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2" r:id="rId5"/>
    <p:sldId id="263" r:id="rId6"/>
    <p:sldId id="264" r:id="rId7"/>
    <p:sldId id="272" r:id="rId8"/>
    <p:sldId id="265" r:id="rId9"/>
    <p:sldId id="273" r:id="rId10"/>
    <p:sldId id="274" r:id="rId11"/>
    <p:sldId id="275" r:id="rId12"/>
    <p:sldId id="276" r:id="rId13"/>
    <p:sldId id="277" r:id="rId14"/>
    <p:sldId id="278" r:id="rId15"/>
    <p:sldId id="279" r:id="rId16"/>
    <p:sldId id="281" r:id="rId17"/>
    <p:sldId id="280" r:id="rId18"/>
    <p:sldId id="282" r:id="rId19"/>
    <p:sldId id="283" r:id="rId20"/>
    <p:sldId id="27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Aversa" initials="CA" lastIdx="3" clrIdx="0">
    <p:extLst>
      <p:ext uri="{19B8F6BF-5375-455C-9EA6-DF929625EA0E}">
        <p15:presenceInfo xmlns:p15="http://schemas.microsoft.com/office/powerpoint/2012/main" userId="S::Carol_Aversa@acsi.org::533e05f8-0f2d-40b7-9945-9814bb1b6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9C"/>
    <a:srgbClr val="005294"/>
    <a:srgbClr val="C675A2"/>
    <a:srgbClr val="E783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3662" autoAdjust="0"/>
  </p:normalViewPr>
  <p:slideViewPr>
    <p:cSldViewPr snapToGrid="0" snapToObjects="1">
      <p:cViewPr varScale="1">
        <p:scale>
          <a:sx n="72" d="100"/>
          <a:sy n="72" d="100"/>
        </p:scale>
        <p:origin x="2754" y="72"/>
      </p:cViewPr>
      <p:guideLst>
        <p:guide orient="horz" pos="2160"/>
        <p:guide pos="2880"/>
      </p:guideLst>
    </p:cSldViewPr>
  </p:slideViewPr>
  <p:outlineViewPr>
    <p:cViewPr>
      <p:scale>
        <a:sx n="33" d="100"/>
        <a:sy n="33" d="100"/>
      </p:scale>
      <p:origin x="0" y="-25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8" d="100"/>
          <a:sy n="48" d="100"/>
        </p:scale>
        <p:origin x="2224"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yer, Lynne" userId="f3585b3f-c578-4e07-8a9b-2b5ae473f058" providerId="ADAL" clId="{A9677267-91B6-4E42-8C6E-89B27D8A6183}"/>
    <pc:docChg chg="mod">
      <pc:chgData name="Moyer, Lynne" userId="f3585b3f-c578-4e07-8a9b-2b5ae473f058" providerId="ADAL" clId="{A9677267-91B6-4E42-8C6E-89B27D8A6183}" dt="2019-06-24T13:35:53.947" v="0"/>
      <pc:docMkLst>
        <pc:docMk/>
      </pc:docMkLst>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5-07T13:24:39.740" idx="1">
    <p:pos x="10" y="10"/>
    <p:text>School leaders often question what the difference is between a continuous school improvment plan and a strategic plan.  The answer is not easily given.  The assumption is that they are two very different documents.  Though there is truth to that, there is also value in considering an integrative approach to these two documents.  This presentation will seek to define the unique qualitites of each document, while allowing for schools to develop their own documents that serve their specific needs.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DD239-ED12-3C4A-A084-C92AD11DB91A}" type="datetimeFigureOut">
              <a:rPr lang="en-US" smtClean="0"/>
              <a:t>6/24/2019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CB826-F483-BE44-84C3-EA54763EEB8F}" type="slidenum">
              <a:rPr lang="en-US" smtClean="0"/>
              <a:t>‹#›</a:t>
            </a:fld>
            <a:endParaRPr lang="en-US"/>
          </a:p>
        </p:txBody>
      </p:sp>
    </p:spTree>
    <p:extLst>
      <p:ext uri="{BB962C8B-B14F-4D97-AF65-F5344CB8AC3E}">
        <p14:creationId xmlns:p14="http://schemas.microsoft.com/office/powerpoint/2010/main" val="15736939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ible.knowing-jesus.com/2-Timothy/1/1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Continuous School Improvement Plans and Strategic Plans.  My name is Carol Aversa and I am the Northeast Accreditation Director with ACSI.  Please keep my contact information for </a:t>
            </a:r>
            <a:r>
              <a:rPr lang="en-US" dirty="0" err="1"/>
              <a:t>followup</a:t>
            </a:r>
            <a:r>
              <a:rPr lang="en-US" dirty="0"/>
              <a:t> after this presentation.  </a:t>
            </a:r>
          </a:p>
        </p:txBody>
      </p:sp>
      <p:sp>
        <p:nvSpPr>
          <p:cNvPr id="4" name="Slide Number Placeholder 3"/>
          <p:cNvSpPr>
            <a:spLocks noGrp="1"/>
          </p:cNvSpPr>
          <p:nvPr>
            <p:ph type="sldNum" sz="quarter" idx="5"/>
          </p:nvPr>
        </p:nvSpPr>
        <p:spPr/>
        <p:txBody>
          <a:bodyPr/>
          <a:lstStyle/>
          <a:p>
            <a:fld id="{14BCB826-F483-BE44-84C3-EA54763EEB8F}" type="slidenum">
              <a:rPr lang="en-US" smtClean="0"/>
              <a:t>1</a:t>
            </a:fld>
            <a:endParaRPr lang="en-US"/>
          </a:p>
        </p:txBody>
      </p:sp>
    </p:spTree>
    <p:extLst>
      <p:ext uri="{BB962C8B-B14F-4D97-AF65-F5344CB8AC3E}">
        <p14:creationId xmlns:p14="http://schemas.microsoft.com/office/powerpoint/2010/main" val="290477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continuous school improvement plan is really a document that ties together strategic work that you have already accomplished.  Your CSIP will be evaluated during your on-site accreditation team visit.  You will need to incorporate your previous accreditation visit’s major recommendations as this is the basis for your improvement. Additionally, while conducting your self study you may discover areas that are non-compliant and will want to add them to your CSIP prior to the team visit.    But what about if this is your first accreditation visit?  You, of course, wont have previous major recommendations to include in the development of this document.  Instead, you should utilize the self study process to develop your CSIP prior to the team visit.  You will then want to add any major recommendations that the team provides following their visit.</a:t>
            </a:r>
          </a:p>
        </p:txBody>
      </p:sp>
      <p:sp>
        <p:nvSpPr>
          <p:cNvPr id="4" name="Slide Number Placeholder 3"/>
          <p:cNvSpPr>
            <a:spLocks noGrp="1"/>
          </p:cNvSpPr>
          <p:nvPr>
            <p:ph type="sldNum" sz="quarter" idx="5"/>
          </p:nvPr>
        </p:nvSpPr>
        <p:spPr/>
        <p:txBody>
          <a:bodyPr/>
          <a:lstStyle/>
          <a:p>
            <a:fld id="{14BCB826-F483-BE44-84C3-EA54763EEB8F}" type="slidenum">
              <a:rPr lang="en-US" smtClean="0"/>
              <a:t>10</a:t>
            </a:fld>
            <a:endParaRPr lang="en-US"/>
          </a:p>
        </p:txBody>
      </p:sp>
    </p:spTree>
    <p:extLst>
      <p:ext uri="{BB962C8B-B14F-4D97-AF65-F5344CB8AC3E}">
        <p14:creationId xmlns:p14="http://schemas.microsoft.com/office/powerpoint/2010/main" val="2014362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another critical document, the Strategic Plan.  Did you notice that the “why’s” of a Strategic Plan mirror the Why’s of a Continuous School Improvement plan?  That’s because the two work in tandem with each other.  You will notice that the Why’s of a strategic plan deal with allocation of resources, much like the CSIP does, but with a greater focus on the budget.  There actually are significant differences between the two plans, which we will discuss further.</a:t>
            </a: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11</a:t>
            </a:fld>
            <a:endParaRPr lang="en-US"/>
          </a:p>
        </p:txBody>
      </p:sp>
    </p:spTree>
    <p:extLst>
      <p:ext uri="{BB962C8B-B14F-4D97-AF65-F5344CB8AC3E}">
        <p14:creationId xmlns:p14="http://schemas.microsoft.com/office/powerpoint/2010/main" val="292749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strategic plan, often referred to as a strategic financial plan, focuses on viability issues, with several of those issues listed here.  As the board adopts this plan, it is the final authority of the board, along with partnership from the HOS, to fulfil the obligations of this plan.</a:t>
            </a:r>
          </a:p>
        </p:txBody>
      </p:sp>
      <p:sp>
        <p:nvSpPr>
          <p:cNvPr id="4" name="Slide Number Placeholder 3"/>
          <p:cNvSpPr>
            <a:spLocks noGrp="1"/>
          </p:cNvSpPr>
          <p:nvPr>
            <p:ph type="sldNum" sz="quarter" idx="5"/>
          </p:nvPr>
        </p:nvSpPr>
        <p:spPr/>
        <p:txBody>
          <a:bodyPr/>
          <a:lstStyle/>
          <a:p>
            <a:fld id="{14BCB826-F483-BE44-84C3-EA54763EEB8F}" type="slidenum">
              <a:rPr lang="en-US" smtClean="0"/>
              <a:t>12</a:t>
            </a:fld>
            <a:endParaRPr lang="en-US"/>
          </a:p>
        </p:txBody>
      </p:sp>
    </p:spTree>
    <p:extLst>
      <p:ext uri="{BB962C8B-B14F-4D97-AF65-F5344CB8AC3E}">
        <p14:creationId xmlns:p14="http://schemas.microsoft.com/office/powerpoint/2010/main" val="1726917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Head of School, you will be involved in the development and implementation of the Strategic Plan, but the Board is the final authority of the Strategic Plan. Your responsibilities, by and large, will be implementing the plan. As the strategic plan is developed, it should contain multi-year goals that speak to sustainability of the school, much like the examples listed above do.  Be mindful to include elements from the CSIP that will require additional staffing or programmatic funding.  </a:t>
            </a:r>
          </a:p>
        </p:txBody>
      </p:sp>
      <p:sp>
        <p:nvSpPr>
          <p:cNvPr id="4" name="Slide Number Placeholder 3"/>
          <p:cNvSpPr>
            <a:spLocks noGrp="1"/>
          </p:cNvSpPr>
          <p:nvPr>
            <p:ph type="sldNum" sz="quarter" idx="5"/>
          </p:nvPr>
        </p:nvSpPr>
        <p:spPr/>
        <p:txBody>
          <a:bodyPr/>
          <a:lstStyle/>
          <a:p>
            <a:fld id="{14BCB826-F483-BE44-84C3-EA54763EEB8F}" type="slidenum">
              <a:rPr lang="en-US" smtClean="0"/>
              <a:t>13</a:t>
            </a:fld>
            <a:endParaRPr lang="en-US"/>
          </a:p>
        </p:txBody>
      </p:sp>
    </p:spTree>
    <p:extLst>
      <p:ext uri="{BB962C8B-B14F-4D97-AF65-F5344CB8AC3E}">
        <p14:creationId xmlns:p14="http://schemas.microsoft.com/office/powerpoint/2010/main" val="191142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Whether there is one document or two depends on organizational preference. The resulting process should lead to a flexible, annually updated document(s) that guides annual priorities . Effective planning processes, communication of those processes and plans, along with stakeholder buy-in can bring substantial unity and focus to a school community. The resulting unity leads to greater effectiveness, efficiency, and financial support for the school.</a:t>
            </a: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14</a:t>
            </a:fld>
            <a:endParaRPr lang="en-US"/>
          </a:p>
        </p:txBody>
      </p:sp>
    </p:spTree>
    <p:extLst>
      <p:ext uri="{BB962C8B-B14F-4D97-AF65-F5344CB8AC3E}">
        <p14:creationId xmlns:p14="http://schemas.microsoft.com/office/powerpoint/2010/main" val="77758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certainly is possible to combine or fully integrate a CSIP with a Strategic Financial Plan.  However, there are two cautions to consider:  Board members may want to influence specific decisions, such as curricular decisions, which really is a faculty and administrative function.  Additionally, faculty may seek to have a greater influence on decisions such as student-teacher ratios, which really is a board function.  However, if both groups are strong in valuing broad input while respecting differing operational authority, there lies tremendous value in combing the two:  it builds a comprehensive plan, provides greater focus, and facilitates coordination by the head of school and the school community.  Bottom line, is that schools can decide the best approach given their specific school leadership culture.</a:t>
            </a:r>
          </a:p>
        </p:txBody>
      </p:sp>
      <p:sp>
        <p:nvSpPr>
          <p:cNvPr id="4" name="Slide Number Placeholder 3"/>
          <p:cNvSpPr>
            <a:spLocks noGrp="1"/>
          </p:cNvSpPr>
          <p:nvPr>
            <p:ph type="sldNum" sz="quarter" idx="5"/>
          </p:nvPr>
        </p:nvSpPr>
        <p:spPr/>
        <p:txBody>
          <a:bodyPr/>
          <a:lstStyle/>
          <a:p>
            <a:fld id="{14BCB826-F483-BE44-84C3-EA54763EEB8F}" type="slidenum">
              <a:rPr lang="en-US" smtClean="0"/>
              <a:t>15</a:t>
            </a:fld>
            <a:endParaRPr lang="en-US"/>
          </a:p>
        </p:txBody>
      </p:sp>
    </p:spTree>
    <p:extLst>
      <p:ext uri="{BB962C8B-B14F-4D97-AF65-F5344CB8AC3E}">
        <p14:creationId xmlns:p14="http://schemas.microsoft.com/office/powerpoint/2010/main" val="543328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accreditation requirements, Standard 8 in the REACH protocol requires a Continuous School Improvement Plan, but does not require a Strategic Financial Plan.  If your school is utilizing the ASP protocol, the ASP project stands as the CSIP.  You can find additional resources beyond this Power Point on the ACSI website at www.acsi.org/schoolaccreditationdocuments under the heading “information for fulfilling specific indicators.</a:t>
            </a:r>
          </a:p>
        </p:txBody>
      </p:sp>
      <p:sp>
        <p:nvSpPr>
          <p:cNvPr id="4" name="Slide Number Placeholder 3"/>
          <p:cNvSpPr>
            <a:spLocks noGrp="1"/>
          </p:cNvSpPr>
          <p:nvPr>
            <p:ph type="sldNum" sz="quarter" idx="5"/>
          </p:nvPr>
        </p:nvSpPr>
        <p:spPr/>
        <p:txBody>
          <a:bodyPr/>
          <a:lstStyle/>
          <a:p>
            <a:fld id="{14BCB826-F483-BE44-84C3-EA54763EEB8F}" type="slidenum">
              <a:rPr lang="en-US" smtClean="0"/>
              <a:t>16</a:t>
            </a:fld>
            <a:endParaRPr lang="en-US"/>
          </a:p>
        </p:txBody>
      </p:sp>
    </p:spTree>
    <p:extLst>
      <p:ext uri="{BB962C8B-B14F-4D97-AF65-F5344CB8AC3E}">
        <p14:creationId xmlns:p14="http://schemas.microsoft.com/office/powerpoint/2010/main" val="149051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As we close our time together, I leave you with these words to encourage you:  </a:t>
            </a:r>
            <a:r>
              <a:rPr lang="en-US" sz="1200" b="1" i="0" u="none" strike="noStrike" kern="1200" dirty="0">
                <a:solidFill>
                  <a:schemeClr val="tx1"/>
                </a:solidFill>
                <a:effectLst/>
                <a:latin typeface="+mn-lt"/>
                <a:ea typeface="+mn-ea"/>
                <a:cs typeface="+mn-cs"/>
                <a:hlinkClick r:id="rId3"/>
              </a:rPr>
              <a:t>2 Timothy 1:14</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Guard, through the Holy Spirit who dwells in us, the treasure which has been entrusted to you.</a:t>
            </a:r>
          </a:p>
          <a:p>
            <a:pPr fontAlgn="base"/>
            <a:r>
              <a:rPr lang="en-US" sz="1200" b="0" i="0" kern="1200" dirty="0">
                <a:solidFill>
                  <a:schemeClr val="tx1"/>
                </a:solidFill>
                <a:effectLst/>
                <a:latin typeface="+mn-lt"/>
                <a:ea typeface="+mn-ea"/>
                <a:cs typeface="+mn-cs"/>
              </a:rPr>
              <a:t>May you be encouraged knowing that through your calling in stewarding all that you have been entrusted with, the Holy Spirit dwells with you.</a:t>
            </a: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17</a:t>
            </a:fld>
            <a:endParaRPr lang="en-US"/>
          </a:p>
        </p:txBody>
      </p:sp>
    </p:spTree>
    <p:extLst>
      <p:ext uri="{BB962C8B-B14F-4D97-AF65-F5344CB8AC3E}">
        <p14:creationId xmlns:p14="http://schemas.microsoft.com/office/powerpoint/2010/main" val="26550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ACSI has been careful to listen and understand the needs of our members.  After garnering feedback from our schools, it was determined that many school have similar questions.  Several questions in particular are:  What is a strategic plan?  What is a continuous school improvement plan?  Are they the same thing?  Today’s presentation will outline the objectives of both documents, critical elements, and guide you toward development or enhancement of the plans for your school. As we look at the WHY the WHAT and the HOW of both documents, be certain to reflect on how these two documents can best serve in guiding your school’s growth and sustainability.</a:t>
            </a:r>
          </a:p>
        </p:txBody>
      </p:sp>
      <p:sp>
        <p:nvSpPr>
          <p:cNvPr id="4" name="Slide Number Placeholder 3"/>
          <p:cNvSpPr>
            <a:spLocks noGrp="1"/>
          </p:cNvSpPr>
          <p:nvPr>
            <p:ph type="sldNum" sz="quarter" idx="5"/>
          </p:nvPr>
        </p:nvSpPr>
        <p:spPr/>
        <p:txBody>
          <a:bodyPr/>
          <a:lstStyle/>
          <a:p>
            <a:fld id="{14BCB826-F483-BE44-84C3-EA54763EEB8F}" type="slidenum">
              <a:rPr lang="en-US" smtClean="0"/>
              <a:t>2</a:t>
            </a:fld>
            <a:endParaRPr lang="en-US"/>
          </a:p>
        </p:txBody>
      </p:sp>
    </p:spTree>
    <p:extLst>
      <p:ext uri="{BB962C8B-B14F-4D97-AF65-F5344CB8AC3E}">
        <p14:creationId xmlns:p14="http://schemas.microsoft.com/office/powerpoint/2010/main" val="322425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needs and growth areas of schools, it is easy to get excited with ideas and recommendations, while also becoming overwhelmed by the long list that can often develop!  Continuous school improvement plans help bring structure.  It is important to be certain that your actions are in alignment with mission and vision of your school.  There are many great approaches and projects, but not all align to the specific mission and vision of your school..  </a:t>
            </a:r>
          </a:p>
          <a:p>
            <a:r>
              <a:rPr lang="en-US" dirty="0"/>
              <a:t>By bringing structure through these documents, it becomes easier to allocate time, personnel, and budget resources and to prioritize your objectives.  Finally, the CSIP is designed to strengthen your program by addressing and directing forward motion of your school.  Without these plans, schools can become stagnant.  In today’s educational market, our school’s excellence and innovation is even more important in reaching our families’ needs.</a:t>
            </a:r>
          </a:p>
        </p:txBody>
      </p:sp>
      <p:sp>
        <p:nvSpPr>
          <p:cNvPr id="4" name="Slide Number Placeholder 3"/>
          <p:cNvSpPr>
            <a:spLocks noGrp="1"/>
          </p:cNvSpPr>
          <p:nvPr>
            <p:ph type="sldNum" sz="quarter" idx="5"/>
          </p:nvPr>
        </p:nvSpPr>
        <p:spPr/>
        <p:txBody>
          <a:bodyPr/>
          <a:lstStyle/>
          <a:p>
            <a:fld id="{14BCB826-F483-BE44-84C3-EA54763EEB8F}" type="slidenum">
              <a:rPr lang="en-US" smtClean="0"/>
              <a:t>3</a:t>
            </a:fld>
            <a:endParaRPr lang="en-US"/>
          </a:p>
        </p:txBody>
      </p:sp>
    </p:spTree>
    <p:extLst>
      <p:ext uri="{BB962C8B-B14F-4D97-AF65-F5344CB8AC3E}">
        <p14:creationId xmlns:p14="http://schemas.microsoft.com/office/powerpoint/2010/main" val="82452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standards of accreditation standard 8 addresses the development of a CSIP. It is important to note that this document (and also the strategic plan) are not simply documents to be written and placed in a file, (or made available to the accreditation visiting team!) but are meant to be developed through stakeholder input and updated annually.  This should be a document based on the school’s guiding principles and always be directed toward schoolwide expected student outcomes.  The development of this document should never be arbitrary or according to the vision of one or two, but should be driven by data collection and analysis.  This can include standardized testing as well as survey results to name just a few.  The plan will drive school improvement and accountability.  Lastly, the CSIP should reflect major goals as determined in the self-study process as well as major recommendations from your accreditation visit.  It may include additional goals, but should at the very minimum contain goals from the self-study and accreditation team report.</a:t>
            </a: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4</a:t>
            </a:fld>
            <a:endParaRPr lang="en-US"/>
          </a:p>
        </p:txBody>
      </p:sp>
    </p:spTree>
    <p:extLst>
      <p:ext uri="{BB962C8B-B14F-4D97-AF65-F5344CB8AC3E}">
        <p14:creationId xmlns:p14="http://schemas.microsoft.com/office/powerpoint/2010/main" val="1641036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the specifics of what is included in a CSIP and a Strategic Plan, lets take an overall  look at both document.  It is important to understand that there is overlap between the two and later we will answer the question:  Can they become a combined document?  For now, lets treat them as separate documents.  </a:t>
            </a:r>
          </a:p>
          <a:p>
            <a:r>
              <a:rPr lang="en-US" dirty="0"/>
              <a:t>A CSIP is generally focused on programmatic operations, may incorporate curricular objectives, and is largely student focused and attends to Expected Student Outcomes.  The CSIP is primarily developed by the administrative team along with faculty input.</a:t>
            </a:r>
          </a:p>
          <a:p>
            <a:r>
              <a:rPr lang="en-US" dirty="0"/>
              <a:t>The Strategic Plan, on the other hand, is Typically developed at the board level with HOS involvement.  The focus is largely on budget allocations and policy that support long range plans and development.</a:t>
            </a:r>
          </a:p>
          <a:p>
            <a:r>
              <a:rPr lang="en-US" dirty="0"/>
              <a:t>While both plans are unique, there are common threads that unite the efforts, such as the focus on school improvement and the investment of the HOS and board support.</a:t>
            </a:r>
          </a:p>
        </p:txBody>
      </p:sp>
      <p:sp>
        <p:nvSpPr>
          <p:cNvPr id="4" name="Slide Number Placeholder 3"/>
          <p:cNvSpPr>
            <a:spLocks noGrp="1"/>
          </p:cNvSpPr>
          <p:nvPr>
            <p:ph type="sldNum" sz="quarter" idx="5"/>
          </p:nvPr>
        </p:nvSpPr>
        <p:spPr/>
        <p:txBody>
          <a:bodyPr/>
          <a:lstStyle/>
          <a:p>
            <a:fld id="{14BCB826-F483-BE44-84C3-EA54763EEB8F}" type="slidenum">
              <a:rPr lang="en-US" smtClean="0"/>
              <a:t>5</a:t>
            </a:fld>
            <a:endParaRPr lang="en-US"/>
          </a:p>
        </p:txBody>
      </p:sp>
    </p:spTree>
    <p:extLst>
      <p:ext uri="{BB962C8B-B14F-4D97-AF65-F5344CB8AC3E}">
        <p14:creationId xmlns:p14="http://schemas.microsoft.com/office/powerpoint/2010/main" val="336205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Goals and action plans of a CSIP focused on Improved schoolwide academic and non-academic achievement of Expected Student Outcomes results in Greater School Effectiveness. CSIP’s are more operationally focused, with alignment to the school’s mission.  There is a structure and a focus on </a:t>
            </a:r>
            <a:r>
              <a:rPr lang="en-US"/>
              <a:t>initiatives</a:t>
            </a:r>
            <a:r>
              <a:rPr lang="en-US" dirty="0"/>
              <a:t>, programs, personnel, and assessment of programs that directly speak to the needs of the school’s program.  There is a list of examples of common goals provided here, all with a common theme:  they are student and constituent focused.  </a:t>
            </a:r>
          </a:p>
        </p:txBody>
      </p:sp>
      <p:sp>
        <p:nvSpPr>
          <p:cNvPr id="4" name="Slide Number Placeholder 3"/>
          <p:cNvSpPr>
            <a:spLocks noGrp="1"/>
          </p:cNvSpPr>
          <p:nvPr>
            <p:ph type="sldNum" sz="quarter" idx="5"/>
          </p:nvPr>
        </p:nvSpPr>
        <p:spPr/>
        <p:txBody>
          <a:bodyPr/>
          <a:lstStyle/>
          <a:p>
            <a:fld id="{14BCB826-F483-BE44-84C3-EA54763EEB8F}" type="slidenum">
              <a:rPr lang="en-US" smtClean="0"/>
              <a:t>6</a:t>
            </a:fld>
            <a:endParaRPr lang="en-US"/>
          </a:p>
        </p:txBody>
      </p:sp>
    </p:spTree>
    <p:extLst>
      <p:ext uri="{BB962C8B-B14F-4D97-AF65-F5344CB8AC3E}">
        <p14:creationId xmlns:p14="http://schemas.microsoft.com/office/powerpoint/2010/main" val="418862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specific format for a CSIP, but there are essential elements.  The document itself should be in a format that is usable for your team.  Essential elements include: goals, time frame, action steps, person(s) responsible, resources needed, due date, evidence of progress, communication, and the expected schoolwide learning to result from this goal. You may find it helpful to include any research that is needed.</a:t>
            </a:r>
          </a:p>
        </p:txBody>
      </p:sp>
      <p:sp>
        <p:nvSpPr>
          <p:cNvPr id="4" name="Slide Number Placeholder 3"/>
          <p:cNvSpPr>
            <a:spLocks noGrp="1"/>
          </p:cNvSpPr>
          <p:nvPr>
            <p:ph type="sldNum" sz="quarter" idx="5"/>
          </p:nvPr>
        </p:nvSpPr>
        <p:spPr/>
        <p:txBody>
          <a:bodyPr/>
          <a:lstStyle/>
          <a:p>
            <a:fld id="{14BCB826-F483-BE44-84C3-EA54763EEB8F}" type="slidenum">
              <a:rPr lang="en-US" smtClean="0"/>
              <a:t>7</a:t>
            </a:fld>
            <a:endParaRPr lang="en-US"/>
          </a:p>
        </p:txBody>
      </p:sp>
    </p:spTree>
    <p:extLst>
      <p:ext uri="{BB962C8B-B14F-4D97-AF65-F5344CB8AC3E}">
        <p14:creationId xmlns:p14="http://schemas.microsoft.com/office/powerpoint/2010/main" val="1397474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a CSIP, with a slightly different format but also containing the essential elements.  Remember, the Improvement Goals will naturally be operationally focused when drawn from the major recommendations of an accreditation report.  Any additional goals you choose to add should be operationally focused as well.</a:t>
            </a:r>
          </a:p>
        </p:txBody>
      </p:sp>
      <p:sp>
        <p:nvSpPr>
          <p:cNvPr id="4" name="Slide Number Placeholder 3"/>
          <p:cNvSpPr>
            <a:spLocks noGrp="1"/>
          </p:cNvSpPr>
          <p:nvPr>
            <p:ph type="sldNum" sz="quarter" idx="5"/>
          </p:nvPr>
        </p:nvSpPr>
        <p:spPr/>
        <p:txBody>
          <a:bodyPr/>
          <a:lstStyle/>
          <a:p>
            <a:fld id="{14BCB826-F483-BE44-84C3-EA54763EEB8F}" type="slidenum">
              <a:rPr lang="en-US" smtClean="0"/>
              <a:t>8</a:t>
            </a:fld>
            <a:endParaRPr lang="en-US"/>
          </a:p>
        </p:txBody>
      </p:sp>
    </p:spTree>
    <p:extLst>
      <p:ext uri="{BB962C8B-B14F-4D97-AF65-F5344CB8AC3E}">
        <p14:creationId xmlns:p14="http://schemas.microsoft.com/office/powerpoint/2010/main" val="225387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this third example is not as fancy, but you can see that it contains the essential elements.  Just to reiterate, the purpose of having a CSIP is so that your school has a usable document to guide, focus, and provide structure for attaining your school improvement goals.</a:t>
            </a:r>
          </a:p>
          <a:p>
            <a:endParaRPr lang="en-US" dirty="0"/>
          </a:p>
        </p:txBody>
      </p:sp>
      <p:sp>
        <p:nvSpPr>
          <p:cNvPr id="4" name="Slide Number Placeholder 3"/>
          <p:cNvSpPr>
            <a:spLocks noGrp="1"/>
          </p:cNvSpPr>
          <p:nvPr>
            <p:ph type="sldNum" sz="quarter" idx="5"/>
          </p:nvPr>
        </p:nvSpPr>
        <p:spPr/>
        <p:txBody>
          <a:bodyPr/>
          <a:lstStyle/>
          <a:p>
            <a:fld id="{14BCB826-F483-BE44-84C3-EA54763EEB8F}" type="slidenum">
              <a:rPr lang="en-US" smtClean="0"/>
              <a:t>9</a:t>
            </a:fld>
            <a:endParaRPr lang="en-US"/>
          </a:p>
        </p:txBody>
      </p:sp>
    </p:spTree>
    <p:extLst>
      <p:ext uri="{BB962C8B-B14F-4D97-AF65-F5344CB8AC3E}">
        <p14:creationId xmlns:p14="http://schemas.microsoft.com/office/powerpoint/2010/main" val="3237028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No Logo">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827088" y="2414789"/>
            <a:ext cx="7553325" cy="895141"/>
          </a:xfrm>
          <a:prstGeom prst="rect">
            <a:avLst/>
          </a:prstGeom>
        </p:spPr>
        <p:txBody>
          <a:bodyPr vert="horz"/>
          <a:lstStyle>
            <a:lvl1pPr marL="0" indent="0">
              <a:buNone/>
              <a:defRPr sz="4500" b="1" i="0">
                <a:solidFill>
                  <a:schemeClr val="bg1"/>
                </a:solidFill>
                <a:latin typeface="Helvetica"/>
                <a:cs typeface="Helvetica"/>
              </a:defRPr>
            </a:lvl1pPr>
          </a:lstStyle>
          <a:p>
            <a:pPr lvl="0"/>
            <a:r>
              <a:rPr lang="en-US" dirty="0"/>
              <a:t>Presentation Title</a:t>
            </a:r>
          </a:p>
        </p:txBody>
      </p:sp>
      <p:sp>
        <p:nvSpPr>
          <p:cNvPr id="13" name="Text Placeholder 11"/>
          <p:cNvSpPr>
            <a:spLocks noGrp="1"/>
          </p:cNvSpPr>
          <p:nvPr>
            <p:ph type="body" sz="quarter" idx="11" hasCustomPrompt="1"/>
          </p:nvPr>
        </p:nvSpPr>
        <p:spPr>
          <a:xfrm>
            <a:off x="827088" y="3309931"/>
            <a:ext cx="7553325" cy="635044"/>
          </a:xfrm>
          <a:prstGeom prst="rect">
            <a:avLst/>
          </a:prstGeom>
        </p:spPr>
        <p:txBody>
          <a:bodyPr vert="horz"/>
          <a:lstStyle>
            <a:lvl1pPr marL="0" indent="0">
              <a:buNone/>
              <a:defRPr sz="3000" b="1" i="0" baseline="0">
                <a:solidFill>
                  <a:schemeClr val="bg1"/>
                </a:solidFill>
                <a:latin typeface="Helvetica"/>
                <a:cs typeface="Helvetica"/>
              </a:defRPr>
            </a:lvl1pPr>
          </a:lstStyle>
          <a:p>
            <a:pPr lvl="0"/>
            <a:r>
              <a:rPr lang="en-US" dirty="0"/>
              <a:t>People / Event</a:t>
            </a:r>
          </a:p>
        </p:txBody>
      </p:sp>
      <p:sp>
        <p:nvSpPr>
          <p:cNvPr id="14" name="Text Placeholder 11"/>
          <p:cNvSpPr>
            <a:spLocks noGrp="1"/>
          </p:cNvSpPr>
          <p:nvPr>
            <p:ph type="body" sz="quarter" idx="12" hasCustomPrompt="1"/>
          </p:nvPr>
        </p:nvSpPr>
        <p:spPr>
          <a:xfrm>
            <a:off x="827088" y="3954598"/>
            <a:ext cx="7553325" cy="490714"/>
          </a:xfrm>
          <a:prstGeom prst="rect">
            <a:avLst/>
          </a:prstGeom>
        </p:spPr>
        <p:txBody>
          <a:bodyPr vert="horz"/>
          <a:lstStyle>
            <a:lvl1pPr marL="0" indent="0">
              <a:buNone/>
              <a:defRPr sz="2000" b="0" i="0" baseline="0">
                <a:solidFill>
                  <a:srgbClr val="E78336"/>
                </a:solidFill>
                <a:latin typeface="Helvetica"/>
                <a:cs typeface="Helvetica"/>
              </a:defRPr>
            </a:lvl1pPr>
          </a:lstStyle>
          <a:p>
            <a:pPr lvl="0"/>
            <a:r>
              <a:rPr lang="en-US" dirty="0"/>
              <a:t>Date | Location</a:t>
            </a:r>
          </a:p>
        </p:txBody>
      </p:sp>
    </p:spTree>
    <p:extLst>
      <p:ext uri="{BB962C8B-B14F-4D97-AF65-F5344CB8AC3E}">
        <p14:creationId xmlns:p14="http://schemas.microsoft.com/office/powerpoint/2010/main" val="1207926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endParaRPr lang="en-US" dirty="0"/>
          </a:p>
        </p:txBody>
      </p:sp>
    </p:spTree>
    <p:extLst>
      <p:ext uri="{BB962C8B-B14F-4D97-AF65-F5344CB8AC3E}">
        <p14:creationId xmlns:p14="http://schemas.microsoft.com/office/powerpoint/2010/main" val="191424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494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CSI Logo">
    <p:spTree>
      <p:nvGrpSpPr>
        <p:cNvPr id="1" name=""/>
        <p:cNvGrpSpPr/>
        <p:nvPr/>
      </p:nvGrpSpPr>
      <p:grpSpPr>
        <a:xfrm>
          <a:off x="0" y="0"/>
          <a:ext cx="0" cy="0"/>
          <a:chOff x="0" y="0"/>
          <a:chExt cx="0" cy="0"/>
        </a:xfrm>
      </p:grpSpPr>
      <p:pic>
        <p:nvPicPr>
          <p:cNvPr id="7" name="Picture 6" descr="ASCI Basic Keynote Templa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827088" y="2414789"/>
            <a:ext cx="7553325" cy="895141"/>
          </a:xfrm>
          <a:prstGeom prst="rect">
            <a:avLst/>
          </a:prstGeom>
        </p:spPr>
        <p:txBody>
          <a:bodyPr vert="horz"/>
          <a:lstStyle>
            <a:lvl1pPr marL="0" indent="0">
              <a:buNone/>
              <a:defRPr sz="4500" b="1" i="0">
                <a:solidFill>
                  <a:schemeClr val="bg1"/>
                </a:solidFill>
                <a:latin typeface="Helvetica"/>
                <a:cs typeface="Helvetica"/>
              </a:defRPr>
            </a:lvl1pPr>
          </a:lstStyle>
          <a:p>
            <a:pPr lvl="0"/>
            <a:r>
              <a:rPr lang="en-US" dirty="0"/>
              <a:t>Presentation Title</a:t>
            </a:r>
          </a:p>
        </p:txBody>
      </p:sp>
      <p:sp>
        <p:nvSpPr>
          <p:cNvPr id="13" name="Text Placeholder 11"/>
          <p:cNvSpPr>
            <a:spLocks noGrp="1"/>
          </p:cNvSpPr>
          <p:nvPr>
            <p:ph type="body" sz="quarter" idx="11" hasCustomPrompt="1"/>
          </p:nvPr>
        </p:nvSpPr>
        <p:spPr>
          <a:xfrm>
            <a:off x="827088" y="3309931"/>
            <a:ext cx="7553325" cy="635044"/>
          </a:xfrm>
          <a:prstGeom prst="rect">
            <a:avLst/>
          </a:prstGeom>
        </p:spPr>
        <p:txBody>
          <a:bodyPr vert="horz"/>
          <a:lstStyle>
            <a:lvl1pPr marL="0" indent="0">
              <a:buNone/>
              <a:defRPr sz="3000" b="1" i="0" baseline="0">
                <a:solidFill>
                  <a:schemeClr val="bg1"/>
                </a:solidFill>
                <a:latin typeface="Helvetica"/>
                <a:cs typeface="Helvetica"/>
              </a:defRPr>
            </a:lvl1pPr>
          </a:lstStyle>
          <a:p>
            <a:pPr lvl="0"/>
            <a:r>
              <a:rPr lang="en-US" dirty="0"/>
              <a:t>People / Event</a:t>
            </a:r>
          </a:p>
        </p:txBody>
      </p:sp>
      <p:sp>
        <p:nvSpPr>
          <p:cNvPr id="14" name="Text Placeholder 11"/>
          <p:cNvSpPr>
            <a:spLocks noGrp="1"/>
          </p:cNvSpPr>
          <p:nvPr>
            <p:ph type="body" sz="quarter" idx="12" hasCustomPrompt="1"/>
          </p:nvPr>
        </p:nvSpPr>
        <p:spPr>
          <a:xfrm>
            <a:off x="827088" y="3954598"/>
            <a:ext cx="7553325" cy="490714"/>
          </a:xfrm>
          <a:prstGeom prst="rect">
            <a:avLst/>
          </a:prstGeom>
        </p:spPr>
        <p:txBody>
          <a:bodyPr vert="horz"/>
          <a:lstStyle>
            <a:lvl1pPr marL="0" indent="0">
              <a:buNone/>
              <a:defRPr sz="2000" b="0" i="0" baseline="0">
                <a:solidFill>
                  <a:srgbClr val="E78336"/>
                </a:solidFill>
                <a:latin typeface="Helvetica"/>
                <a:cs typeface="Helvetica"/>
              </a:defRPr>
            </a:lvl1pPr>
          </a:lstStyle>
          <a:p>
            <a:pPr lvl="0"/>
            <a:r>
              <a:rPr lang="en-US" dirty="0"/>
              <a:t>Date | Location</a:t>
            </a:r>
          </a:p>
        </p:txBody>
      </p:sp>
      <p:pic>
        <p:nvPicPr>
          <p:cNvPr id="9" name="Picture 8" descr="ACSI_Logo_wTag_REV.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088" y="5664069"/>
            <a:ext cx="1691640" cy="741913"/>
          </a:xfrm>
          <a:prstGeom prst="rect">
            <a:avLst/>
          </a:prstGeom>
        </p:spPr>
      </p:pic>
    </p:spTree>
    <p:extLst>
      <p:ext uri="{BB962C8B-B14F-4D97-AF65-F5344CB8AC3E}">
        <p14:creationId xmlns:p14="http://schemas.microsoft.com/office/powerpoint/2010/main" val="205066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SI Logo Larg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a:stretch>
            <a:fillRect/>
          </a:stretch>
        </p:blipFill>
        <p:spPr>
          <a:xfrm>
            <a:off x="3273631" y="485384"/>
            <a:ext cx="3396551" cy="1857489"/>
          </a:xfrm>
          <a:prstGeom prst="rect">
            <a:avLst/>
          </a:prstGeom>
        </p:spPr>
      </p:pic>
    </p:spTree>
    <p:extLst>
      <p:ext uri="{BB962C8B-B14F-4D97-AF65-F5344CB8AC3E}">
        <p14:creationId xmlns:p14="http://schemas.microsoft.com/office/powerpoint/2010/main" val="68633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SI Facts Slid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4"/>
          <p:cNvSpPr>
            <a:spLocks noGrp="1"/>
          </p:cNvSpPr>
          <p:nvPr>
            <p:ph type="body" sz="quarter" idx="10"/>
          </p:nvPr>
        </p:nvSpPr>
        <p:spPr>
          <a:xfrm>
            <a:off x="1298899" y="1510636"/>
            <a:ext cx="7387902" cy="4830187"/>
          </a:xfrm>
          <a:prstGeom prst="rect">
            <a:avLst/>
          </a:prstGeom>
        </p:spPr>
        <p:txBody>
          <a:bodyPr vert="horz"/>
          <a:lstStyle>
            <a:lvl1pPr>
              <a:defRPr sz="2000" b="0" i="0">
                <a:latin typeface="Helvetica"/>
                <a:cs typeface="Helvetica"/>
              </a:defRPr>
            </a:lvl1pPr>
            <a:lvl2pPr>
              <a:defRPr sz="2000" b="0" i="0">
                <a:latin typeface="Helvetica"/>
                <a:cs typeface="Helvetica"/>
              </a:defRPr>
            </a:lvl2pPr>
            <a:lvl3pPr>
              <a:defRPr sz="2000" b="0" i="0">
                <a:latin typeface="Helvetica"/>
                <a:cs typeface="Helvetica"/>
              </a:defRPr>
            </a:lvl3pPr>
            <a:lvl4pPr>
              <a:defRPr sz="2000" b="0" i="0">
                <a:latin typeface="Helvetica"/>
                <a:cs typeface="Helvetica"/>
              </a:defRPr>
            </a:lvl4pPr>
            <a:lvl5pPr>
              <a:defRPr sz="2000"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9"/>
          <p:cNvSpPr>
            <a:spLocks noGrp="1"/>
          </p:cNvSpPr>
          <p:nvPr>
            <p:ph type="title" hasCustomPrompt="1"/>
          </p:nvPr>
        </p:nvSpPr>
        <p:spPr>
          <a:xfrm>
            <a:off x="1298899" y="505566"/>
            <a:ext cx="7387902" cy="620197"/>
          </a:xfrm>
          <a:prstGeom prst="rect">
            <a:avLst/>
          </a:prstGeom>
        </p:spPr>
        <p:txBody>
          <a:bodyPr vert="horz"/>
          <a:lstStyle>
            <a:lvl1pPr>
              <a:defRPr sz="3000" b="1">
                <a:solidFill>
                  <a:srgbClr val="005C9C"/>
                </a:solidFill>
                <a:latin typeface="Helvetica"/>
                <a:cs typeface="Helvetica"/>
              </a:defRPr>
            </a:lvl1pPr>
          </a:lstStyle>
          <a:p>
            <a:r>
              <a:rPr lang="en-US" dirty="0"/>
              <a:t>Slide Title</a:t>
            </a:r>
          </a:p>
        </p:txBody>
      </p:sp>
    </p:spTree>
    <p:extLst>
      <p:ext uri="{BB962C8B-B14F-4D97-AF65-F5344CB8AC3E}">
        <p14:creationId xmlns:p14="http://schemas.microsoft.com/office/powerpoint/2010/main" val="28599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Text Slid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a:stretch>
            <a:fillRect/>
          </a:stretch>
        </p:blipFill>
        <p:spPr>
          <a:xfrm>
            <a:off x="4079817" y="5696305"/>
            <a:ext cx="1830345" cy="802783"/>
          </a:xfrm>
          <a:prstGeom prst="rect">
            <a:avLst/>
          </a:prstGeom>
        </p:spPr>
      </p:pic>
      <p:sp>
        <p:nvSpPr>
          <p:cNvPr id="13" name="Text Placeholder 4"/>
          <p:cNvSpPr>
            <a:spLocks noGrp="1"/>
          </p:cNvSpPr>
          <p:nvPr>
            <p:ph type="body" sz="quarter" idx="10" hasCustomPrompt="1"/>
          </p:nvPr>
        </p:nvSpPr>
        <p:spPr>
          <a:xfrm>
            <a:off x="1298899" y="1510636"/>
            <a:ext cx="7387902" cy="4830187"/>
          </a:xfrm>
          <a:prstGeom prst="rect">
            <a:avLst/>
          </a:prstGeom>
        </p:spPr>
        <p:txBody>
          <a:bodyPr vert="horz"/>
          <a:lstStyle>
            <a:lvl1pPr marL="0" indent="0" algn="ctr">
              <a:buNone/>
              <a:defRPr sz="2000" b="0" i="0" baseline="0">
                <a:latin typeface="Helvetica"/>
                <a:cs typeface="Helvetica"/>
              </a:defRPr>
            </a:lvl1pPr>
            <a:lvl2pPr marL="457200" indent="0" algn="ctr">
              <a:buNone/>
              <a:defRPr b="0" i="0">
                <a:latin typeface="Helvetica"/>
                <a:cs typeface="Helvetica"/>
              </a:defRPr>
            </a:lvl2pPr>
            <a:lvl3pPr marL="914400" indent="0" algn="ctr">
              <a:buNone/>
              <a:defRPr b="0" i="0">
                <a:latin typeface="Helvetica"/>
                <a:cs typeface="Helvetica"/>
              </a:defRPr>
            </a:lvl3pPr>
            <a:lvl4pPr marL="1371600" indent="0" algn="ctr">
              <a:buNone/>
              <a:defRPr b="0" i="0">
                <a:latin typeface="Helvetica"/>
                <a:cs typeface="Helvetica"/>
              </a:defRPr>
            </a:lvl4pPr>
            <a:lvl5pPr marL="1828800" indent="0" algn="ctr">
              <a:buNone/>
              <a:defRPr b="0" i="0">
                <a:latin typeface="Helvetica"/>
                <a:cs typeface="Helvetica"/>
              </a:defRPr>
            </a:lvl5pPr>
          </a:lstStyle>
          <a:p>
            <a:pPr lvl="0"/>
            <a:r>
              <a:rPr lang="en-US" dirty="0"/>
              <a:t>Text here</a:t>
            </a:r>
          </a:p>
        </p:txBody>
      </p:sp>
      <p:sp>
        <p:nvSpPr>
          <p:cNvPr id="10" name="Title 9"/>
          <p:cNvSpPr>
            <a:spLocks noGrp="1"/>
          </p:cNvSpPr>
          <p:nvPr>
            <p:ph type="title" hasCustomPrompt="1"/>
          </p:nvPr>
        </p:nvSpPr>
        <p:spPr>
          <a:xfrm>
            <a:off x="1298899" y="505566"/>
            <a:ext cx="7387902" cy="620197"/>
          </a:xfrm>
          <a:prstGeom prst="rect">
            <a:avLst/>
          </a:prstGeom>
        </p:spPr>
        <p:txBody>
          <a:bodyPr vert="horz"/>
          <a:lstStyle>
            <a:lvl1pPr algn="ctr">
              <a:defRPr sz="3000" b="1">
                <a:solidFill>
                  <a:srgbClr val="005C9C"/>
                </a:solidFill>
                <a:latin typeface="Helvetica"/>
                <a:cs typeface="Helvetica"/>
              </a:defRPr>
            </a:lvl1pPr>
          </a:lstStyle>
          <a:p>
            <a:r>
              <a:rPr lang="en-US" dirty="0"/>
              <a:t>Slide Title</a:t>
            </a:r>
          </a:p>
        </p:txBody>
      </p:sp>
    </p:spTree>
    <p:extLst>
      <p:ext uri="{BB962C8B-B14F-4D97-AF65-F5344CB8AC3E}">
        <p14:creationId xmlns:p14="http://schemas.microsoft.com/office/powerpoint/2010/main" val="264263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Photo &amp; Text Slid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4"/>
          <p:cNvSpPr>
            <a:spLocks noGrp="1"/>
          </p:cNvSpPr>
          <p:nvPr>
            <p:ph type="body" sz="quarter" idx="10"/>
          </p:nvPr>
        </p:nvSpPr>
        <p:spPr>
          <a:xfrm>
            <a:off x="3760103" y="1510636"/>
            <a:ext cx="4926698" cy="4830187"/>
          </a:xfrm>
          <a:prstGeom prst="rect">
            <a:avLst/>
          </a:prstGeom>
        </p:spPr>
        <p:txBody>
          <a:bodyPr vert="horz"/>
          <a:lstStyle>
            <a:lvl1pPr>
              <a:defRPr sz="2000" b="0" i="0">
                <a:latin typeface="Helvetica"/>
                <a:cs typeface="Helvetica"/>
              </a:defRPr>
            </a:lvl1pPr>
            <a:lvl2pPr>
              <a:defRPr sz="2000" b="0" i="0">
                <a:latin typeface="Helvetica"/>
                <a:cs typeface="Helvetica"/>
              </a:defRPr>
            </a:lvl2pPr>
            <a:lvl3pPr>
              <a:defRPr sz="2000" b="0" i="0">
                <a:latin typeface="Helvetica"/>
                <a:cs typeface="Helvetica"/>
              </a:defRPr>
            </a:lvl3pPr>
            <a:lvl4pPr>
              <a:defRPr sz="2000" b="0" i="0">
                <a:latin typeface="Helvetica"/>
                <a:cs typeface="Helvetica"/>
              </a:defRPr>
            </a:lvl4pPr>
            <a:lvl5pPr>
              <a:defRPr sz="2000"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1"/>
          </p:nvPr>
        </p:nvSpPr>
        <p:spPr>
          <a:xfrm>
            <a:off x="756929" y="0"/>
            <a:ext cx="2589212" cy="6858000"/>
          </a:xfrm>
          <a:prstGeom prst="rect">
            <a:avLst/>
          </a:prstGeom>
        </p:spPr>
        <p:txBody>
          <a:bodyPr vert="horz"/>
          <a:lstStyle/>
          <a:p>
            <a:endParaRPr lang="en-US" dirty="0"/>
          </a:p>
        </p:txBody>
      </p:sp>
      <p:sp>
        <p:nvSpPr>
          <p:cNvPr id="7" name="Title 9"/>
          <p:cNvSpPr>
            <a:spLocks noGrp="1"/>
          </p:cNvSpPr>
          <p:nvPr>
            <p:ph type="title" hasCustomPrompt="1"/>
          </p:nvPr>
        </p:nvSpPr>
        <p:spPr>
          <a:xfrm>
            <a:off x="3760103" y="505566"/>
            <a:ext cx="4926698" cy="620197"/>
          </a:xfrm>
          <a:prstGeom prst="rect">
            <a:avLst/>
          </a:prstGeom>
        </p:spPr>
        <p:txBody>
          <a:bodyPr vert="horz"/>
          <a:lstStyle>
            <a:lvl1pPr>
              <a:defRPr sz="3000" b="1">
                <a:solidFill>
                  <a:srgbClr val="005C9C"/>
                </a:solidFill>
                <a:latin typeface="Helvetica"/>
                <a:cs typeface="Helvetica"/>
              </a:defRPr>
            </a:lvl1pPr>
          </a:lstStyle>
          <a:p>
            <a:r>
              <a:rPr lang="en-US" dirty="0"/>
              <a:t>Slide Title</a:t>
            </a:r>
          </a:p>
        </p:txBody>
      </p:sp>
    </p:spTree>
    <p:extLst>
      <p:ext uri="{BB962C8B-B14F-4D97-AF65-F5344CB8AC3E}">
        <p14:creationId xmlns:p14="http://schemas.microsoft.com/office/powerpoint/2010/main" val="28359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Photo &amp; Text Slide">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4"/>
          <p:cNvSpPr>
            <a:spLocks noGrp="1"/>
          </p:cNvSpPr>
          <p:nvPr>
            <p:ph type="body" sz="quarter" idx="10"/>
          </p:nvPr>
        </p:nvSpPr>
        <p:spPr>
          <a:xfrm>
            <a:off x="1298899" y="3826113"/>
            <a:ext cx="7387902" cy="2439914"/>
          </a:xfrm>
          <a:prstGeom prst="rect">
            <a:avLst/>
          </a:prstGeom>
        </p:spPr>
        <p:txBody>
          <a:bodyPr vert="horz"/>
          <a:lstStyle>
            <a:lvl1pPr>
              <a:defRPr sz="2000" b="0" i="0">
                <a:latin typeface="Helvetica"/>
                <a:cs typeface="Helvetica"/>
              </a:defRPr>
            </a:lvl1pPr>
            <a:lvl2pPr>
              <a:defRPr sz="2000" b="0" i="0">
                <a:latin typeface="Helvetica"/>
                <a:cs typeface="Helvetica"/>
              </a:defRPr>
            </a:lvl2pPr>
            <a:lvl3pPr>
              <a:defRPr sz="2000" b="0" i="0">
                <a:latin typeface="Helvetica"/>
                <a:cs typeface="Helvetica"/>
              </a:defRPr>
            </a:lvl3pPr>
            <a:lvl4pPr>
              <a:defRPr sz="2000" b="0" i="0">
                <a:latin typeface="Helvetica"/>
                <a:cs typeface="Helvetica"/>
              </a:defRPr>
            </a:lvl4pPr>
            <a:lvl5pPr>
              <a:defRPr sz="2000"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hasCustomPrompt="1"/>
          </p:nvPr>
        </p:nvSpPr>
        <p:spPr>
          <a:xfrm>
            <a:off x="1298899" y="2821042"/>
            <a:ext cx="7387902" cy="620197"/>
          </a:xfrm>
          <a:prstGeom prst="rect">
            <a:avLst/>
          </a:prstGeom>
        </p:spPr>
        <p:txBody>
          <a:bodyPr vert="horz"/>
          <a:lstStyle>
            <a:lvl1pPr>
              <a:defRPr sz="3000" b="1">
                <a:solidFill>
                  <a:srgbClr val="005C9C"/>
                </a:solidFill>
                <a:latin typeface="Helvetica"/>
                <a:cs typeface="Helvetica"/>
              </a:defRPr>
            </a:lvl1pPr>
          </a:lstStyle>
          <a:p>
            <a:r>
              <a:rPr lang="en-US" dirty="0"/>
              <a:t>Slide Title</a:t>
            </a:r>
          </a:p>
        </p:txBody>
      </p:sp>
      <p:sp>
        <p:nvSpPr>
          <p:cNvPr id="4" name="Picture Placeholder 3"/>
          <p:cNvSpPr>
            <a:spLocks noGrp="1"/>
          </p:cNvSpPr>
          <p:nvPr>
            <p:ph type="pic" sz="quarter" idx="11"/>
          </p:nvPr>
        </p:nvSpPr>
        <p:spPr>
          <a:xfrm>
            <a:off x="760413" y="0"/>
            <a:ext cx="8383587" cy="2527300"/>
          </a:xfrm>
          <a:prstGeom prst="rect">
            <a:avLst/>
          </a:prstGeom>
        </p:spPr>
        <p:txBody>
          <a:bodyPr vert="horz"/>
          <a:lstStyle/>
          <a:p>
            <a:endParaRPr lang="en-US"/>
          </a:p>
        </p:txBody>
      </p:sp>
    </p:spTree>
    <p:extLst>
      <p:ext uri="{BB962C8B-B14F-4D97-AF65-F5344CB8AC3E}">
        <p14:creationId xmlns:p14="http://schemas.microsoft.com/office/powerpoint/2010/main" val="288651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s &amp; Text">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4"/>
          <p:cNvSpPr>
            <a:spLocks noGrp="1"/>
          </p:cNvSpPr>
          <p:nvPr>
            <p:ph type="body" sz="quarter" idx="10"/>
          </p:nvPr>
        </p:nvSpPr>
        <p:spPr>
          <a:xfrm>
            <a:off x="1298899" y="3826113"/>
            <a:ext cx="7387902" cy="2439914"/>
          </a:xfrm>
          <a:prstGeom prst="rect">
            <a:avLst/>
          </a:prstGeom>
        </p:spPr>
        <p:txBody>
          <a:bodyPr vert="horz"/>
          <a:lstStyle>
            <a:lvl1pPr>
              <a:defRPr sz="2000" b="0" i="0">
                <a:latin typeface="Helvetica"/>
                <a:cs typeface="Helvetica"/>
              </a:defRPr>
            </a:lvl1pPr>
            <a:lvl2pPr>
              <a:defRPr sz="2000" b="0" i="0">
                <a:latin typeface="Helvetica"/>
                <a:cs typeface="Helvetica"/>
              </a:defRPr>
            </a:lvl2pPr>
            <a:lvl3pPr>
              <a:defRPr sz="2000" b="0" i="0">
                <a:latin typeface="Helvetica"/>
                <a:cs typeface="Helvetica"/>
              </a:defRPr>
            </a:lvl3pPr>
            <a:lvl4pPr>
              <a:defRPr sz="2000" b="0" i="0">
                <a:latin typeface="Helvetica"/>
                <a:cs typeface="Helvetica"/>
              </a:defRPr>
            </a:lvl4pPr>
            <a:lvl5pPr>
              <a:defRPr sz="2000"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hasCustomPrompt="1"/>
          </p:nvPr>
        </p:nvSpPr>
        <p:spPr>
          <a:xfrm>
            <a:off x="1298899" y="2821042"/>
            <a:ext cx="7387902" cy="620197"/>
          </a:xfrm>
          <a:prstGeom prst="rect">
            <a:avLst/>
          </a:prstGeom>
        </p:spPr>
        <p:txBody>
          <a:bodyPr vert="horz"/>
          <a:lstStyle>
            <a:lvl1pPr>
              <a:defRPr sz="3000" b="1">
                <a:solidFill>
                  <a:srgbClr val="005C9C"/>
                </a:solidFill>
                <a:latin typeface="Helvetica"/>
                <a:cs typeface="Helvetica"/>
              </a:defRPr>
            </a:lvl1pPr>
          </a:lstStyle>
          <a:p>
            <a:r>
              <a:rPr lang="en-US" dirty="0"/>
              <a:t>Slide Title</a:t>
            </a:r>
          </a:p>
        </p:txBody>
      </p:sp>
      <p:sp>
        <p:nvSpPr>
          <p:cNvPr id="6" name="Picture Placeholder 5"/>
          <p:cNvSpPr>
            <a:spLocks noGrp="1"/>
          </p:cNvSpPr>
          <p:nvPr>
            <p:ph type="pic" sz="quarter" idx="11"/>
          </p:nvPr>
        </p:nvSpPr>
        <p:spPr>
          <a:xfrm>
            <a:off x="760413" y="0"/>
            <a:ext cx="4195762" cy="2527300"/>
          </a:xfrm>
          <a:prstGeom prst="rect">
            <a:avLst/>
          </a:prstGeom>
        </p:spPr>
        <p:txBody>
          <a:bodyPr vert="horz"/>
          <a:lstStyle/>
          <a:p>
            <a:endParaRPr lang="en-US"/>
          </a:p>
        </p:txBody>
      </p:sp>
      <p:sp>
        <p:nvSpPr>
          <p:cNvPr id="11" name="Picture Placeholder 5"/>
          <p:cNvSpPr>
            <a:spLocks noGrp="1"/>
          </p:cNvSpPr>
          <p:nvPr>
            <p:ph type="pic" sz="quarter" idx="12"/>
          </p:nvPr>
        </p:nvSpPr>
        <p:spPr>
          <a:xfrm>
            <a:off x="4956175" y="0"/>
            <a:ext cx="4195762" cy="2527300"/>
          </a:xfrm>
          <a:prstGeom prst="rect">
            <a:avLst/>
          </a:prstGeom>
        </p:spPr>
        <p:txBody>
          <a:bodyPr vert="horz"/>
          <a:lstStyle/>
          <a:p>
            <a:endParaRPr lang="en-US"/>
          </a:p>
        </p:txBody>
      </p:sp>
    </p:spTree>
    <p:extLst>
      <p:ext uri="{BB962C8B-B14F-4D97-AF65-F5344CB8AC3E}">
        <p14:creationId xmlns:p14="http://schemas.microsoft.com/office/powerpoint/2010/main" val="375087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hotos &amp; Text">
    <p:spTree>
      <p:nvGrpSpPr>
        <p:cNvPr id="1" name=""/>
        <p:cNvGrpSpPr/>
        <p:nvPr/>
      </p:nvGrpSpPr>
      <p:grpSpPr>
        <a:xfrm>
          <a:off x="0" y="0"/>
          <a:ext cx="0" cy="0"/>
          <a:chOff x="0" y="0"/>
          <a:chExt cx="0" cy="0"/>
        </a:xfrm>
      </p:grpSpPr>
      <p:pic>
        <p:nvPicPr>
          <p:cNvPr id="12" name="Picture 11" descr="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 Placeholder 4"/>
          <p:cNvSpPr>
            <a:spLocks noGrp="1"/>
          </p:cNvSpPr>
          <p:nvPr>
            <p:ph type="body" sz="quarter" idx="10"/>
          </p:nvPr>
        </p:nvSpPr>
        <p:spPr>
          <a:xfrm>
            <a:off x="1298899" y="3826113"/>
            <a:ext cx="7387902" cy="2439914"/>
          </a:xfrm>
          <a:prstGeom prst="rect">
            <a:avLst/>
          </a:prstGeom>
        </p:spPr>
        <p:txBody>
          <a:bodyPr vert="horz"/>
          <a:lstStyle>
            <a:lvl1pPr>
              <a:defRPr sz="2000" b="0" i="0">
                <a:latin typeface="Helvetica"/>
                <a:cs typeface="Helvetica"/>
              </a:defRPr>
            </a:lvl1pPr>
            <a:lvl2pPr>
              <a:defRPr sz="2000" b="0" i="0">
                <a:latin typeface="Helvetica"/>
                <a:cs typeface="Helvetica"/>
              </a:defRPr>
            </a:lvl2pPr>
            <a:lvl3pPr>
              <a:defRPr sz="2000" b="0" i="0">
                <a:latin typeface="Helvetica"/>
                <a:cs typeface="Helvetica"/>
              </a:defRPr>
            </a:lvl3pPr>
            <a:lvl4pPr>
              <a:defRPr sz="2000" b="0" i="0">
                <a:latin typeface="Helvetica"/>
                <a:cs typeface="Helvetica"/>
              </a:defRPr>
            </a:lvl4pPr>
            <a:lvl5pPr>
              <a:defRPr sz="2000" b="0" i="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hasCustomPrompt="1"/>
          </p:nvPr>
        </p:nvSpPr>
        <p:spPr>
          <a:xfrm>
            <a:off x="1298899" y="2821042"/>
            <a:ext cx="7387902" cy="620197"/>
          </a:xfrm>
          <a:prstGeom prst="rect">
            <a:avLst/>
          </a:prstGeom>
        </p:spPr>
        <p:txBody>
          <a:bodyPr vert="horz"/>
          <a:lstStyle>
            <a:lvl1pPr>
              <a:defRPr sz="3000" b="1">
                <a:solidFill>
                  <a:srgbClr val="005C9C"/>
                </a:solidFill>
                <a:latin typeface="Helvetica"/>
                <a:cs typeface="Helvetica"/>
              </a:defRPr>
            </a:lvl1pPr>
          </a:lstStyle>
          <a:p>
            <a:r>
              <a:rPr lang="en-US" dirty="0"/>
              <a:t>Slide Title</a:t>
            </a:r>
          </a:p>
        </p:txBody>
      </p:sp>
      <p:sp>
        <p:nvSpPr>
          <p:cNvPr id="6" name="Picture Placeholder 5"/>
          <p:cNvSpPr>
            <a:spLocks noGrp="1"/>
          </p:cNvSpPr>
          <p:nvPr>
            <p:ph type="pic" sz="quarter" idx="11"/>
          </p:nvPr>
        </p:nvSpPr>
        <p:spPr>
          <a:xfrm>
            <a:off x="760413" y="0"/>
            <a:ext cx="2809685" cy="2527300"/>
          </a:xfrm>
          <a:prstGeom prst="rect">
            <a:avLst/>
          </a:prstGeom>
        </p:spPr>
        <p:txBody>
          <a:bodyPr vert="horz"/>
          <a:lstStyle/>
          <a:p>
            <a:endParaRPr lang="en-US"/>
          </a:p>
        </p:txBody>
      </p:sp>
      <p:sp>
        <p:nvSpPr>
          <p:cNvPr id="8" name="Picture Placeholder 5"/>
          <p:cNvSpPr>
            <a:spLocks noGrp="1"/>
          </p:cNvSpPr>
          <p:nvPr>
            <p:ph type="pic" sz="quarter" idx="12"/>
          </p:nvPr>
        </p:nvSpPr>
        <p:spPr>
          <a:xfrm>
            <a:off x="3570098" y="0"/>
            <a:ext cx="2809685" cy="2527300"/>
          </a:xfrm>
          <a:prstGeom prst="rect">
            <a:avLst/>
          </a:prstGeom>
        </p:spPr>
        <p:txBody>
          <a:bodyPr vert="horz"/>
          <a:lstStyle/>
          <a:p>
            <a:endParaRPr lang="en-US"/>
          </a:p>
        </p:txBody>
      </p:sp>
      <p:sp>
        <p:nvSpPr>
          <p:cNvPr id="9" name="Picture Placeholder 5"/>
          <p:cNvSpPr>
            <a:spLocks noGrp="1"/>
          </p:cNvSpPr>
          <p:nvPr>
            <p:ph type="pic" sz="quarter" idx="13"/>
          </p:nvPr>
        </p:nvSpPr>
        <p:spPr>
          <a:xfrm>
            <a:off x="6379783" y="0"/>
            <a:ext cx="2809685" cy="2527300"/>
          </a:xfrm>
          <a:prstGeom prst="rect">
            <a:avLst/>
          </a:prstGeom>
        </p:spPr>
        <p:txBody>
          <a:bodyPr vert="horz"/>
          <a:lstStyle/>
          <a:p>
            <a:endParaRPr lang="en-US"/>
          </a:p>
        </p:txBody>
      </p:sp>
    </p:spTree>
    <p:extLst>
      <p:ext uri="{BB962C8B-B14F-4D97-AF65-F5344CB8AC3E}">
        <p14:creationId xmlns:p14="http://schemas.microsoft.com/office/powerpoint/2010/main" val="3370629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660050"/>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649" r:id="rId3"/>
    <p:sldLayoutId id="2147483662" r:id="rId4"/>
    <p:sldLayoutId id="2147483657" r:id="rId5"/>
    <p:sldLayoutId id="2147483654" r:id="rId6"/>
    <p:sldLayoutId id="2147483652" r:id="rId7"/>
    <p:sldLayoutId id="2147483653" r:id="rId8"/>
    <p:sldLayoutId id="2147483655" r:id="rId9"/>
    <p:sldLayoutId id="2147483656" r:id="rId10"/>
    <p:sldLayoutId id="2147483651" r:id="rId1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3pPr>
      <a:lvl4pPr marL="16002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4pPr>
      <a:lvl5pPr marL="2057400" indent="-228600" algn="l" defTabSz="457200" rtl="0" eaLnBrk="1" latinLnBrk="0" hangingPunct="1">
        <a:spcBef>
          <a:spcPct val="20000"/>
        </a:spcBef>
        <a:buFont typeface="Arial"/>
        <a:buChar char="»"/>
        <a:defRPr sz="24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mailto:carol_aversa@acsi.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hyperlink" Target="https://www.acsi.org/schoolaccreditationdocuments"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hyperlink" Target="https://bible.knowing-jesus.com/2-Timothy/1/14"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7088" y="252663"/>
            <a:ext cx="7553325" cy="3057267"/>
          </a:xfrm>
        </p:spPr>
        <p:txBody>
          <a:bodyPr/>
          <a:lstStyle/>
          <a:p>
            <a:r>
              <a:rPr lang="en-US" dirty="0"/>
              <a:t>Continuous School Improvement Plans and Strategic Plans </a:t>
            </a:r>
          </a:p>
        </p:txBody>
      </p:sp>
      <p:sp>
        <p:nvSpPr>
          <p:cNvPr id="3" name="Text Placeholder 2"/>
          <p:cNvSpPr>
            <a:spLocks noGrp="1"/>
          </p:cNvSpPr>
          <p:nvPr>
            <p:ph type="body" sz="quarter" idx="11"/>
          </p:nvPr>
        </p:nvSpPr>
        <p:spPr>
          <a:xfrm>
            <a:off x="827088" y="3309930"/>
            <a:ext cx="7553325" cy="2176469"/>
          </a:xfrm>
        </p:spPr>
        <p:txBody>
          <a:bodyPr/>
          <a:lstStyle/>
          <a:p>
            <a:r>
              <a:rPr lang="en-US" dirty="0"/>
              <a:t>Carol Aversa, M.Ed.</a:t>
            </a:r>
          </a:p>
          <a:p>
            <a:r>
              <a:rPr lang="en-US" dirty="0"/>
              <a:t>Northeast Accreditation Director</a:t>
            </a:r>
          </a:p>
          <a:p>
            <a:r>
              <a:rPr lang="en-US" dirty="0">
                <a:hlinkClick r:id="rId5">
                  <a:extLst>
                    <a:ext uri="{A12FA001-AC4F-418D-AE19-62706E023703}">
                      <ahyp:hlinkClr xmlns:ahyp="http://schemas.microsoft.com/office/drawing/2018/hyperlinkcolor" val="tx"/>
                    </a:ext>
                  </a:extLst>
                </a:hlinkClick>
              </a:rPr>
              <a:t>carol_aversa@acsi.org</a:t>
            </a:r>
            <a:endParaRPr lang="en-US" dirty="0"/>
          </a:p>
          <a:p>
            <a:r>
              <a:rPr lang="en-US" dirty="0"/>
              <a:t>484-330-1934</a:t>
            </a:r>
          </a:p>
          <a:p>
            <a:endParaRPr lang="en-US" dirty="0"/>
          </a:p>
        </p:txBody>
      </p:sp>
      <p:pic>
        <p:nvPicPr>
          <p:cNvPr id="4" name="Audio 3">
            <a:hlinkClick r:id="" action="ppaction://media"/>
            <a:extLst>
              <a:ext uri="{FF2B5EF4-FFF2-40B4-BE49-F238E27FC236}">
                <a16:creationId xmlns:a16="http://schemas.microsoft.com/office/drawing/2014/main" id="{4045B10C-C521-4B62-A2FE-97DE32492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25237374"/>
      </p:ext>
    </p:extLst>
  </p:cSld>
  <p:clrMapOvr>
    <a:masterClrMapping/>
  </p:clrMapOvr>
  <mc:AlternateContent xmlns:mc="http://schemas.openxmlformats.org/markup-compatibility/2006" xmlns:p14="http://schemas.microsoft.com/office/powerpoint/2010/main">
    <mc:Choice Requires="p14">
      <p:transition spd="slow" p14:dur="2000" advTm="17441"/>
    </mc:Choice>
    <mc:Fallback xmlns="">
      <p:transition spd="slow" advTm="1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071A7-A800-48F1-92A7-AEEE4DDD1594}"/>
              </a:ext>
            </a:extLst>
          </p:cNvPr>
          <p:cNvSpPr>
            <a:spLocks noGrp="1"/>
          </p:cNvSpPr>
          <p:nvPr>
            <p:ph type="body" sz="quarter" idx="10"/>
          </p:nvPr>
        </p:nvSpPr>
        <p:spPr>
          <a:xfrm>
            <a:off x="1298899" y="2315688"/>
            <a:ext cx="7387902" cy="4025135"/>
          </a:xfrm>
        </p:spPr>
        <p:txBody>
          <a:bodyPr/>
          <a:lstStyle/>
          <a:p>
            <a:pPr marL="0" indent="0">
              <a:buNone/>
            </a:pPr>
            <a:r>
              <a:rPr lang="en-US" sz="2800" dirty="0"/>
              <a:t>-Previous Accreditation Visit’s Major  	Recommendations</a:t>
            </a:r>
          </a:p>
          <a:p>
            <a:pPr marL="0" indent="0">
              <a:buNone/>
            </a:pPr>
            <a:endParaRPr lang="en-US" sz="2800" dirty="0"/>
          </a:p>
          <a:p>
            <a:pPr marL="0" indent="0">
              <a:buNone/>
            </a:pPr>
            <a:r>
              <a:rPr lang="en-US" sz="2800" dirty="0"/>
              <a:t>-Self Study</a:t>
            </a:r>
          </a:p>
          <a:p>
            <a:pPr marL="0" indent="0">
              <a:buNone/>
            </a:pPr>
            <a:endParaRPr lang="en-US" dirty="0"/>
          </a:p>
          <a:p>
            <a:pPr marL="0" indent="0">
              <a:buNone/>
            </a:pPr>
            <a:r>
              <a:rPr lang="en-US" sz="2800" dirty="0"/>
              <a:t>What if this is your </a:t>
            </a:r>
            <a:r>
              <a:rPr lang="en-US" sz="2800" i="1" dirty="0"/>
              <a:t>first</a:t>
            </a:r>
            <a:r>
              <a:rPr lang="en-US" sz="2800" dirty="0"/>
              <a:t> accreditation visit???</a:t>
            </a:r>
          </a:p>
          <a:p>
            <a:pPr marL="0" indent="0">
              <a:buNone/>
            </a:pPr>
            <a:r>
              <a:rPr lang="en-US" sz="2400" dirty="0"/>
              <a:t>	-Largely developed through your self study + any major recommendations that emerge from the visit.</a:t>
            </a:r>
          </a:p>
        </p:txBody>
      </p:sp>
      <p:sp>
        <p:nvSpPr>
          <p:cNvPr id="3" name="Title 2">
            <a:extLst>
              <a:ext uri="{FF2B5EF4-FFF2-40B4-BE49-F238E27FC236}">
                <a16:creationId xmlns:a16="http://schemas.microsoft.com/office/drawing/2014/main" id="{389D0D34-14F9-4B4D-98C2-D7BA866711B5}"/>
              </a:ext>
            </a:extLst>
          </p:cNvPr>
          <p:cNvSpPr>
            <a:spLocks noGrp="1"/>
          </p:cNvSpPr>
          <p:nvPr>
            <p:ph type="title"/>
          </p:nvPr>
        </p:nvSpPr>
        <p:spPr>
          <a:xfrm>
            <a:off x="1298899" y="505565"/>
            <a:ext cx="7387902" cy="1525116"/>
          </a:xfrm>
        </p:spPr>
        <p:txBody>
          <a:bodyPr/>
          <a:lstStyle/>
          <a:p>
            <a:r>
              <a:rPr lang="en-US" sz="6000" dirty="0"/>
              <a:t>How?</a:t>
            </a:r>
            <a:r>
              <a:rPr lang="en-US" sz="3600" dirty="0"/>
              <a:t>- Where do I begin the CSIP?</a:t>
            </a:r>
          </a:p>
        </p:txBody>
      </p:sp>
      <p:pic>
        <p:nvPicPr>
          <p:cNvPr id="4" name="Audio 3">
            <a:hlinkClick r:id="" action="ppaction://media"/>
            <a:extLst>
              <a:ext uri="{FF2B5EF4-FFF2-40B4-BE49-F238E27FC236}">
                <a16:creationId xmlns:a16="http://schemas.microsoft.com/office/drawing/2014/main" id="{8E4532BC-1D59-4CED-9E6E-C060BAA3E6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65433232"/>
      </p:ext>
    </p:extLst>
  </p:cSld>
  <p:clrMapOvr>
    <a:masterClrMapping/>
  </p:clrMapOvr>
  <mc:AlternateContent xmlns:mc="http://schemas.openxmlformats.org/markup-compatibility/2006" xmlns:p14="http://schemas.microsoft.com/office/powerpoint/2010/main">
    <mc:Choice Requires="p14">
      <p:transition spd="slow" p14:dur="2000" advTm="61013"/>
    </mc:Choice>
    <mc:Fallback xmlns="">
      <p:transition spd="slow" advTm="6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CC565E-7E9F-4E0A-B7C4-0F3D25EDE7BC}"/>
              </a:ext>
            </a:extLst>
          </p:cNvPr>
          <p:cNvSpPr>
            <a:spLocks noGrp="1"/>
          </p:cNvSpPr>
          <p:nvPr>
            <p:ph type="body" sz="quarter" idx="10"/>
          </p:nvPr>
        </p:nvSpPr>
        <p:spPr>
          <a:xfrm>
            <a:off x="1298899" y="2283328"/>
            <a:ext cx="7387902" cy="4177630"/>
          </a:xfrm>
        </p:spPr>
        <p:txBody>
          <a:bodyPr/>
          <a:lstStyle/>
          <a:p>
            <a:pPr marL="0" indent="0">
              <a:buNone/>
            </a:pPr>
            <a:r>
              <a:rPr lang="en-US" sz="2400" dirty="0"/>
              <a:t>-Provide Guidance and Direction</a:t>
            </a:r>
          </a:p>
          <a:p>
            <a:pPr marL="0" indent="0">
              <a:buNone/>
            </a:pPr>
            <a:endParaRPr lang="en-US" sz="2400" dirty="0"/>
          </a:p>
          <a:p>
            <a:pPr marL="0" indent="0">
              <a:buNone/>
            </a:pPr>
            <a:r>
              <a:rPr lang="en-US" sz="2400" dirty="0"/>
              <a:t>-Alignment with Mission and Vision</a:t>
            </a:r>
          </a:p>
          <a:p>
            <a:pPr marL="0" indent="0">
              <a:buNone/>
            </a:pPr>
            <a:endParaRPr lang="en-US" sz="2400" dirty="0"/>
          </a:p>
          <a:p>
            <a:pPr marL="0" indent="0">
              <a:buNone/>
            </a:pPr>
            <a:r>
              <a:rPr lang="en-US" sz="2400" dirty="0"/>
              <a:t>-Allocation of Resources—Budget</a:t>
            </a:r>
          </a:p>
          <a:p>
            <a:pPr marL="0" indent="0">
              <a:buNone/>
            </a:pPr>
            <a:endParaRPr lang="en-US" sz="2400" dirty="0"/>
          </a:p>
          <a:p>
            <a:pPr marL="0" indent="0">
              <a:buNone/>
            </a:pPr>
            <a:r>
              <a:rPr lang="en-US" sz="2400" dirty="0"/>
              <a:t>-Strengthening of Program</a:t>
            </a:r>
          </a:p>
          <a:p>
            <a:endParaRPr lang="en-US" dirty="0"/>
          </a:p>
        </p:txBody>
      </p:sp>
      <p:sp>
        <p:nvSpPr>
          <p:cNvPr id="3" name="Title 2">
            <a:extLst>
              <a:ext uri="{FF2B5EF4-FFF2-40B4-BE49-F238E27FC236}">
                <a16:creationId xmlns:a16="http://schemas.microsoft.com/office/drawing/2014/main" id="{5E1DD071-4C0F-4FDE-BE8B-441D778BA506}"/>
              </a:ext>
            </a:extLst>
          </p:cNvPr>
          <p:cNvSpPr>
            <a:spLocks noGrp="1"/>
          </p:cNvSpPr>
          <p:nvPr>
            <p:ph type="title"/>
          </p:nvPr>
        </p:nvSpPr>
        <p:spPr>
          <a:xfrm>
            <a:off x="1298899" y="505566"/>
            <a:ext cx="7387902" cy="1026351"/>
          </a:xfrm>
        </p:spPr>
        <p:txBody>
          <a:bodyPr/>
          <a:lstStyle/>
          <a:p>
            <a:r>
              <a:rPr lang="en-US" sz="6000" dirty="0"/>
              <a:t>WHY?</a:t>
            </a:r>
            <a:r>
              <a:rPr lang="en-US" sz="3600" dirty="0"/>
              <a:t>- Strategic Plan</a:t>
            </a:r>
          </a:p>
        </p:txBody>
      </p:sp>
      <p:pic>
        <p:nvPicPr>
          <p:cNvPr id="4" name="Audio 3">
            <a:hlinkClick r:id="" action="ppaction://media"/>
            <a:extLst>
              <a:ext uri="{FF2B5EF4-FFF2-40B4-BE49-F238E27FC236}">
                <a16:creationId xmlns:a16="http://schemas.microsoft.com/office/drawing/2014/main" id="{B40313E2-3892-4B28-B7A0-4A23E9FE69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24021408"/>
      </p:ext>
    </p:extLst>
  </p:cSld>
  <p:clrMapOvr>
    <a:masterClrMapping/>
  </p:clrMapOvr>
  <mc:AlternateContent xmlns:mc="http://schemas.openxmlformats.org/markup-compatibility/2006" xmlns:p14="http://schemas.microsoft.com/office/powerpoint/2010/main">
    <mc:Choice Requires="p14">
      <p:transition spd="slow" p14:dur="2000" advTm="36329"/>
    </mc:Choice>
    <mc:Fallback xmlns="">
      <p:transition spd="slow" advTm="3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1A02C-CBCF-4BA9-BCC3-DA71BB26094D}"/>
              </a:ext>
            </a:extLst>
          </p:cNvPr>
          <p:cNvSpPr>
            <a:spLocks noGrp="1"/>
          </p:cNvSpPr>
          <p:nvPr>
            <p:ph type="body" sz="quarter" idx="10"/>
          </p:nvPr>
        </p:nvSpPr>
        <p:spPr>
          <a:xfrm>
            <a:off x="1298899" y="2111830"/>
            <a:ext cx="7387902" cy="4228994"/>
          </a:xfrm>
        </p:spPr>
        <p:txBody>
          <a:bodyPr/>
          <a:lstStyle/>
          <a:p>
            <a:pPr marL="0" indent="0">
              <a:buNone/>
            </a:pPr>
            <a:r>
              <a:rPr lang="en-US" sz="2400" dirty="0"/>
              <a:t>Focus on Viability Related Issues</a:t>
            </a:r>
          </a:p>
          <a:p>
            <a:pPr marL="400050" lvl="1" indent="0">
              <a:buNone/>
            </a:pPr>
            <a:r>
              <a:rPr lang="en-US" dirty="0"/>
              <a:t>-enrollment</a:t>
            </a:r>
          </a:p>
          <a:p>
            <a:pPr marL="400050" lvl="1" indent="0">
              <a:buNone/>
            </a:pPr>
            <a:r>
              <a:rPr lang="en-US" dirty="0"/>
              <a:t>-tuition</a:t>
            </a:r>
          </a:p>
          <a:p>
            <a:pPr marL="400050" lvl="1" indent="0">
              <a:buNone/>
            </a:pPr>
            <a:r>
              <a:rPr lang="en-US" dirty="0"/>
              <a:t>-student-faculty ratio</a:t>
            </a:r>
          </a:p>
          <a:p>
            <a:pPr marL="400050" lvl="1" indent="0">
              <a:buNone/>
            </a:pPr>
            <a:r>
              <a:rPr lang="en-US" dirty="0"/>
              <a:t>-compensation</a:t>
            </a:r>
          </a:p>
          <a:p>
            <a:pPr marL="400050" lvl="1" indent="0">
              <a:buNone/>
            </a:pPr>
            <a:r>
              <a:rPr lang="en-US" dirty="0"/>
              <a:t>-cash reserves</a:t>
            </a:r>
          </a:p>
          <a:p>
            <a:pPr marL="400050" lvl="1" indent="0">
              <a:buNone/>
            </a:pPr>
            <a:r>
              <a:rPr lang="en-US" dirty="0"/>
              <a:t>-fundraising</a:t>
            </a:r>
          </a:p>
          <a:p>
            <a:pPr marL="400050" lvl="1" indent="0">
              <a:buNone/>
            </a:pPr>
            <a:r>
              <a:rPr lang="en-US" dirty="0"/>
              <a:t>-governance</a:t>
            </a:r>
          </a:p>
          <a:p>
            <a:pPr marL="400050" lvl="1" indent="0">
              <a:buNone/>
            </a:pPr>
            <a:r>
              <a:rPr lang="en-US" dirty="0"/>
              <a:t>-facilities</a:t>
            </a:r>
          </a:p>
          <a:p>
            <a:pPr marL="0" indent="0">
              <a:buNone/>
            </a:pPr>
            <a:endParaRPr lang="en-US" sz="1600" dirty="0"/>
          </a:p>
          <a:p>
            <a:pPr marL="0" indent="0">
              <a:buNone/>
            </a:pPr>
            <a:r>
              <a:rPr lang="en-US" sz="1600" dirty="0"/>
              <a:t>*Often board-adopted strategic plans are referred to as a strategic financial plan—the financial components of the plan are critically important to the plan. </a:t>
            </a:r>
          </a:p>
        </p:txBody>
      </p:sp>
      <p:sp>
        <p:nvSpPr>
          <p:cNvPr id="3" name="Title 2">
            <a:extLst>
              <a:ext uri="{FF2B5EF4-FFF2-40B4-BE49-F238E27FC236}">
                <a16:creationId xmlns:a16="http://schemas.microsoft.com/office/drawing/2014/main" id="{B0260E44-F651-45BA-BAFB-ABDF3711880C}"/>
              </a:ext>
            </a:extLst>
          </p:cNvPr>
          <p:cNvSpPr>
            <a:spLocks noGrp="1"/>
          </p:cNvSpPr>
          <p:nvPr>
            <p:ph type="title"/>
          </p:nvPr>
        </p:nvSpPr>
        <p:spPr>
          <a:xfrm>
            <a:off x="1298899" y="505566"/>
            <a:ext cx="7387902" cy="1497405"/>
          </a:xfrm>
        </p:spPr>
        <p:txBody>
          <a:bodyPr/>
          <a:lstStyle/>
          <a:p>
            <a:r>
              <a:rPr lang="en-US" sz="6000" dirty="0"/>
              <a:t>WHAT?</a:t>
            </a:r>
            <a:r>
              <a:rPr lang="en-US" sz="3600" dirty="0"/>
              <a:t>- Elements of the Strategic Plan</a:t>
            </a:r>
          </a:p>
        </p:txBody>
      </p:sp>
      <p:pic>
        <p:nvPicPr>
          <p:cNvPr id="5" name="Audio 4">
            <a:hlinkClick r:id="" action="ppaction://media"/>
            <a:extLst>
              <a:ext uri="{FF2B5EF4-FFF2-40B4-BE49-F238E27FC236}">
                <a16:creationId xmlns:a16="http://schemas.microsoft.com/office/drawing/2014/main" id="{F75E3CC8-F9DA-4D5D-81E2-BCE52D94D0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27005446"/>
      </p:ext>
    </p:extLst>
  </p:cSld>
  <p:clrMapOvr>
    <a:masterClrMapping/>
  </p:clrMapOvr>
  <mc:AlternateContent xmlns:mc="http://schemas.openxmlformats.org/markup-compatibility/2006" xmlns:p14="http://schemas.microsoft.com/office/powerpoint/2010/main">
    <mc:Choice Requires="p14">
      <p:transition spd="slow" p14:dur="2000" advTm="23116"/>
    </mc:Choice>
    <mc:Fallback xmlns="">
      <p:transition spd="slow" advTm="2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38C3B-7E11-4DD6-97A7-E3D371036C42}"/>
              </a:ext>
            </a:extLst>
          </p:cNvPr>
          <p:cNvSpPr>
            <a:spLocks noGrp="1"/>
          </p:cNvSpPr>
          <p:nvPr>
            <p:ph type="body" sz="quarter" idx="10"/>
          </p:nvPr>
        </p:nvSpPr>
        <p:spPr>
          <a:xfrm>
            <a:off x="1298899" y="1653140"/>
            <a:ext cx="7387902" cy="5044543"/>
          </a:xfrm>
        </p:spPr>
        <p:txBody>
          <a:bodyPr/>
          <a:lstStyle/>
          <a:p>
            <a:endParaRPr lang="en-US" dirty="0"/>
          </a:p>
          <a:p>
            <a:pPr marL="0" indent="0">
              <a:buNone/>
            </a:pPr>
            <a:r>
              <a:rPr lang="en-US" sz="1600" dirty="0"/>
              <a:t>The board owns this process and the final document. Priorities for the Head of School are defined in this document and can actually formulate the job description for the Head of School: Implementing the Plan. </a:t>
            </a:r>
          </a:p>
          <a:p>
            <a:pPr marL="0" indent="0">
              <a:buNone/>
            </a:pPr>
            <a:r>
              <a:rPr lang="en-US" dirty="0"/>
              <a:t>Develop Multi-Year goals for:</a:t>
            </a:r>
          </a:p>
          <a:p>
            <a:pPr lvl="1"/>
            <a:r>
              <a:rPr lang="en-US" dirty="0"/>
              <a:t>Enrollment</a:t>
            </a:r>
          </a:p>
          <a:p>
            <a:pPr lvl="1"/>
            <a:r>
              <a:rPr lang="en-US" dirty="0"/>
              <a:t>Fundraising</a:t>
            </a:r>
          </a:p>
          <a:p>
            <a:pPr lvl="1"/>
            <a:r>
              <a:rPr lang="en-US" dirty="0"/>
              <a:t>Tuition and Financial Aid</a:t>
            </a:r>
          </a:p>
          <a:p>
            <a:pPr lvl="1"/>
            <a:r>
              <a:rPr lang="en-US" dirty="0"/>
              <a:t>Facilities</a:t>
            </a:r>
          </a:p>
          <a:p>
            <a:pPr lvl="1"/>
            <a:r>
              <a:rPr lang="en-US" dirty="0"/>
              <a:t>Technology</a:t>
            </a:r>
          </a:p>
          <a:p>
            <a:pPr lvl="1"/>
            <a:r>
              <a:rPr lang="en-US" dirty="0"/>
              <a:t>Financial and Operational Ratios</a:t>
            </a:r>
          </a:p>
          <a:p>
            <a:pPr marL="457200" lvl="1" indent="0">
              <a:buNone/>
            </a:pPr>
            <a:endParaRPr lang="en-US" dirty="0"/>
          </a:p>
          <a:p>
            <a:pPr marL="0" indent="0">
              <a:buNone/>
            </a:pPr>
            <a:r>
              <a:rPr lang="en-US" dirty="0"/>
              <a:t>Any elements from the CSIP that will require additional staffing or programmatic funding must be included in the Strategic Plan.</a:t>
            </a:r>
          </a:p>
        </p:txBody>
      </p:sp>
      <p:sp>
        <p:nvSpPr>
          <p:cNvPr id="3" name="Title 2">
            <a:extLst>
              <a:ext uri="{FF2B5EF4-FFF2-40B4-BE49-F238E27FC236}">
                <a16:creationId xmlns:a16="http://schemas.microsoft.com/office/drawing/2014/main" id="{DEFACB0F-4723-4AEC-A26D-31C876C745F1}"/>
              </a:ext>
            </a:extLst>
          </p:cNvPr>
          <p:cNvSpPr>
            <a:spLocks noGrp="1"/>
          </p:cNvSpPr>
          <p:nvPr>
            <p:ph type="title"/>
          </p:nvPr>
        </p:nvSpPr>
        <p:spPr>
          <a:xfrm>
            <a:off x="1298899" y="229830"/>
            <a:ext cx="7387902" cy="1441987"/>
          </a:xfrm>
        </p:spPr>
        <p:txBody>
          <a:bodyPr/>
          <a:lstStyle/>
          <a:p>
            <a:r>
              <a:rPr lang="en-US" sz="6000" dirty="0"/>
              <a:t>HOW?</a:t>
            </a:r>
            <a:r>
              <a:rPr lang="en-US" sz="3600" dirty="0"/>
              <a:t>- Where Do I Begin the Strategic Plan?</a:t>
            </a:r>
          </a:p>
        </p:txBody>
      </p:sp>
      <p:pic>
        <p:nvPicPr>
          <p:cNvPr id="6" name="Audio 5">
            <a:hlinkClick r:id="" action="ppaction://media"/>
            <a:extLst>
              <a:ext uri="{FF2B5EF4-FFF2-40B4-BE49-F238E27FC236}">
                <a16:creationId xmlns:a16="http://schemas.microsoft.com/office/drawing/2014/main" id="{CD68347B-0E4D-4FDB-B77F-D2DE2622E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80905471"/>
      </p:ext>
    </p:extLst>
  </p:cSld>
  <p:clrMapOvr>
    <a:masterClrMapping/>
  </p:clrMapOvr>
  <mc:AlternateContent xmlns:mc="http://schemas.openxmlformats.org/markup-compatibility/2006" xmlns:p14="http://schemas.microsoft.com/office/powerpoint/2010/main">
    <mc:Choice Requires="p14">
      <p:transition spd="slow" p14:dur="2000" advTm="34924"/>
    </mc:Choice>
    <mc:Fallback xmlns="">
      <p:transition spd="slow" advTm="3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48B37-0FAC-465D-AD70-D833D5A94DDC}"/>
              </a:ext>
            </a:extLst>
          </p:cNvPr>
          <p:cNvSpPr>
            <a:spLocks noGrp="1"/>
          </p:cNvSpPr>
          <p:nvPr>
            <p:ph type="body" sz="quarter" idx="10"/>
          </p:nvPr>
        </p:nvSpPr>
        <p:spPr/>
        <p:txBody>
          <a:bodyPr/>
          <a:lstStyle/>
          <a:p>
            <a:pPr marL="0" indent="0">
              <a:buNone/>
            </a:pPr>
            <a:r>
              <a:rPr lang="en-US" dirty="0"/>
              <a:t>Based Upon Organizational Preference</a:t>
            </a:r>
          </a:p>
          <a:p>
            <a:pPr marL="0" indent="0">
              <a:buNone/>
            </a:pPr>
            <a:r>
              <a:rPr lang="en-US" dirty="0"/>
              <a:t>	-flexible</a:t>
            </a:r>
          </a:p>
          <a:p>
            <a:pPr marL="0" indent="0">
              <a:buNone/>
            </a:pPr>
            <a:r>
              <a:rPr lang="en-US" dirty="0"/>
              <a:t>	-annually updated</a:t>
            </a:r>
          </a:p>
          <a:p>
            <a:pPr marL="0" indent="0">
              <a:buNone/>
            </a:pPr>
            <a:r>
              <a:rPr lang="en-US" dirty="0"/>
              <a:t>	-guides annual priorities.</a:t>
            </a:r>
          </a:p>
          <a:p>
            <a:pPr marL="0" indent="0">
              <a:buNone/>
            </a:pPr>
            <a:endParaRPr lang="en-US" dirty="0"/>
          </a:p>
          <a:p>
            <a:pPr marL="0" indent="0">
              <a:buNone/>
            </a:pPr>
            <a:r>
              <a:rPr lang="en-US" dirty="0"/>
              <a:t>Can be unifying!</a:t>
            </a:r>
          </a:p>
          <a:p>
            <a:pPr marL="0" indent="0">
              <a:buNone/>
            </a:pPr>
            <a:r>
              <a:rPr lang="en-US" dirty="0"/>
              <a:t>	-effective planning processes</a:t>
            </a:r>
          </a:p>
          <a:p>
            <a:pPr marL="0" indent="0">
              <a:buNone/>
            </a:pPr>
            <a:r>
              <a:rPr lang="en-US" dirty="0"/>
              <a:t>	-communication of those processes and plan</a:t>
            </a:r>
          </a:p>
          <a:p>
            <a:pPr marL="0" indent="0">
              <a:buNone/>
            </a:pPr>
            <a:r>
              <a:rPr lang="en-US" dirty="0"/>
              <a:t>	-stakeholder buy-in</a:t>
            </a:r>
          </a:p>
          <a:p>
            <a:pPr marL="0" indent="0">
              <a:buNone/>
            </a:pPr>
            <a:endParaRPr lang="en-US" dirty="0"/>
          </a:p>
          <a:p>
            <a:pPr marL="0" indent="0">
              <a:buNone/>
            </a:pPr>
            <a:r>
              <a:rPr lang="en-US" dirty="0"/>
              <a:t>The resulting unity leads to greater effectiveness, efficiency, and financial support for the school.</a:t>
            </a:r>
          </a:p>
        </p:txBody>
      </p:sp>
      <p:sp>
        <p:nvSpPr>
          <p:cNvPr id="3" name="Title 2">
            <a:extLst>
              <a:ext uri="{FF2B5EF4-FFF2-40B4-BE49-F238E27FC236}">
                <a16:creationId xmlns:a16="http://schemas.microsoft.com/office/drawing/2014/main" id="{59104005-A8A6-4569-8849-A2B195713A8A}"/>
              </a:ext>
            </a:extLst>
          </p:cNvPr>
          <p:cNvSpPr>
            <a:spLocks noGrp="1"/>
          </p:cNvSpPr>
          <p:nvPr>
            <p:ph type="title"/>
          </p:nvPr>
        </p:nvSpPr>
        <p:spPr>
          <a:xfrm>
            <a:off x="771896" y="505566"/>
            <a:ext cx="8110847" cy="620197"/>
          </a:xfrm>
        </p:spPr>
        <p:txBody>
          <a:bodyPr/>
          <a:lstStyle/>
          <a:p>
            <a:r>
              <a:rPr lang="en-US" sz="3500" dirty="0"/>
              <a:t>Can The CSIP and SP be Combined?</a:t>
            </a:r>
          </a:p>
        </p:txBody>
      </p:sp>
      <p:pic>
        <p:nvPicPr>
          <p:cNvPr id="4" name="Audio 3">
            <a:hlinkClick r:id="" action="ppaction://media"/>
            <a:extLst>
              <a:ext uri="{FF2B5EF4-FFF2-40B4-BE49-F238E27FC236}">
                <a16:creationId xmlns:a16="http://schemas.microsoft.com/office/drawing/2014/main" id="{10DB1181-03A3-4DB0-BA88-E8F1774C2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91955706"/>
      </p:ext>
    </p:extLst>
  </p:cSld>
  <p:clrMapOvr>
    <a:masterClrMapping/>
  </p:clrMapOvr>
  <mc:AlternateContent xmlns:mc="http://schemas.openxmlformats.org/markup-compatibility/2006" xmlns:p14="http://schemas.microsoft.com/office/powerpoint/2010/main">
    <mc:Choice Requires="p14">
      <p:transition spd="slow" p14:dur="2000" advTm="36014"/>
    </mc:Choice>
    <mc:Fallback xmlns="">
      <p:transition spd="slow" advTm="3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652D8-F675-4E4F-90DB-0AA9C56AED88}"/>
              </a:ext>
            </a:extLst>
          </p:cNvPr>
          <p:cNvSpPr>
            <a:spLocks noGrp="1"/>
          </p:cNvSpPr>
          <p:nvPr>
            <p:ph type="body" sz="quarter" idx="10"/>
          </p:nvPr>
        </p:nvSpPr>
        <p:spPr/>
        <p:txBody>
          <a:bodyPr/>
          <a:lstStyle/>
          <a:p>
            <a:pPr marL="0" indent="0">
              <a:buNone/>
            </a:pPr>
            <a:endParaRPr lang="en-US" dirty="0"/>
          </a:p>
          <a:p>
            <a:pPr marL="457200" lvl="1" indent="0">
              <a:buNone/>
            </a:pPr>
            <a:r>
              <a:rPr lang="en-US" dirty="0">
                <a:solidFill>
                  <a:srgbClr val="FF0000"/>
                </a:solidFill>
              </a:rPr>
              <a:t>!</a:t>
            </a:r>
            <a:r>
              <a:rPr lang="en-US" dirty="0"/>
              <a:t> Board members may want to influence specific curricular decisions. (This is a faculty and administrative function.)</a:t>
            </a:r>
          </a:p>
          <a:p>
            <a:pPr marL="457200" lvl="1" indent="0">
              <a:buNone/>
            </a:pPr>
            <a:r>
              <a:rPr lang="en-US" dirty="0">
                <a:solidFill>
                  <a:srgbClr val="FF0000"/>
                </a:solidFill>
              </a:rPr>
              <a:t>!</a:t>
            </a:r>
            <a:r>
              <a:rPr lang="en-US" dirty="0"/>
              <a:t> Faculty may seek to influence things such as student-teacher ratios. (This is a board function.)</a:t>
            </a:r>
          </a:p>
          <a:p>
            <a:pPr marL="57150" indent="0">
              <a:buNone/>
            </a:pPr>
            <a:endParaRPr lang="en-US" dirty="0"/>
          </a:p>
          <a:p>
            <a:pPr marL="57150" indent="0">
              <a:buNone/>
            </a:pPr>
            <a:r>
              <a:rPr lang="en-US" dirty="0"/>
              <a:t>However, assuming both groups value broad input while respecting differing operational authority: </a:t>
            </a:r>
          </a:p>
          <a:p>
            <a:pPr marL="457200" lvl="1" indent="0">
              <a:buNone/>
            </a:pPr>
            <a:r>
              <a:rPr lang="en-US" dirty="0"/>
              <a:t>*Comprehensive plan</a:t>
            </a:r>
          </a:p>
          <a:p>
            <a:pPr marL="457200" lvl="1" indent="0">
              <a:buNone/>
            </a:pPr>
            <a:r>
              <a:rPr lang="en-US" dirty="0"/>
              <a:t>*Greater Focus</a:t>
            </a:r>
          </a:p>
          <a:p>
            <a:pPr marL="457200" lvl="1" indent="0">
              <a:buNone/>
            </a:pPr>
            <a:r>
              <a:rPr lang="en-US" dirty="0"/>
              <a:t>*Coordination by the head of school and the school community. </a:t>
            </a:r>
          </a:p>
          <a:p>
            <a:pPr marL="457200" lvl="1" indent="0">
              <a:buNone/>
            </a:pPr>
            <a:endParaRPr lang="en-US" dirty="0"/>
          </a:p>
          <a:p>
            <a:pPr marL="457200" lvl="1" indent="0">
              <a:buNone/>
            </a:pPr>
            <a:endParaRPr lang="en-US" dirty="0"/>
          </a:p>
          <a:p>
            <a:pPr marL="457200" lvl="1" indent="0">
              <a:buNone/>
            </a:pPr>
            <a:endParaRPr lang="en-US" dirty="0"/>
          </a:p>
        </p:txBody>
      </p:sp>
      <p:sp>
        <p:nvSpPr>
          <p:cNvPr id="3" name="Title 2">
            <a:extLst>
              <a:ext uri="{FF2B5EF4-FFF2-40B4-BE49-F238E27FC236}">
                <a16:creationId xmlns:a16="http://schemas.microsoft.com/office/drawing/2014/main" id="{72FCE370-BC02-4946-AF60-B6DEC1DFEEFC}"/>
              </a:ext>
            </a:extLst>
          </p:cNvPr>
          <p:cNvSpPr>
            <a:spLocks noGrp="1"/>
          </p:cNvSpPr>
          <p:nvPr>
            <p:ph type="title"/>
          </p:nvPr>
        </p:nvSpPr>
        <p:spPr/>
        <p:txBody>
          <a:bodyPr/>
          <a:lstStyle/>
          <a:p>
            <a:r>
              <a:rPr lang="en-US" sz="3600" dirty="0"/>
              <a:t>Caution in Combining</a:t>
            </a:r>
          </a:p>
        </p:txBody>
      </p:sp>
      <p:pic>
        <p:nvPicPr>
          <p:cNvPr id="4" name="Audio 3">
            <a:hlinkClick r:id="" action="ppaction://media"/>
            <a:extLst>
              <a:ext uri="{FF2B5EF4-FFF2-40B4-BE49-F238E27FC236}">
                <a16:creationId xmlns:a16="http://schemas.microsoft.com/office/drawing/2014/main" id="{B073765F-A552-4553-BC85-29E586F08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10649871"/>
      </p:ext>
    </p:extLst>
  </p:cSld>
  <p:clrMapOvr>
    <a:masterClrMapping/>
  </p:clrMapOvr>
  <mc:AlternateContent xmlns:mc="http://schemas.openxmlformats.org/markup-compatibility/2006" xmlns:p14="http://schemas.microsoft.com/office/powerpoint/2010/main">
    <mc:Choice Requires="p14">
      <p:transition spd="slow" p14:dur="2000" advTm="62320"/>
    </mc:Choice>
    <mc:Fallback xmlns="">
      <p:transition spd="slow" advTm="6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E9FC63-25F3-4DB9-B161-20A12AB7783D}"/>
              </a:ext>
            </a:extLst>
          </p:cNvPr>
          <p:cNvSpPr>
            <a:spLocks noGrp="1"/>
          </p:cNvSpPr>
          <p:nvPr>
            <p:ph type="body" sz="quarter" idx="10"/>
          </p:nvPr>
        </p:nvSpPr>
        <p:spPr/>
        <p:txBody>
          <a:bodyPr/>
          <a:lstStyle/>
          <a:p>
            <a:pPr marL="0" indent="0">
              <a:buNone/>
            </a:pPr>
            <a:r>
              <a:rPr lang="en-US" dirty="0"/>
              <a:t>Standard 8 in the REACH protocol requires a Continuous School Improvement Plan.  </a:t>
            </a:r>
          </a:p>
          <a:p>
            <a:pPr marL="0" indent="0">
              <a:buNone/>
            </a:pPr>
            <a:endParaRPr lang="en-US" dirty="0"/>
          </a:p>
          <a:p>
            <a:pPr marL="0" indent="0">
              <a:buNone/>
            </a:pPr>
            <a:r>
              <a:rPr lang="en-US" dirty="0"/>
              <a:t>If a school is utilizing the ASP protocol, the ASP project stands as the CSIP.</a:t>
            </a:r>
          </a:p>
          <a:p>
            <a:pPr marL="0" indent="0">
              <a:buNone/>
            </a:pPr>
            <a:endParaRPr lang="en-US" dirty="0"/>
          </a:p>
          <a:p>
            <a:pPr marL="0" indent="0">
              <a:buNone/>
            </a:pPr>
            <a:r>
              <a:rPr lang="en-US" dirty="0"/>
              <a:t>Additional resources:</a:t>
            </a:r>
          </a:p>
          <a:p>
            <a:pPr marL="0" indent="0">
              <a:buNone/>
            </a:pPr>
            <a:r>
              <a:rPr lang="en-US" dirty="0">
                <a:hlinkClick r:id="rId5"/>
              </a:rPr>
              <a:t>https://www.acsi.org/schoolaccreditationdocuments</a:t>
            </a:r>
            <a:endParaRPr lang="en-US" dirty="0"/>
          </a:p>
          <a:p>
            <a:pPr marL="457200" lvl="1" indent="0">
              <a:buNone/>
            </a:pPr>
            <a:r>
              <a:rPr lang="en-US" dirty="0"/>
              <a:t>Information for Fulfilling Specific Indicators</a:t>
            </a:r>
          </a:p>
          <a:p>
            <a:pPr lvl="1"/>
            <a:endParaRPr lang="en-US" dirty="0"/>
          </a:p>
        </p:txBody>
      </p:sp>
      <p:sp>
        <p:nvSpPr>
          <p:cNvPr id="3" name="Title 2">
            <a:extLst>
              <a:ext uri="{FF2B5EF4-FFF2-40B4-BE49-F238E27FC236}">
                <a16:creationId xmlns:a16="http://schemas.microsoft.com/office/drawing/2014/main" id="{D49E1EF3-EEC8-4C0D-B4AF-A21EF8AE2BA9}"/>
              </a:ext>
            </a:extLst>
          </p:cNvPr>
          <p:cNvSpPr>
            <a:spLocks noGrp="1"/>
          </p:cNvSpPr>
          <p:nvPr>
            <p:ph type="title"/>
          </p:nvPr>
        </p:nvSpPr>
        <p:spPr/>
        <p:txBody>
          <a:bodyPr/>
          <a:lstStyle/>
          <a:p>
            <a:r>
              <a:rPr lang="en-US" dirty="0"/>
              <a:t>Accreditation Requirements:</a:t>
            </a:r>
          </a:p>
        </p:txBody>
      </p:sp>
      <p:pic>
        <p:nvPicPr>
          <p:cNvPr id="4" name="Audio 3">
            <a:hlinkClick r:id="" action="ppaction://media"/>
            <a:extLst>
              <a:ext uri="{FF2B5EF4-FFF2-40B4-BE49-F238E27FC236}">
                <a16:creationId xmlns:a16="http://schemas.microsoft.com/office/drawing/2014/main" id="{46268478-65E1-475D-BB94-475C523F9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16505459"/>
      </p:ext>
    </p:extLst>
  </p:cSld>
  <p:clrMapOvr>
    <a:masterClrMapping/>
  </p:clrMapOvr>
  <mc:AlternateContent xmlns:mc="http://schemas.openxmlformats.org/markup-compatibility/2006" xmlns:p14="http://schemas.microsoft.com/office/powerpoint/2010/main">
    <mc:Choice Requires="p14">
      <p:transition spd="slow" p14:dur="2000" advTm="41022"/>
    </mc:Choice>
    <mc:Fallback xmlns="">
      <p:transition spd="slow" advTm="41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E0748B-5653-41F8-8C6C-E0FCE304852E}"/>
              </a:ext>
            </a:extLst>
          </p:cNvPr>
          <p:cNvSpPr txBox="1"/>
          <p:nvPr/>
        </p:nvSpPr>
        <p:spPr>
          <a:xfrm>
            <a:off x="1092529" y="1472540"/>
            <a:ext cx="7433953" cy="2831544"/>
          </a:xfrm>
          <a:prstGeom prst="rect">
            <a:avLst/>
          </a:prstGeom>
          <a:noFill/>
        </p:spPr>
        <p:txBody>
          <a:bodyPr wrap="square" rtlCol="0">
            <a:spAutoFit/>
          </a:bodyPr>
          <a:lstStyle/>
          <a:p>
            <a:pPr fontAlgn="base"/>
            <a:r>
              <a:rPr lang="en-US" sz="3200" b="1" dirty="0">
                <a:solidFill>
                  <a:schemeClr val="bg1"/>
                </a:solidFill>
                <a:hlinkClick r:id="rId5">
                  <a:extLst>
                    <a:ext uri="{A12FA001-AC4F-418D-AE19-62706E023703}">
                      <ahyp:hlinkClr xmlns:ahyp="http://schemas.microsoft.com/office/drawing/2018/hyperlinkcolor" val="tx"/>
                    </a:ext>
                  </a:extLst>
                </a:hlinkClick>
              </a:rPr>
              <a:t>2 Timothy 1:14</a:t>
            </a:r>
            <a:endParaRPr lang="en-US" sz="3200" b="1" dirty="0">
              <a:solidFill>
                <a:schemeClr val="bg1"/>
              </a:solidFill>
            </a:endParaRPr>
          </a:p>
          <a:p>
            <a:pPr fontAlgn="base"/>
            <a:endParaRPr lang="en-US" sz="3200" dirty="0">
              <a:solidFill>
                <a:schemeClr val="bg1"/>
              </a:solidFill>
            </a:endParaRPr>
          </a:p>
          <a:p>
            <a:pPr fontAlgn="base"/>
            <a:r>
              <a:rPr lang="en-US" sz="3200" dirty="0">
                <a:solidFill>
                  <a:schemeClr val="bg1"/>
                </a:solidFill>
              </a:rPr>
              <a:t>Guard, through the Holy Spirit who dwells in us, the treasure which has been entrusted to you.</a:t>
            </a:r>
          </a:p>
          <a:p>
            <a:endParaRPr lang="en-US" dirty="0"/>
          </a:p>
        </p:txBody>
      </p:sp>
      <p:pic>
        <p:nvPicPr>
          <p:cNvPr id="3" name="Audio 2">
            <a:hlinkClick r:id="" action="ppaction://media"/>
            <a:extLst>
              <a:ext uri="{FF2B5EF4-FFF2-40B4-BE49-F238E27FC236}">
                <a16:creationId xmlns:a16="http://schemas.microsoft.com/office/drawing/2014/main" id="{AF3C47AA-9C53-4418-B3EB-D54D9BCE5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6625974"/>
      </p:ext>
    </p:extLst>
  </p:cSld>
  <p:clrMapOvr>
    <a:masterClrMapping/>
  </p:clrMapOvr>
  <mc:AlternateContent xmlns:mc="http://schemas.openxmlformats.org/markup-compatibility/2006" xmlns:p14="http://schemas.microsoft.com/office/powerpoint/2010/main">
    <mc:Choice Requires="p14">
      <p:transition spd="slow" p14:dur="2000" advTm="27544"/>
    </mc:Choice>
    <mc:Fallback xmlns="">
      <p:transition spd="slow" advTm="2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Graphic 2" descr="Question mark">
            <a:extLst>
              <a:ext uri="{FF2B5EF4-FFF2-40B4-BE49-F238E27FC236}">
                <a16:creationId xmlns:a16="http://schemas.microsoft.com/office/drawing/2014/main" id="{A33201CF-9BC2-4783-B5DE-B5DBEE8F4B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2619" y="1172029"/>
            <a:ext cx="4513942" cy="4513942"/>
          </a:xfrm>
          <a:prstGeom prst="rect">
            <a:avLst/>
          </a:prstGeom>
        </p:spPr>
      </p:pic>
      <p:pic>
        <p:nvPicPr>
          <p:cNvPr id="4" name="Audio 3">
            <a:hlinkClick r:id="" action="ppaction://media"/>
            <a:extLst>
              <a:ext uri="{FF2B5EF4-FFF2-40B4-BE49-F238E27FC236}">
                <a16:creationId xmlns:a16="http://schemas.microsoft.com/office/drawing/2014/main" id="{59C5B0D7-6098-4788-A9DE-63A1354218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09467302"/>
      </p:ext>
    </p:extLst>
  </p:cSld>
  <p:clrMapOvr>
    <a:masterClrMapping/>
  </p:clrMapOvr>
  <mc:AlternateContent xmlns:mc="http://schemas.openxmlformats.org/markup-compatibility/2006" xmlns:p14="http://schemas.microsoft.com/office/powerpoint/2010/main">
    <mc:Choice Requires="p14">
      <p:transition spd="slow" p14:dur="800" advTm="48311">
        <p14:flythrough/>
      </p:transition>
    </mc:Choice>
    <mc:Fallback xmlns="">
      <p:transition spd="slow" advTm="48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98899" y="2328784"/>
            <a:ext cx="7387902" cy="4192332"/>
          </a:xfrm>
        </p:spPr>
        <p:txBody>
          <a:bodyPr/>
          <a:lstStyle/>
          <a:p>
            <a:pPr marL="0" indent="0">
              <a:buNone/>
            </a:pPr>
            <a:r>
              <a:rPr lang="en-US" sz="3200" b="1" dirty="0"/>
              <a:t>Provide Guidance and Direction</a:t>
            </a:r>
          </a:p>
          <a:p>
            <a:pPr marL="0" indent="0">
              <a:buNone/>
            </a:pPr>
            <a:r>
              <a:rPr lang="en-US" sz="3200" b="1" dirty="0"/>
              <a:t>Alignment with Mission and Vision</a:t>
            </a:r>
          </a:p>
          <a:p>
            <a:pPr marL="0" indent="0">
              <a:buNone/>
            </a:pPr>
            <a:r>
              <a:rPr lang="en-US" sz="3200" b="1" dirty="0"/>
              <a:t>Allocation of Resources</a:t>
            </a:r>
          </a:p>
          <a:p>
            <a:pPr marL="0" indent="0">
              <a:buNone/>
            </a:pPr>
            <a:r>
              <a:rPr lang="en-US" sz="3200" b="1" dirty="0"/>
              <a:t>	time</a:t>
            </a:r>
          </a:p>
          <a:p>
            <a:pPr marL="0" indent="0">
              <a:buNone/>
            </a:pPr>
            <a:r>
              <a:rPr lang="en-US" sz="3200" b="1" dirty="0"/>
              <a:t>	personnel</a:t>
            </a:r>
          </a:p>
          <a:p>
            <a:pPr marL="0" indent="0">
              <a:buNone/>
            </a:pPr>
            <a:r>
              <a:rPr lang="en-US" sz="3200" b="1" dirty="0"/>
              <a:t>	budget</a:t>
            </a:r>
          </a:p>
          <a:p>
            <a:pPr marL="0" indent="0">
              <a:buNone/>
            </a:pPr>
            <a:r>
              <a:rPr lang="en-US" sz="3200" b="1" dirty="0"/>
              <a:t>Strengthening of Program</a:t>
            </a:r>
          </a:p>
          <a:p>
            <a:pPr marL="0" indent="0">
              <a:buNone/>
            </a:pPr>
            <a:endParaRPr lang="en-US" dirty="0"/>
          </a:p>
          <a:p>
            <a:pPr marL="0" indent="0">
              <a:buNone/>
            </a:pPr>
            <a:endParaRPr lang="en-US" dirty="0"/>
          </a:p>
        </p:txBody>
      </p:sp>
      <p:sp>
        <p:nvSpPr>
          <p:cNvPr id="3" name="Title 2"/>
          <p:cNvSpPr>
            <a:spLocks noGrp="1"/>
          </p:cNvSpPr>
          <p:nvPr>
            <p:ph type="title"/>
          </p:nvPr>
        </p:nvSpPr>
        <p:spPr>
          <a:xfrm>
            <a:off x="1298899" y="505566"/>
            <a:ext cx="7387902" cy="1732308"/>
          </a:xfrm>
        </p:spPr>
        <p:txBody>
          <a:bodyPr/>
          <a:lstStyle/>
          <a:p>
            <a:r>
              <a:rPr lang="en-US" sz="6000" dirty="0"/>
              <a:t>WHY?</a:t>
            </a:r>
            <a:br>
              <a:rPr lang="en-US" sz="6000" dirty="0"/>
            </a:br>
            <a:r>
              <a:rPr lang="en-US" sz="2800" dirty="0"/>
              <a:t>Continuous School Improvement Plan</a:t>
            </a:r>
          </a:p>
        </p:txBody>
      </p:sp>
      <p:pic>
        <p:nvPicPr>
          <p:cNvPr id="4" name="Audio 3">
            <a:hlinkClick r:id="" action="ppaction://media"/>
            <a:extLst>
              <a:ext uri="{FF2B5EF4-FFF2-40B4-BE49-F238E27FC236}">
                <a16:creationId xmlns:a16="http://schemas.microsoft.com/office/drawing/2014/main" id="{A41D7040-97C2-4025-B467-3A91B7407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77126325"/>
      </p:ext>
    </p:extLst>
  </p:cSld>
  <p:clrMapOvr>
    <a:masterClrMapping/>
  </p:clrMapOvr>
  <mc:AlternateContent xmlns:mc="http://schemas.openxmlformats.org/markup-compatibility/2006" xmlns:p14="http://schemas.microsoft.com/office/powerpoint/2010/main">
    <mc:Choice Requires="p14">
      <p:transition spd="slow" p14:dur="2000" advTm="70475"/>
    </mc:Choice>
    <mc:Fallback xmlns="">
      <p:transition spd="slow" advTm="7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8B101E-9D09-4B13-AC00-2476C36F496D}"/>
              </a:ext>
            </a:extLst>
          </p:cNvPr>
          <p:cNvSpPr txBox="1"/>
          <p:nvPr/>
        </p:nvSpPr>
        <p:spPr>
          <a:xfrm>
            <a:off x="1685109" y="2662934"/>
            <a:ext cx="6622869" cy="4247317"/>
          </a:xfrm>
          <a:prstGeom prst="rect">
            <a:avLst/>
          </a:prstGeom>
          <a:noFill/>
        </p:spPr>
        <p:txBody>
          <a:bodyPr wrap="square" rtlCol="0">
            <a:spAutoFit/>
          </a:bodyPr>
          <a:lstStyle/>
          <a:p>
            <a:r>
              <a:rPr lang="en-US" dirty="0"/>
              <a:t>Standard Eight in the REACH 2019 accreditation protocol requires, “The school must, with appropriate </a:t>
            </a:r>
            <a:r>
              <a:rPr lang="en-US" dirty="0">
                <a:highlight>
                  <a:srgbClr val="FFFF00"/>
                </a:highlight>
              </a:rPr>
              <a:t>stakeholder input, </a:t>
            </a:r>
            <a:r>
              <a:rPr lang="en-US" dirty="0"/>
              <a:t>systematically develop </a:t>
            </a:r>
            <a:r>
              <a:rPr lang="en-US" dirty="0">
                <a:highlight>
                  <a:srgbClr val="FFFF00"/>
                </a:highlight>
              </a:rPr>
              <a:t>and annually update </a:t>
            </a:r>
            <a:r>
              <a:rPr lang="en-US" dirty="0"/>
              <a:t>a continuous school improvement plan (CSIP). The plan, based on the </a:t>
            </a:r>
            <a:r>
              <a:rPr lang="en-US" dirty="0">
                <a:highlight>
                  <a:srgbClr val="FFFF00"/>
                </a:highlight>
              </a:rPr>
              <a:t>school’s philosophy, mission, vision, core values, and schoolwide expected student outcomes</a:t>
            </a:r>
            <a:r>
              <a:rPr lang="en-US" dirty="0"/>
              <a:t>, includes specific goals, as well as action items. The process </a:t>
            </a:r>
            <a:r>
              <a:rPr lang="en-US" dirty="0">
                <a:highlight>
                  <a:srgbClr val="FFFF00"/>
                </a:highlight>
              </a:rPr>
              <a:t>is driven by data collection and analysis</a:t>
            </a:r>
            <a:r>
              <a:rPr lang="en-US" dirty="0"/>
              <a:t>. This plan must have significant focus on how it will promote organizational </a:t>
            </a:r>
            <a:r>
              <a:rPr lang="en-US" dirty="0">
                <a:highlight>
                  <a:srgbClr val="FFFF00"/>
                </a:highlight>
              </a:rPr>
              <a:t>growth</a:t>
            </a:r>
            <a:r>
              <a:rPr lang="en-US" dirty="0"/>
              <a:t> and high achievement of </a:t>
            </a:r>
            <a:r>
              <a:rPr lang="en-US" dirty="0">
                <a:highlight>
                  <a:srgbClr val="FFFF00"/>
                </a:highlight>
              </a:rPr>
              <a:t>schoolwide expected student outcomes</a:t>
            </a:r>
            <a:r>
              <a:rPr lang="en-US" dirty="0"/>
              <a:t>. The CSIP reflects a pervasive culture of ongoing </a:t>
            </a:r>
            <a:r>
              <a:rPr lang="en-US" dirty="0">
                <a:highlight>
                  <a:srgbClr val="FFFF00"/>
                </a:highlight>
              </a:rPr>
              <a:t>improvement and accountability.</a:t>
            </a:r>
            <a:r>
              <a:rPr lang="en-US" dirty="0"/>
              <a:t> The CSIP should reflect major goals determined as priorities through the </a:t>
            </a:r>
            <a:r>
              <a:rPr lang="en-US" dirty="0">
                <a:highlight>
                  <a:srgbClr val="FFFF00"/>
                </a:highlight>
              </a:rPr>
              <a:t>self-study process</a:t>
            </a:r>
          </a:p>
          <a:p>
            <a:endParaRPr lang="en-US"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8832EBF6-D0DF-42DD-8307-66561683A9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75934895"/>
      </p:ext>
    </p:extLst>
  </p:cSld>
  <p:clrMapOvr>
    <a:masterClrMapping/>
  </p:clrMapOvr>
  <mc:AlternateContent xmlns:mc="http://schemas.openxmlformats.org/markup-compatibility/2006" xmlns:p14="http://schemas.microsoft.com/office/powerpoint/2010/main">
    <mc:Choice Requires="p14">
      <p:transition spd="slow" p14:dur="2000" advTm="77405"/>
    </mc:Choice>
    <mc:Fallback xmlns="">
      <p:transition spd="slow" advTm="7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endParaRPr lang="en-US" b="1" dirty="0">
              <a:solidFill>
                <a:srgbClr val="FF0000"/>
              </a:solidFill>
            </a:endParaRPr>
          </a:p>
          <a:p>
            <a:pPr algn="l"/>
            <a:r>
              <a:rPr lang="en-US" b="1" dirty="0">
                <a:solidFill>
                  <a:srgbClr val="FF0000"/>
                </a:solidFill>
              </a:rPr>
              <a:t>CSIP</a:t>
            </a:r>
          </a:p>
        </p:txBody>
      </p:sp>
      <p:sp>
        <p:nvSpPr>
          <p:cNvPr id="3" name="Title 2"/>
          <p:cNvSpPr>
            <a:spLocks noGrp="1"/>
          </p:cNvSpPr>
          <p:nvPr>
            <p:ph type="title"/>
          </p:nvPr>
        </p:nvSpPr>
        <p:spPr>
          <a:xfrm>
            <a:off x="1298899" y="505566"/>
            <a:ext cx="7387902" cy="826845"/>
          </a:xfrm>
        </p:spPr>
        <p:txBody>
          <a:bodyPr/>
          <a:lstStyle/>
          <a:p>
            <a:r>
              <a:rPr lang="en-US" sz="3600" dirty="0"/>
              <a:t>General Look</a:t>
            </a:r>
          </a:p>
        </p:txBody>
      </p:sp>
      <p:sp>
        <p:nvSpPr>
          <p:cNvPr id="7" name="Oval 6">
            <a:extLst>
              <a:ext uri="{FF2B5EF4-FFF2-40B4-BE49-F238E27FC236}">
                <a16:creationId xmlns:a16="http://schemas.microsoft.com/office/drawing/2014/main" id="{8E77B24F-9952-4C02-AD72-334A6F06BD21}"/>
              </a:ext>
            </a:extLst>
          </p:cNvPr>
          <p:cNvSpPr/>
          <p:nvPr/>
        </p:nvSpPr>
        <p:spPr>
          <a:xfrm>
            <a:off x="1502228" y="1789611"/>
            <a:ext cx="3984172" cy="39449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D1D717-1F54-46CA-A2F8-D11C7340C484}"/>
              </a:ext>
            </a:extLst>
          </p:cNvPr>
          <p:cNvSpPr/>
          <p:nvPr/>
        </p:nvSpPr>
        <p:spPr>
          <a:xfrm>
            <a:off x="3494314" y="1767951"/>
            <a:ext cx="3984172" cy="394498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8650DB-66AE-4EB5-A192-60343C5A8A00}"/>
              </a:ext>
            </a:extLst>
          </p:cNvPr>
          <p:cNvSpPr txBox="1"/>
          <p:nvPr/>
        </p:nvSpPr>
        <p:spPr>
          <a:xfrm>
            <a:off x="7213965" y="1611385"/>
            <a:ext cx="1645919" cy="984885"/>
          </a:xfrm>
          <a:prstGeom prst="rect">
            <a:avLst/>
          </a:prstGeom>
          <a:noFill/>
        </p:spPr>
        <p:txBody>
          <a:bodyPr wrap="square" rtlCol="0">
            <a:spAutoFit/>
          </a:bodyPr>
          <a:lstStyle/>
          <a:p>
            <a:r>
              <a:rPr lang="en-US" sz="2000" b="1" dirty="0">
                <a:solidFill>
                  <a:srgbClr val="FF0000"/>
                </a:solidFill>
                <a:latin typeface="Helvetica" panose="020B0604020202020204" pitchFamily="34" charset="0"/>
                <a:cs typeface="Helvetica" panose="020B0604020202020204" pitchFamily="34" charset="0"/>
              </a:rPr>
              <a:t>STRATEGIC</a:t>
            </a:r>
          </a:p>
          <a:p>
            <a:r>
              <a:rPr lang="en-US" sz="2000" b="1" dirty="0">
                <a:solidFill>
                  <a:srgbClr val="FF0000"/>
                </a:solidFill>
                <a:latin typeface="Helvetica" panose="020B0604020202020204" pitchFamily="34" charset="0"/>
                <a:cs typeface="Helvetica" panose="020B0604020202020204" pitchFamily="34" charset="0"/>
              </a:rPr>
              <a:t>PLAN</a:t>
            </a:r>
          </a:p>
          <a:p>
            <a:endParaRPr lang="en-US" dirty="0"/>
          </a:p>
        </p:txBody>
      </p:sp>
      <p:sp>
        <p:nvSpPr>
          <p:cNvPr id="12" name="TextBox 11">
            <a:extLst>
              <a:ext uri="{FF2B5EF4-FFF2-40B4-BE49-F238E27FC236}">
                <a16:creationId xmlns:a16="http://schemas.microsoft.com/office/drawing/2014/main" id="{D1B83F7C-6E20-45C3-AE47-099B8C7CE6E1}"/>
              </a:ext>
            </a:extLst>
          </p:cNvPr>
          <p:cNvSpPr txBox="1"/>
          <p:nvPr/>
        </p:nvSpPr>
        <p:spPr>
          <a:xfrm>
            <a:off x="2168434" y="2508069"/>
            <a:ext cx="1776549" cy="2585323"/>
          </a:xfrm>
          <a:prstGeom prst="rect">
            <a:avLst/>
          </a:prstGeom>
          <a:noFill/>
        </p:spPr>
        <p:txBody>
          <a:bodyPr wrap="square" rtlCol="0">
            <a:spAutoFit/>
          </a:bodyPr>
          <a:lstStyle/>
          <a:p>
            <a:r>
              <a:rPr lang="en-US" dirty="0"/>
              <a:t>-Major Rec’s</a:t>
            </a:r>
          </a:p>
          <a:p>
            <a:r>
              <a:rPr lang="en-US" dirty="0"/>
              <a:t>-Programmatic Operations</a:t>
            </a:r>
          </a:p>
          <a:p>
            <a:r>
              <a:rPr lang="en-US" dirty="0"/>
              <a:t>-Curricular</a:t>
            </a:r>
          </a:p>
          <a:p>
            <a:r>
              <a:rPr lang="en-US" dirty="0"/>
              <a:t>-Student Focused</a:t>
            </a:r>
          </a:p>
          <a:p>
            <a:r>
              <a:rPr lang="en-US" dirty="0"/>
              <a:t>-Developed by </a:t>
            </a:r>
          </a:p>
          <a:p>
            <a:r>
              <a:rPr lang="en-US" dirty="0"/>
              <a:t>Admin and </a:t>
            </a:r>
          </a:p>
          <a:p>
            <a:r>
              <a:rPr lang="en-US" dirty="0"/>
              <a:t>faculty</a:t>
            </a:r>
          </a:p>
        </p:txBody>
      </p:sp>
      <p:sp>
        <p:nvSpPr>
          <p:cNvPr id="13" name="TextBox 12">
            <a:extLst>
              <a:ext uri="{FF2B5EF4-FFF2-40B4-BE49-F238E27FC236}">
                <a16:creationId xmlns:a16="http://schemas.microsoft.com/office/drawing/2014/main" id="{0897C865-C36F-4117-872E-F50DCCF520A2}"/>
              </a:ext>
            </a:extLst>
          </p:cNvPr>
          <p:cNvSpPr txBox="1"/>
          <p:nvPr/>
        </p:nvSpPr>
        <p:spPr>
          <a:xfrm>
            <a:off x="5525589" y="2282053"/>
            <a:ext cx="1815737" cy="2585323"/>
          </a:xfrm>
          <a:prstGeom prst="rect">
            <a:avLst/>
          </a:prstGeom>
          <a:noFill/>
        </p:spPr>
        <p:txBody>
          <a:bodyPr wrap="square" rtlCol="0">
            <a:spAutoFit/>
          </a:bodyPr>
          <a:lstStyle/>
          <a:p>
            <a:r>
              <a:rPr lang="en-US" dirty="0"/>
              <a:t>-Board Level/HOS</a:t>
            </a:r>
          </a:p>
          <a:p>
            <a:r>
              <a:rPr lang="en-US" dirty="0"/>
              <a:t>-Policy </a:t>
            </a:r>
          </a:p>
          <a:p>
            <a:r>
              <a:rPr lang="en-US" dirty="0"/>
              <a:t>-Budget Allocations: largely financial</a:t>
            </a:r>
          </a:p>
          <a:p>
            <a:r>
              <a:rPr lang="en-US" dirty="0"/>
              <a:t>-Long Range Planning</a:t>
            </a:r>
          </a:p>
          <a:p>
            <a:r>
              <a:rPr lang="en-US" dirty="0"/>
              <a:t>-Development</a:t>
            </a:r>
          </a:p>
        </p:txBody>
      </p:sp>
      <p:sp>
        <p:nvSpPr>
          <p:cNvPr id="16" name="TextBox 15">
            <a:extLst>
              <a:ext uri="{FF2B5EF4-FFF2-40B4-BE49-F238E27FC236}">
                <a16:creationId xmlns:a16="http://schemas.microsoft.com/office/drawing/2014/main" id="{FA710271-651E-419F-9F54-823506B38C57}"/>
              </a:ext>
            </a:extLst>
          </p:cNvPr>
          <p:cNvSpPr txBox="1"/>
          <p:nvPr/>
        </p:nvSpPr>
        <p:spPr>
          <a:xfrm>
            <a:off x="3855528" y="3030583"/>
            <a:ext cx="1457364" cy="1754326"/>
          </a:xfrm>
          <a:prstGeom prst="rect">
            <a:avLst/>
          </a:prstGeom>
          <a:noFill/>
        </p:spPr>
        <p:txBody>
          <a:bodyPr wrap="square" rtlCol="0">
            <a:spAutoFit/>
          </a:bodyPr>
          <a:lstStyle/>
          <a:p>
            <a:r>
              <a:rPr lang="en-US" dirty="0"/>
              <a:t>-School</a:t>
            </a:r>
          </a:p>
          <a:p>
            <a:r>
              <a:rPr lang="en-US" dirty="0"/>
              <a:t>Improvement</a:t>
            </a:r>
          </a:p>
          <a:p>
            <a:r>
              <a:rPr lang="en-US" dirty="0"/>
              <a:t>-HOS</a:t>
            </a:r>
          </a:p>
          <a:p>
            <a:r>
              <a:rPr lang="en-US" dirty="0"/>
              <a:t>-Board Support</a:t>
            </a:r>
          </a:p>
          <a:p>
            <a:endParaRPr lang="en-US" dirty="0"/>
          </a:p>
        </p:txBody>
      </p:sp>
      <p:pic>
        <p:nvPicPr>
          <p:cNvPr id="4" name="Audio 3">
            <a:hlinkClick r:id="" action="ppaction://media"/>
            <a:extLst>
              <a:ext uri="{FF2B5EF4-FFF2-40B4-BE49-F238E27FC236}">
                <a16:creationId xmlns:a16="http://schemas.microsoft.com/office/drawing/2014/main" id="{78C2C8BD-E082-412E-9E7E-BE29BC6CBF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11807651"/>
      </p:ext>
    </p:extLst>
  </p:cSld>
  <p:clrMapOvr>
    <a:masterClrMapping/>
  </p:clrMapOvr>
  <mc:AlternateContent xmlns:mc="http://schemas.openxmlformats.org/markup-compatibility/2006" xmlns:p14="http://schemas.microsoft.com/office/powerpoint/2010/main">
    <mc:Choice Requires="p14">
      <p:transition spd="slow" p14:dur="2000" advTm="72664"/>
    </mc:Choice>
    <mc:Fallback xmlns="">
      <p:transition spd="slow" advTm="7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A5395-4E78-4699-941A-41380CF21348}"/>
              </a:ext>
            </a:extLst>
          </p:cNvPr>
          <p:cNvSpPr>
            <a:spLocks noGrp="1"/>
          </p:cNvSpPr>
          <p:nvPr>
            <p:ph type="body" sz="quarter" idx="10"/>
          </p:nvPr>
        </p:nvSpPr>
        <p:spPr>
          <a:xfrm>
            <a:off x="1298899" y="1567619"/>
            <a:ext cx="7387902" cy="5557575"/>
          </a:xfrm>
        </p:spPr>
        <p:txBody>
          <a:bodyPr/>
          <a:lstStyle/>
          <a:p>
            <a:pPr marL="0" indent="0">
              <a:buNone/>
            </a:pPr>
            <a:r>
              <a:rPr lang="en-US" sz="1800" b="1" dirty="0"/>
              <a:t>Specific Goals and Action Plans </a:t>
            </a:r>
            <a:r>
              <a:rPr lang="en-US" sz="1800" b="1" dirty="0">
                <a:solidFill>
                  <a:srgbClr val="0070C0"/>
                </a:solidFill>
              </a:rPr>
              <a:t>→</a:t>
            </a:r>
            <a:r>
              <a:rPr lang="en-US" sz="1800" b="1" dirty="0"/>
              <a:t>Improved Schoolwide academic and non-academic achievement of ESO </a:t>
            </a:r>
            <a:r>
              <a:rPr lang="en-US" sz="1800" b="1" dirty="0">
                <a:solidFill>
                  <a:srgbClr val="0070C0"/>
                </a:solidFill>
              </a:rPr>
              <a:t>═</a:t>
            </a:r>
            <a:r>
              <a:rPr lang="en-US" sz="1800" b="1" dirty="0"/>
              <a:t> Greater School Effectiveness</a:t>
            </a:r>
          </a:p>
          <a:p>
            <a:pPr marL="0" indent="0">
              <a:buNone/>
            </a:pPr>
            <a:endParaRPr lang="en-US" sz="1800" dirty="0"/>
          </a:p>
          <a:p>
            <a:pPr marL="0" indent="0">
              <a:buNone/>
            </a:pPr>
            <a:r>
              <a:rPr lang="en-US" sz="1800" dirty="0"/>
              <a:t>The head of school “owns” this completed document and utilizes other school leaders, faculty committees, and individual faculty members to implement and report progress on initiatives.</a:t>
            </a:r>
          </a:p>
          <a:p>
            <a:pPr marL="0" indent="0">
              <a:buNone/>
            </a:pPr>
            <a:endParaRPr lang="en-US" sz="1800" dirty="0"/>
          </a:p>
          <a:p>
            <a:pPr marL="0" indent="0">
              <a:buNone/>
            </a:pPr>
            <a:r>
              <a:rPr lang="en-US" sz="1800" dirty="0"/>
              <a:t>Operationally focused:</a:t>
            </a:r>
          </a:p>
          <a:p>
            <a:pPr marL="0" indent="0">
              <a:buNone/>
            </a:pPr>
            <a:r>
              <a:rPr lang="en-US" sz="1800" dirty="0"/>
              <a:t>	-more effectively achieving the mission of the school</a:t>
            </a:r>
          </a:p>
          <a:p>
            <a:pPr marL="0" indent="0">
              <a:buNone/>
            </a:pPr>
            <a:r>
              <a:rPr lang="en-US" sz="1800" dirty="0"/>
              <a:t>	-initiatives, programs, personnel, and assessment of     	  		programs</a:t>
            </a:r>
          </a:p>
          <a:p>
            <a:pPr marL="0" indent="0">
              <a:buNone/>
            </a:pPr>
            <a:endParaRPr lang="en-US" sz="1800" dirty="0"/>
          </a:p>
          <a:p>
            <a:pPr marL="0" indent="0">
              <a:buNone/>
            </a:pPr>
            <a:r>
              <a:rPr lang="en-US" sz="1800" dirty="0"/>
              <a:t>Common goals include:</a:t>
            </a:r>
          </a:p>
          <a:p>
            <a:pPr marL="0" indent="0">
              <a:buNone/>
            </a:pPr>
            <a:r>
              <a:rPr lang="en-US" sz="1800" dirty="0"/>
              <a:t>	-student programs, curricular initiatives, professional development programs, spiritual formation plans, athletics programs, guidance programs, reading programs, or any plan for implementing the mission. </a:t>
            </a:r>
          </a:p>
        </p:txBody>
      </p:sp>
      <p:sp>
        <p:nvSpPr>
          <p:cNvPr id="3" name="Title 2">
            <a:extLst>
              <a:ext uri="{FF2B5EF4-FFF2-40B4-BE49-F238E27FC236}">
                <a16:creationId xmlns:a16="http://schemas.microsoft.com/office/drawing/2014/main" id="{50EB9335-5458-4D79-A8C0-2F80F1FA6E1D}"/>
              </a:ext>
            </a:extLst>
          </p:cNvPr>
          <p:cNvSpPr>
            <a:spLocks noGrp="1"/>
          </p:cNvSpPr>
          <p:nvPr>
            <p:ph type="title"/>
          </p:nvPr>
        </p:nvSpPr>
        <p:spPr>
          <a:xfrm>
            <a:off x="1298899" y="18678"/>
            <a:ext cx="7387902" cy="1548865"/>
          </a:xfrm>
        </p:spPr>
        <p:txBody>
          <a:bodyPr/>
          <a:lstStyle/>
          <a:p>
            <a:r>
              <a:rPr lang="en-US" sz="6000" dirty="0"/>
              <a:t>WHAT? </a:t>
            </a:r>
            <a:r>
              <a:rPr lang="en-US" dirty="0"/>
              <a:t>- </a:t>
            </a:r>
            <a:r>
              <a:rPr lang="en-US" sz="3600" dirty="0"/>
              <a:t>Elements of a </a:t>
            </a:r>
            <a:br>
              <a:rPr lang="en-US" sz="3600" dirty="0"/>
            </a:br>
            <a:r>
              <a:rPr lang="en-US" sz="3600" dirty="0"/>
              <a:t>(CSIP)</a:t>
            </a:r>
          </a:p>
        </p:txBody>
      </p:sp>
      <p:pic>
        <p:nvPicPr>
          <p:cNvPr id="7" name="Audio 6">
            <a:hlinkClick r:id="" action="ppaction://media"/>
            <a:extLst>
              <a:ext uri="{FF2B5EF4-FFF2-40B4-BE49-F238E27FC236}">
                <a16:creationId xmlns:a16="http://schemas.microsoft.com/office/drawing/2014/main" id="{A7E0A517-59F4-446C-9A62-41BDF1068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9267824"/>
      </p:ext>
    </p:extLst>
  </p:cSld>
  <p:clrMapOvr>
    <a:masterClrMapping/>
  </p:clrMapOvr>
  <mc:AlternateContent xmlns:mc="http://schemas.openxmlformats.org/markup-compatibility/2006" xmlns:p14="http://schemas.microsoft.com/office/powerpoint/2010/main">
    <mc:Choice Requires="p14">
      <p:transition spd="slow" p14:dur="2000" advTm="45990"/>
    </mc:Choice>
    <mc:Fallback xmlns="">
      <p:transition spd="slow" advTm="4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8B479F-F030-4FB0-99D5-4F07594A9FD7}"/>
              </a:ext>
            </a:extLst>
          </p:cNvPr>
          <p:cNvPicPr>
            <a:picLocks noChangeAspect="1"/>
          </p:cNvPicPr>
          <p:nvPr/>
        </p:nvPicPr>
        <p:blipFill>
          <a:blip r:embed="rId5"/>
          <a:stretch>
            <a:fillRect/>
          </a:stretch>
        </p:blipFill>
        <p:spPr>
          <a:xfrm>
            <a:off x="1142823" y="938463"/>
            <a:ext cx="7543977" cy="5402360"/>
          </a:xfrm>
          <a:prstGeom prst="rect">
            <a:avLst/>
          </a:prstGeom>
        </p:spPr>
      </p:pic>
      <p:pic>
        <p:nvPicPr>
          <p:cNvPr id="4" name="Audio 3">
            <a:hlinkClick r:id="" action="ppaction://media"/>
            <a:extLst>
              <a:ext uri="{FF2B5EF4-FFF2-40B4-BE49-F238E27FC236}">
                <a16:creationId xmlns:a16="http://schemas.microsoft.com/office/drawing/2014/main" id="{39DDCBDB-66A2-40A3-A3EC-EE13F3C4A3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89682936"/>
      </p:ext>
    </p:extLst>
  </p:cSld>
  <p:clrMapOvr>
    <a:masterClrMapping/>
  </p:clrMapOvr>
  <mc:AlternateContent xmlns:mc="http://schemas.openxmlformats.org/markup-compatibility/2006" xmlns:p14="http://schemas.microsoft.com/office/powerpoint/2010/main">
    <mc:Choice Requires="p14">
      <p:transition spd="slow" p14:dur="2000" advTm="36245"/>
    </mc:Choice>
    <mc:Fallback xmlns="">
      <p:transition spd="slow" advTm="3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658A05-845A-4897-A7D0-790D4561B64E}"/>
              </a:ext>
            </a:extLst>
          </p:cNvPr>
          <p:cNvSpPr>
            <a:spLocks noGrp="1"/>
          </p:cNvSpPr>
          <p:nvPr>
            <p:ph type="body" sz="quarter" idx="10"/>
          </p:nvPr>
        </p:nvSpPr>
        <p:spPr/>
        <p:txBody>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C3AAC682-612C-4ADB-9B70-9A62932D5480}"/>
              </a:ext>
            </a:extLst>
          </p:cNvPr>
          <p:cNvPicPr>
            <a:picLocks noChangeAspect="1"/>
          </p:cNvPicPr>
          <p:nvPr/>
        </p:nvPicPr>
        <p:blipFill>
          <a:blip r:embed="rId5"/>
          <a:stretch>
            <a:fillRect/>
          </a:stretch>
        </p:blipFill>
        <p:spPr>
          <a:xfrm>
            <a:off x="866274" y="770021"/>
            <a:ext cx="7988968" cy="5570802"/>
          </a:xfrm>
          <a:prstGeom prst="rect">
            <a:avLst/>
          </a:prstGeom>
        </p:spPr>
      </p:pic>
      <p:pic>
        <p:nvPicPr>
          <p:cNvPr id="3" name="Audio 2">
            <a:hlinkClick r:id="" action="ppaction://media"/>
            <a:extLst>
              <a:ext uri="{FF2B5EF4-FFF2-40B4-BE49-F238E27FC236}">
                <a16:creationId xmlns:a16="http://schemas.microsoft.com/office/drawing/2014/main" id="{8E75A197-749C-457F-A957-DF63D3EC5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96201217"/>
      </p:ext>
    </p:extLst>
  </p:cSld>
  <p:clrMapOvr>
    <a:masterClrMapping/>
  </p:clrMapOvr>
  <mc:AlternateContent xmlns:mc="http://schemas.openxmlformats.org/markup-compatibility/2006" xmlns:p14="http://schemas.microsoft.com/office/powerpoint/2010/main">
    <mc:Choice Requires="p14">
      <p:transition spd="slow" p14:dur="2000" advTm="26304"/>
    </mc:Choice>
    <mc:Fallback xmlns="">
      <p:transition spd="slow" advTm="26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A78730-571A-4523-886B-DC6C39C8559B}"/>
              </a:ext>
            </a:extLst>
          </p:cNvPr>
          <p:cNvSpPr>
            <a:spLocks noGrp="1"/>
          </p:cNvSpPr>
          <p:nvPr>
            <p:ph type="body" sz="quarter" idx="10"/>
          </p:nvPr>
        </p:nvSpPr>
        <p:spPr>
          <a:xfrm>
            <a:off x="1298899" y="541422"/>
            <a:ext cx="7387902" cy="5799402"/>
          </a:xfrm>
        </p:spPr>
        <p:txBody>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D92A1505-9BD2-4C92-B34D-A94B119FEDA2}"/>
              </a:ext>
            </a:extLst>
          </p:cNvPr>
          <p:cNvPicPr>
            <a:picLocks noChangeAspect="1"/>
          </p:cNvPicPr>
          <p:nvPr/>
        </p:nvPicPr>
        <p:blipFill>
          <a:blip r:embed="rId5"/>
          <a:stretch>
            <a:fillRect/>
          </a:stretch>
        </p:blipFill>
        <p:spPr>
          <a:xfrm>
            <a:off x="1118937" y="517175"/>
            <a:ext cx="7688179" cy="5354235"/>
          </a:xfrm>
          <a:prstGeom prst="rect">
            <a:avLst/>
          </a:prstGeom>
        </p:spPr>
      </p:pic>
      <p:pic>
        <p:nvPicPr>
          <p:cNvPr id="3" name="Audio 2">
            <a:hlinkClick r:id="" action="ppaction://media"/>
            <a:extLst>
              <a:ext uri="{FF2B5EF4-FFF2-40B4-BE49-F238E27FC236}">
                <a16:creationId xmlns:a16="http://schemas.microsoft.com/office/drawing/2014/main" id="{77B6DE26-FEDE-4FDD-BB09-895A7E68C8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1490751"/>
      </p:ext>
    </p:extLst>
  </p:cSld>
  <p:clrMapOvr>
    <a:masterClrMapping/>
  </p:clrMapOvr>
  <mc:AlternateContent xmlns:mc="http://schemas.openxmlformats.org/markup-compatibility/2006" xmlns:p14="http://schemas.microsoft.com/office/powerpoint/2010/main">
    <mc:Choice Requires="p14">
      <p:transition spd="slow" p14:dur="2000" advTm="22101"/>
    </mc:Choice>
    <mc:Fallback xmlns="">
      <p:transition spd="slow" advTm="2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8BE626A59D854481730C621EA40AD1" ma:contentTypeVersion="10" ma:contentTypeDescription="Create a new document." ma:contentTypeScope="" ma:versionID="b878507ecfc66b9f500a5d0b4c3906c6">
  <xsd:schema xmlns:xsd="http://www.w3.org/2001/XMLSchema" xmlns:xs="http://www.w3.org/2001/XMLSchema" xmlns:p="http://schemas.microsoft.com/office/2006/metadata/properties" xmlns:ns2="d589bac8-e542-4dba-9eaa-683ad4c4f777" xmlns:ns3="c35ed2d1-93f5-4a1b-aad4-7815ef6d958b" targetNamespace="http://schemas.microsoft.com/office/2006/metadata/properties" ma:root="true" ma:fieldsID="d73d397eb40cc1699d01390e73bcb6e8" ns2:_="" ns3:_="">
    <xsd:import namespace="d589bac8-e542-4dba-9eaa-683ad4c4f777"/>
    <xsd:import namespace="c35ed2d1-93f5-4a1b-aad4-7815ef6d95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89bac8-e542-4dba-9eaa-683ad4c4f7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5ed2d1-93f5-4a1b-aad4-7815ef6d95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2EF601-9907-4B2F-9FAA-68F41AA0EB9E}">
  <ds:schemaRefs>
    <ds:schemaRef ds:uri="c35ed2d1-93f5-4a1b-aad4-7815ef6d958b"/>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d589bac8-e542-4dba-9eaa-683ad4c4f777"/>
    <ds:schemaRef ds:uri="http://www.w3.org/XML/1998/namespace"/>
  </ds:schemaRefs>
</ds:datastoreItem>
</file>

<file path=customXml/itemProps2.xml><?xml version="1.0" encoding="utf-8"?>
<ds:datastoreItem xmlns:ds="http://schemas.openxmlformats.org/officeDocument/2006/customXml" ds:itemID="{57BDF042-64AE-4159-A1D9-9D07A8BC1A39}">
  <ds:schemaRefs>
    <ds:schemaRef ds:uri="http://schemas.microsoft.com/sharepoint/v3/contenttype/forms"/>
  </ds:schemaRefs>
</ds:datastoreItem>
</file>

<file path=customXml/itemProps3.xml><?xml version="1.0" encoding="utf-8"?>
<ds:datastoreItem xmlns:ds="http://schemas.openxmlformats.org/officeDocument/2006/customXml" ds:itemID="{DFA256BC-F07F-46D9-98A0-F88DEC217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89bac8-e542-4dba-9eaa-683ad4c4f777"/>
    <ds:schemaRef ds:uri="c35ed2d1-93f5-4a1b-aad4-7815ef6d95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7223</TotalTime>
  <Words>2332</Words>
  <Application>Microsoft Office PowerPoint</Application>
  <PresentationFormat>On-screen Show (4:3)</PresentationFormat>
  <Paragraphs>159</Paragraphs>
  <Slides>17</Slides>
  <Notes>17</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Helvetica</vt:lpstr>
      <vt:lpstr>Helvetica Neue</vt:lpstr>
      <vt:lpstr>Office Theme</vt:lpstr>
      <vt:lpstr>PowerPoint Presentation</vt:lpstr>
      <vt:lpstr>PowerPoint Presentation</vt:lpstr>
      <vt:lpstr>WHY? Continuous School Improvement Plan</vt:lpstr>
      <vt:lpstr>PowerPoint Presentation</vt:lpstr>
      <vt:lpstr>General Look</vt:lpstr>
      <vt:lpstr>WHAT? - Elements of a  (CSIP)</vt:lpstr>
      <vt:lpstr>PowerPoint Presentation</vt:lpstr>
      <vt:lpstr>PowerPoint Presentation</vt:lpstr>
      <vt:lpstr>PowerPoint Presentation</vt:lpstr>
      <vt:lpstr>How?- Where do I begin the CSIP?</vt:lpstr>
      <vt:lpstr>WHY?- Strategic Plan</vt:lpstr>
      <vt:lpstr>WHAT?- Elements of the Strategic Plan</vt:lpstr>
      <vt:lpstr>HOW?- Where Do I Begin the Strategic Plan?</vt:lpstr>
      <vt:lpstr>Can The CSIP and SP be Combined?</vt:lpstr>
      <vt:lpstr>Caution in Combining</vt:lpstr>
      <vt:lpstr>Accreditation Requirements: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Aversa</dc:creator>
  <cp:lastModifiedBy>Moyer, Lynne</cp:lastModifiedBy>
  <cp:revision>3</cp:revision>
  <dcterms:created xsi:type="dcterms:W3CDTF">2019-05-03T00:23:50Z</dcterms:created>
  <dcterms:modified xsi:type="dcterms:W3CDTF">2019-06-24T13:36:00Z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0x010100B38BE626A59D854481730C621EA40AD1</vt:lpwstr>
  </property>
</Properties>
</file>