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61" r:id="rId5"/>
    <p:sldId id="264" r:id="rId6"/>
    <p:sldId id="312" r:id="rId7"/>
    <p:sldId id="280" r:id="rId8"/>
    <p:sldId id="305" r:id="rId9"/>
    <p:sldId id="283" r:id="rId10"/>
    <p:sldId id="308" r:id="rId11"/>
    <p:sldId id="307" r:id="rId12"/>
    <p:sldId id="310" r:id="rId13"/>
    <p:sldId id="311" r:id="rId14"/>
    <p:sldId id="309" r:id="rId15"/>
    <p:sldId id="299" r:id="rId16"/>
    <p:sldId id="301" r:id="rId17"/>
    <p:sldId id="293" r:id="rId18"/>
    <p:sldId id="294" r:id="rId19"/>
    <p:sldId id="295" r:id="rId20"/>
    <p:sldId id="302" r:id="rId21"/>
    <p:sldId id="286" r:id="rId22"/>
    <p:sldId id="271"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yer, Lynne" initials="ML" lastIdx="1" clrIdx="0">
    <p:extLst>
      <p:ext uri="{19B8F6BF-5375-455C-9EA6-DF929625EA0E}">
        <p15:presenceInfo xmlns:p15="http://schemas.microsoft.com/office/powerpoint/2012/main" userId="S::Lynne_Moyer@acsi.org::f3585b3f-c578-4e07-8a9b-2b5ae473f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8336"/>
    <a:srgbClr val="79A82E"/>
    <a:srgbClr val="E383A5"/>
    <a:srgbClr val="005C9C"/>
    <a:srgbClr val="005294"/>
    <a:srgbClr val="C67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0EF5D3-9127-49CB-A61B-58FEB501395B}" v="16" dt="2022-05-26T11:01:32.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4660"/>
  </p:normalViewPr>
  <p:slideViewPr>
    <p:cSldViewPr snapToGrid="0" snapToObjects="1">
      <p:cViewPr varScale="1">
        <p:scale>
          <a:sx n="108" d="100"/>
          <a:sy n="108" d="100"/>
        </p:scale>
        <p:origin x="162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8" d="100"/>
          <a:sy n="158" d="100"/>
        </p:scale>
        <p:origin x="-12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yer, Lynne" userId="f3585b3f-c578-4e07-8a9b-2b5ae473f058" providerId="ADAL" clId="{BFA93612-A21A-4925-B1EA-5B9BF23BF604}"/>
    <pc:docChg chg="undo custSel addSld delSld modSld">
      <pc:chgData name="Moyer, Lynne" userId="f3585b3f-c578-4e07-8a9b-2b5ae473f058" providerId="ADAL" clId="{BFA93612-A21A-4925-B1EA-5B9BF23BF604}" dt="2020-10-01T19:55:27.888" v="1350" actId="20577"/>
      <pc:docMkLst>
        <pc:docMk/>
      </pc:docMkLst>
      <pc:sldChg chg="addSp modSp mod">
        <pc:chgData name="Moyer, Lynne" userId="f3585b3f-c578-4e07-8a9b-2b5ae473f058" providerId="ADAL" clId="{BFA93612-A21A-4925-B1EA-5B9BF23BF604}" dt="2020-10-01T19:46:42.394" v="1345" actId="207"/>
        <pc:sldMkLst>
          <pc:docMk/>
          <pc:sldMk cId="1577126325" sldId="264"/>
        </pc:sldMkLst>
        <pc:spChg chg="add mod">
          <ac:chgData name="Moyer, Lynne" userId="f3585b3f-c578-4e07-8a9b-2b5ae473f058" providerId="ADAL" clId="{BFA93612-A21A-4925-B1EA-5B9BF23BF604}" dt="2020-10-01T19:46:42.394" v="1345" actId="207"/>
          <ac:spMkLst>
            <pc:docMk/>
            <pc:sldMk cId="1577126325" sldId="264"/>
            <ac:spMk id="4" creationId="{E5ECCD6C-861B-4C08-A432-3C13C36DD997}"/>
          </ac:spMkLst>
        </pc:spChg>
        <pc:picChg chg="mod">
          <ac:chgData name="Moyer, Lynne" userId="f3585b3f-c578-4e07-8a9b-2b5ae473f058" providerId="ADAL" clId="{BFA93612-A21A-4925-B1EA-5B9BF23BF604}" dt="2020-10-01T19:45:19.613" v="1152" actId="1035"/>
          <ac:picMkLst>
            <pc:docMk/>
            <pc:sldMk cId="1577126325" sldId="264"/>
            <ac:picMk id="5" creationId="{1E71B484-2B77-4924-8971-1F025F37A9C8}"/>
          </ac:picMkLst>
        </pc:picChg>
      </pc:sldChg>
      <pc:sldChg chg="modSp mod">
        <pc:chgData name="Moyer, Lynne" userId="f3585b3f-c578-4e07-8a9b-2b5ae473f058" providerId="ADAL" clId="{BFA93612-A21A-4925-B1EA-5B9BF23BF604}" dt="2020-10-01T19:41:42.709" v="1049" actId="20577"/>
        <pc:sldMkLst>
          <pc:docMk/>
          <pc:sldMk cId="4234288037" sldId="280"/>
        </pc:sldMkLst>
        <pc:spChg chg="mod">
          <ac:chgData name="Moyer, Lynne" userId="f3585b3f-c578-4e07-8a9b-2b5ae473f058" providerId="ADAL" clId="{BFA93612-A21A-4925-B1EA-5B9BF23BF604}" dt="2020-09-29T18:35:43.971" v="114" actId="1036"/>
          <ac:spMkLst>
            <pc:docMk/>
            <pc:sldMk cId="4234288037" sldId="280"/>
            <ac:spMk id="3" creationId="{00000000-0000-0000-0000-000000000000}"/>
          </ac:spMkLst>
        </pc:spChg>
        <pc:spChg chg="mod">
          <ac:chgData name="Moyer, Lynne" userId="f3585b3f-c578-4e07-8a9b-2b5ae473f058" providerId="ADAL" clId="{BFA93612-A21A-4925-B1EA-5B9BF23BF604}" dt="2020-10-01T19:41:42.709" v="1049" actId="20577"/>
          <ac:spMkLst>
            <pc:docMk/>
            <pc:sldMk cId="4234288037" sldId="280"/>
            <ac:spMk id="5" creationId="{4D4FEB66-87EE-4FAF-AB85-C9FEBE054028}"/>
          </ac:spMkLst>
        </pc:spChg>
      </pc:sldChg>
      <pc:sldChg chg="modSp mod">
        <pc:chgData name="Moyer, Lynne" userId="f3585b3f-c578-4e07-8a9b-2b5ae473f058" providerId="ADAL" clId="{BFA93612-A21A-4925-B1EA-5B9BF23BF604}" dt="2020-10-01T19:42:36.736" v="1051"/>
        <pc:sldMkLst>
          <pc:docMk/>
          <pc:sldMk cId="2100937616" sldId="283"/>
        </pc:sldMkLst>
        <pc:spChg chg="mod">
          <ac:chgData name="Moyer, Lynne" userId="f3585b3f-c578-4e07-8a9b-2b5ae473f058" providerId="ADAL" clId="{BFA93612-A21A-4925-B1EA-5B9BF23BF604}" dt="2020-10-01T19:42:36.736" v="1051"/>
          <ac:spMkLst>
            <pc:docMk/>
            <pc:sldMk cId="2100937616" sldId="283"/>
            <ac:spMk id="4" creationId="{324243E6-C8C8-4942-AA85-3DFF3B8F2A41}"/>
          </ac:spMkLst>
        </pc:spChg>
      </pc:sldChg>
      <pc:sldChg chg="modSp mod">
        <pc:chgData name="Moyer, Lynne" userId="f3585b3f-c578-4e07-8a9b-2b5ae473f058" providerId="ADAL" clId="{BFA93612-A21A-4925-B1EA-5B9BF23BF604}" dt="2020-10-01T19:44:47.043" v="1131"/>
        <pc:sldMkLst>
          <pc:docMk/>
          <pc:sldMk cId="1509793736" sldId="286"/>
        </pc:sldMkLst>
        <pc:spChg chg="mod">
          <ac:chgData name="Moyer, Lynne" userId="f3585b3f-c578-4e07-8a9b-2b5ae473f058" providerId="ADAL" clId="{BFA93612-A21A-4925-B1EA-5B9BF23BF604}" dt="2020-10-01T19:44:47.043" v="1131"/>
          <ac:spMkLst>
            <pc:docMk/>
            <pc:sldMk cId="1509793736" sldId="286"/>
            <ac:spMk id="9" creationId="{E3E43F08-7DD9-4C1F-B9D7-2A4A7E3D01CE}"/>
          </ac:spMkLst>
        </pc:spChg>
      </pc:sldChg>
      <pc:sldChg chg="modSp mod">
        <pc:chgData name="Moyer, Lynne" userId="f3585b3f-c578-4e07-8a9b-2b5ae473f058" providerId="ADAL" clId="{BFA93612-A21A-4925-B1EA-5B9BF23BF604}" dt="2020-10-01T19:42:51.703" v="1052"/>
        <pc:sldMkLst>
          <pc:docMk/>
          <pc:sldMk cId="98321245" sldId="293"/>
        </pc:sldMkLst>
        <pc:graphicFrameChg chg="mod modGraphic">
          <ac:chgData name="Moyer, Lynne" userId="f3585b3f-c578-4e07-8a9b-2b5ae473f058" providerId="ADAL" clId="{BFA93612-A21A-4925-B1EA-5B9BF23BF604}" dt="2020-10-01T19:42:51.703" v="1052"/>
          <ac:graphicFrameMkLst>
            <pc:docMk/>
            <pc:sldMk cId="98321245" sldId="293"/>
            <ac:graphicFrameMk id="4" creationId="{3226D2EC-4E42-4E27-98C3-F9D427C7735E}"/>
          </ac:graphicFrameMkLst>
        </pc:graphicFrameChg>
      </pc:sldChg>
      <pc:sldChg chg="modSp mod">
        <pc:chgData name="Moyer, Lynne" userId="f3585b3f-c578-4e07-8a9b-2b5ae473f058" providerId="ADAL" clId="{BFA93612-A21A-4925-B1EA-5B9BF23BF604}" dt="2020-09-29T18:57:59.364" v="1039" actId="20577"/>
        <pc:sldMkLst>
          <pc:docMk/>
          <pc:sldMk cId="805799055" sldId="294"/>
        </pc:sldMkLst>
        <pc:graphicFrameChg chg="modGraphic">
          <ac:chgData name="Moyer, Lynne" userId="f3585b3f-c578-4e07-8a9b-2b5ae473f058" providerId="ADAL" clId="{BFA93612-A21A-4925-B1EA-5B9BF23BF604}" dt="2020-09-29T18:57:59.364" v="1039" actId="20577"/>
          <ac:graphicFrameMkLst>
            <pc:docMk/>
            <pc:sldMk cId="805799055" sldId="294"/>
            <ac:graphicFrameMk id="4" creationId="{BCFAD15E-8083-4EB4-95E5-7362B84F801E}"/>
          </ac:graphicFrameMkLst>
        </pc:graphicFrameChg>
      </pc:sldChg>
      <pc:sldChg chg="modSp mod">
        <pc:chgData name="Moyer, Lynne" userId="f3585b3f-c578-4e07-8a9b-2b5ae473f058" providerId="ADAL" clId="{BFA93612-A21A-4925-B1EA-5B9BF23BF604}" dt="2020-10-01T19:43:39.511" v="1053"/>
        <pc:sldMkLst>
          <pc:docMk/>
          <pc:sldMk cId="2965090985" sldId="295"/>
        </pc:sldMkLst>
        <pc:graphicFrameChg chg="mod modGraphic">
          <ac:chgData name="Moyer, Lynne" userId="f3585b3f-c578-4e07-8a9b-2b5ae473f058" providerId="ADAL" clId="{BFA93612-A21A-4925-B1EA-5B9BF23BF604}" dt="2020-10-01T19:43:39.511" v="1053"/>
          <ac:graphicFrameMkLst>
            <pc:docMk/>
            <pc:sldMk cId="2965090985" sldId="295"/>
            <ac:graphicFrameMk id="16" creationId="{FDDBB530-5229-45A2-8D20-8BFA037282AA}"/>
          </ac:graphicFrameMkLst>
        </pc:graphicFrameChg>
      </pc:sldChg>
      <pc:sldChg chg="modSp mod">
        <pc:chgData name="Moyer, Lynne" userId="f3585b3f-c578-4e07-8a9b-2b5ae473f058" providerId="ADAL" clId="{BFA93612-A21A-4925-B1EA-5B9BF23BF604}" dt="2020-10-01T19:55:27.888" v="1350" actId="20577"/>
        <pc:sldMkLst>
          <pc:docMk/>
          <pc:sldMk cId="1067983740" sldId="302"/>
        </pc:sldMkLst>
        <pc:graphicFrameChg chg="modGraphic">
          <ac:chgData name="Moyer, Lynne" userId="f3585b3f-c578-4e07-8a9b-2b5ae473f058" providerId="ADAL" clId="{BFA93612-A21A-4925-B1EA-5B9BF23BF604}" dt="2020-10-01T19:54:05.534" v="1346" actId="14734"/>
          <ac:graphicFrameMkLst>
            <pc:docMk/>
            <pc:sldMk cId="1067983740" sldId="302"/>
            <ac:graphicFrameMk id="4" creationId="{73F333B0-BB90-4AD8-8B4E-4384F1880A52}"/>
          </ac:graphicFrameMkLst>
        </pc:graphicFrameChg>
        <pc:graphicFrameChg chg="modGraphic">
          <ac:chgData name="Moyer, Lynne" userId="f3585b3f-c578-4e07-8a9b-2b5ae473f058" providerId="ADAL" clId="{BFA93612-A21A-4925-B1EA-5B9BF23BF604}" dt="2020-10-01T19:55:27.888" v="1350" actId="20577"/>
          <ac:graphicFrameMkLst>
            <pc:docMk/>
            <pc:sldMk cId="1067983740" sldId="302"/>
            <ac:graphicFrameMk id="7" creationId="{CC26A1C0-B983-48FD-B6CC-726E5C47BAA9}"/>
          </ac:graphicFrameMkLst>
        </pc:graphicFrameChg>
        <pc:graphicFrameChg chg="mod modGraphic">
          <ac:chgData name="Moyer, Lynne" userId="f3585b3f-c578-4e07-8a9b-2b5ae473f058" providerId="ADAL" clId="{BFA93612-A21A-4925-B1EA-5B9BF23BF604}" dt="2020-10-01T19:54:18.656" v="1347" actId="3626"/>
          <ac:graphicFrameMkLst>
            <pc:docMk/>
            <pc:sldMk cId="1067983740" sldId="302"/>
            <ac:graphicFrameMk id="16" creationId="{FDDBB530-5229-45A2-8D20-8BFA037282AA}"/>
          </ac:graphicFrameMkLst>
        </pc:graphicFrameChg>
      </pc:sldChg>
      <pc:sldChg chg="modSp del mod">
        <pc:chgData name="Moyer, Lynne" userId="f3585b3f-c578-4e07-8a9b-2b5ae473f058" providerId="ADAL" clId="{BFA93612-A21A-4925-B1EA-5B9BF23BF604}" dt="2020-09-29T18:48:57.366" v="659" actId="2696"/>
        <pc:sldMkLst>
          <pc:docMk/>
          <pc:sldMk cId="1333450210" sldId="304"/>
        </pc:sldMkLst>
        <pc:spChg chg="mod">
          <ac:chgData name="Moyer, Lynne" userId="f3585b3f-c578-4e07-8a9b-2b5ae473f058" providerId="ADAL" clId="{BFA93612-A21A-4925-B1EA-5B9BF23BF604}" dt="2020-09-29T18:48:09.840" v="656" actId="6549"/>
          <ac:spMkLst>
            <pc:docMk/>
            <pc:sldMk cId="1333450210" sldId="304"/>
            <ac:spMk id="6" creationId="{46E5BE8A-5FA0-4C0C-9FD6-00A49BA78CDC}"/>
          </ac:spMkLst>
        </pc:spChg>
      </pc:sldChg>
      <pc:sldChg chg="modSp mod">
        <pc:chgData name="Moyer, Lynne" userId="f3585b3f-c578-4e07-8a9b-2b5ae473f058" providerId="ADAL" clId="{BFA93612-A21A-4925-B1EA-5B9BF23BF604}" dt="2020-10-01T19:42:17.987" v="1050"/>
        <pc:sldMkLst>
          <pc:docMk/>
          <pc:sldMk cId="473629649" sldId="305"/>
        </pc:sldMkLst>
        <pc:spChg chg="mod">
          <ac:chgData name="Moyer, Lynne" userId="f3585b3f-c578-4e07-8a9b-2b5ae473f058" providerId="ADAL" clId="{BFA93612-A21A-4925-B1EA-5B9BF23BF604}" dt="2020-10-01T19:42:17.987" v="1050"/>
          <ac:spMkLst>
            <pc:docMk/>
            <pc:sldMk cId="473629649" sldId="305"/>
            <ac:spMk id="2" creationId="{D003DCCB-4675-4CB9-9F55-0774E62EC439}"/>
          </ac:spMkLst>
        </pc:spChg>
      </pc:sldChg>
      <pc:sldChg chg="new del">
        <pc:chgData name="Moyer, Lynne" userId="f3585b3f-c578-4e07-8a9b-2b5ae473f058" providerId="ADAL" clId="{BFA93612-A21A-4925-B1EA-5B9BF23BF604}" dt="2020-09-29T18:38:46.310" v="116" actId="680"/>
        <pc:sldMkLst>
          <pc:docMk/>
          <pc:sldMk cId="564562927" sldId="306"/>
        </pc:sldMkLst>
      </pc:sldChg>
      <pc:sldChg chg="addSp delSp modSp add mod">
        <pc:chgData name="Moyer, Lynne" userId="f3585b3f-c578-4e07-8a9b-2b5ae473f058" providerId="ADAL" clId="{BFA93612-A21A-4925-B1EA-5B9BF23BF604}" dt="2020-09-29T18:54:51.107" v="977" actId="20577"/>
        <pc:sldMkLst>
          <pc:docMk/>
          <pc:sldMk cId="969763769" sldId="306"/>
        </pc:sldMkLst>
        <pc:spChg chg="mod">
          <ac:chgData name="Moyer, Lynne" userId="f3585b3f-c578-4e07-8a9b-2b5ae473f058" providerId="ADAL" clId="{BFA93612-A21A-4925-B1EA-5B9BF23BF604}" dt="2020-09-29T18:39:20.653" v="136" actId="20577"/>
          <ac:spMkLst>
            <pc:docMk/>
            <pc:sldMk cId="969763769" sldId="306"/>
            <ac:spMk id="3" creationId="{00000000-0000-0000-0000-000000000000}"/>
          </ac:spMkLst>
        </pc:spChg>
        <pc:spChg chg="del">
          <ac:chgData name="Moyer, Lynne" userId="f3585b3f-c578-4e07-8a9b-2b5ae473f058" providerId="ADAL" clId="{BFA93612-A21A-4925-B1EA-5B9BF23BF604}" dt="2020-09-29T18:39:11.164" v="118" actId="478"/>
          <ac:spMkLst>
            <pc:docMk/>
            <pc:sldMk cId="969763769" sldId="306"/>
            <ac:spMk id="4" creationId="{2758A1D7-2529-4F8C-8A7E-B47D77E31F95}"/>
          </ac:spMkLst>
        </pc:spChg>
        <pc:spChg chg="add mod">
          <ac:chgData name="Moyer, Lynne" userId="f3585b3f-c578-4e07-8a9b-2b5ae473f058" providerId="ADAL" clId="{BFA93612-A21A-4925-B1EA-5B9BF23BF604}" dt="2020-09-29T18:54:51.107" v="977" actId="20577"/>
          <ac:spMkLst>
            <pc:docMk/>
            <pc:sldMk cId="969763769" sldId="306"/>
            <ac:spMk id="5" creationId="{580637B7-4B38-415B-AF14-2DF990D0407E}"/>
          </ac:spMkLst>
        </pc:spChg>
      </pc:sldChg>
      <pc:sldChg chg="add del">
        <pc:chgData name="Moyer, Lynne" userId="f3585b3f-c578-4e07-8a9b-2b5ae473f058" providerId="ADAL" clId="{BFA93612-A21A-4925-B1EA-5B9BF23BF604}" dt="2020-09-29T18:48:55.253" v="658" actId="2696"/>
        <pc:sldMkLst>
          <pc:docMk/>
          <pc:sldMk cId="1868107523" sldId="307"/>
        </pc:sldMkLst>
      </pc:sldChg>
    </pc:docChg>
  </pc:docChgLst>
  <pc:docChgLst>
    <pc:chgData name="Moyer, Lynne" userId="f3585b3f-c578-4e07-8a9b-2b5ae473f058" providerId="ADAL" clId="{B9697CF1-3FBF-4293-A35E-AB58B2C8B03A}"/>
    <pc:docChg chg="custSel modSld">
      <pc:chgData name="Moyer, Lynne" userId="f3585b3f-c578-4e07-8a9b-2b5ae473f058" providerId="ADAL" clId="{B9697CF1-3FBF-4293-A35E-AB58B2C8B03A}" dt="2021-04-15T19:02:18.610" v="235" actId="33524"/>
      <pc:docMkLst>
        <pc:docMk/>
      </pc:docMkLst>
      <pc:sldChg chg="modSp mod">
        <pc:chgData name="Moyer, Lynne" userId="f3585b3f-c578-4e07-8a9b-2b5ae473f058" providerId="ADAL" clId="{B9697CF1-3FBF-4293-A35E-AB58B2C8B03A}" dt="2021-04-15T19:00:56.858" v="147" actId="20577"/>
        <pc:sldMkLst>
          <pc:docMk/>
          <pc:sldMk cId="4234288037" sldId="280"/>
        </pc:sldMkLst>
        <pc:spChg chg="mod">
          <ac:chgData name="Moyer, Lynne" userId="f3585b3f-c578-4e07-8a9b-2b5ae473f058" providerId="ADAL" clId="{B9697CF1-3FBF-4293-A35E-AB58B2C8B03A}" dt="2021-04-15T19:00:56.858" v="147" actId="20577"/>
          <ac:spMkLst>
            <pc:docMk/>
            <pc:sldMk cId="4234288037" sldId="280"/>
            <ac:spMk id="5" creationId="{4D4FEB66-87EE-4FAF-AB85-C9FEBE054028}"/>
          </ac:spMkLst>
        </pc:spChg>
      </pc:sldChg>
      <pc:sldChg chg="modSp mod">
        <pc:chgData name="Moyer, Lynne" userId="f3585b3f-c578-4e07-8a9b-2b5ae473f058" providerId="ADAL" clId="{B9697CF1-3FBF-4293-A35E-AB58B2C8B03A}" dt="2021-04-15T19:02:18.610" v="235" actId="33524"/>
        <pc:sldMkLst>
          <pc:docMk/>
          <pc:sldMk cId="633684376" sldId="307"/>
        </pc:sldMkLst>
        <pc:spChg chg="mod">
          <ac:chgData name="Moyer, Lynne" userId="f3585b3f-c578-4e07-8a9b-2b5ae473f058" providerId="ADAL" clId="{B9697CF1-3FBF-4293-A35E-AB58B2C8B03A}" dt="2021-04-15T19:02:18.610" v="235" actId="33524"/>
          <ac:spMkLst>
            <pc:docMk/>
            <pc:sldMk cId="633684376" sldId="307"/>
            <ac:spMk id="4" creationId="{324243E6-C8C8-4942-AA85-3DFF3B8F2A41}"/>
          </ac:spMkLst>
        </pc:spChg>
      </pc:sldChg>
      <pc:sldChg chg="modSp mod">
        <pc:chgData name="Moyer, Lynne" userId="f3585b3f-c578-4e07-8a9b-2b5ae473f058" providerId="ADAL" clId="{B9697CF1-3FBF-4293-A35E-AB58B2C8B03A}" dt="2021-04-15T19:01:57.106" v="234" actId="20577"/>
        <pc:sldMkLst>
          <pc:docMk/>
          <pc:sldMk cId="1204756663" sldId="308"/>
        </pc:sldMkLst>
        <pc:spChg chg="mod">
          <ac:chgData name="Moyer, Lynne" userId="f3585b3f-c578-4e07-8a9b-2b5ae473f058" providerId="ADAL" clId="{B9697CF1-3FBF-4293-A35E-AB58B2C8B03A}" dt="2021-04-15T19:01:57.106" v="234" actId="20577"/>
          <ac:spMkLst>
            <pc:docMk/>
            <pc:sldMk cId="1204756663" sldId="308"/>
            <ac:spMk id="3" creationId="{F0E0B2DE-5D53-42D9-9E4A-A6C0F305C3CA}"/>
          </ac:spMkLst>
        </pc:spChg>
      </pc:sldChg>
    </pc:docChg>
  </pc:docChgLst>
  <pc:docChgLst>
    <pc:chgData name="Lynne Moyer" userId="f3585b3f-c578-4e07-8a9b-2b5ae473f058" providerId="ADAL" clId="{FF0EF5D3-9127-49CB-A61B-58FEB501395B}"/>
    <pc:docChg chg="undo custSel addSld delSld modSld">
      <pc:chgData name="Lynne Moyer" userId="f3585b3f-c578-4e07-8a9b-2b5ae473f058" providerId="ADAL" clId="{FF0EF5D3-9127-49CB-A61B-58FEB501395B}" dt="2022-05-31T16:14:41.636" v="242" actId="255"/>
      <pc:docMkLst>
        <pc:docMk/>
      </pc:docMkLst>
      <pc:sldChg chg="del">
        <pc:chgData name="Lynne Moyer" userId="f3585b3f-c578-4e07-8a9b-2b5ae473f058" providerId="ADAL" clId="{FF0EF5D3-9127-49CB-A61B-58FEB501395B}" dt="2022-04-29T16:08:48.056" v="16" actId="2696"/>
        <pc:sldMkLst>
          <pc:docMk/>
          <pc:sldMk cId="773187863" sldId="277"/>
        </pc:sldMkLst>
      </pc:sldChg>
      <pc:sldChg chg="del">
        <pc:chgData name="Lynne Moyer" userId="f3585b3f-c578-4e07-8a9b-2b5ae473f058" providerId="ADAL" clId="{FF0EF5D3-9127-49CB-A61B-58FEB501395B}" dt="2022-04-29T16:08:52.201" v="17" actId="2696"/>
        <pc:sldMkLst>
          <pc:docMk/>
          <pc:sldMk cId="311268420" sldId="278"/>
        </pc:sldMkLst>
      </pc:sldChg>
      <pc:sldChg chg="modSp mod">
        <pc:chgData name="Lynne Moyer" userId="f3585b3f-c578-4e07-8a9b-2b5ae473f058" providerId="ADAL" clId="{FF0EF5D3-9127-49CB-A61B-58FEB501395B}" dt="2022-04-29T16:08:29.999" v="15" actId="20577"/>
        <pc:sldMkLst>
          <pc:docMk/>
          <pc:sldMk cId="4234288037" sldId="280"/>
        </pc:sldMkLst>
        <pc:spChg chg="mod">
          <ac:chgData name="Lynne Moyer" userId="f3585b3f-c578-4e07-8a9b-2b5ae473f058" providerId="ADAL" clId="{FF0EF5D3-9127-49CB-A61B-58FEB501395B}" dt="2022-04-29T16:08:29.999" v="15" actId="20577"/>
          <ac:spMkLst>
            <pc:docMk/>
            <pc:sldMk cId="4234288037" sldId="280"/>
            <ac:spMk id="5" creationId="{4D4FEB66-87EE-4FAF-AB85-C9FEBE054028}"/>
          </ac:spMkLst>
        </pc:spChg>
      </pc:sldChg>
      <pc:sldChg chg="modSp del mod">
        <pc:chgData name="Lynne Moyer" userId="f3585b3f-c578-4e07-8a9b-2b5ae473f058" providerId="ADAL" clId="{FF0EF5D3-9127-49CB-A61B-58FEB501395B}" dt="2022-04-29T17:52:26.565" v="206" actId="2696"/>
        <pc:sldMkLst>
          <pc:docMk/>
          <pc:sldMk cId="961242181" sldId="281"/>
        </pc:sldMkLst>
        <pc:spChg chg="mod">
          <ac:chgData name="Lynne Moyer" userId="f3585b3f-c578-4e07-8a9b-2b5ae473f058" providerId="ADAL" clId="{FF0EF5D3-9127-49CB-A61B-58FEB501395B}" dt="2022-04-29T17:49:35.768" v="204" actId="20577"/>
          <ac:spMkLst>
            <pc:docMk/>
            <pc:sldMk cId="961242181" sldId="281"/>
            <ac:spMk id="6" creationId="{6CDB0C37-F770-447E-A0E9-08212EFC9F2A}"/>
          </ac:spMkLst>
        </pc:spChg>
      </pc:sldChg>
      <pc:sldChg chg="del">
        <pc:chgData name="Lynne Moyer" userId="f3585b3f-c578-4e07-8a9b-2b5ae473f058" providerId="ADAL" clId="{FF0EF5D3-9127-49CB-A61B-58FEB501395B}" dt="2022-04-29T17:52:19.156" v="205" actId="2696"/>
        <pc:sldMkLst>
          <pc:docMk/>
          <pc:sldMk cId="2333484971" sldId="282"/>
        </pc:sldMkLst>
      </pc:sldChg>
      <pc:sldChg chg="modSp del">
        <pc:chgData name="Lynne Moyer" userId="f3585b3f-c578-4e07-8a9b-2b5ae473f058" providerId="ADAL" clId="{FF0EF5D3-9127-49CB-A61B-58FEB501395B}" dt="2022-04-29T16:26:56.414" v="95" actId="2696"/>
        <pc:sldMkLst>
          <pc:docMk/>
          <pc:sldMk cId="1929558777" sldId="284"/>
        </pc:sldMkLst>
        <pc:graphicFrameChg chg="mod">
          <ac:chgData name="Lynne Moyer" userId="f3585b3f-c578-4e07-8a9b-2b5ae473f058" providerId="ADAL" clId="{FF0EF5D3-9127-49CB-A61B-58FEB501395B}" dt="2022-04-29T16:26:51.527" v="94" actId="478"/>
          <ac:graphicFrameMkLst>
            <pc:docMk/>
            <pc:sldMk cId="1929558777" sldId="284"/>
            <ac:graphicFrameMk id="5" creationId="{88B8926F-C1C4-401D-8AB3-801304ADD357}"/>
          </ac:graphicFrameMkLst>
        </pc:graphicFrameChg>
      </pc:sldChg>
      <pc:sldChg chg="modSp mod">
        <pc:chgData name="Lynne Moyer" userId="f3585b3f-c578-4e07-8a9b-2b5ae473f058" providerId="ADAL" clId="{FF0EF5D3-9127-49CB-A61B-58FEB501395B}" dt="2022-04-29T16:28:35.892" v="100" actId="6549"/>
        <pc:sldMkLst>
          <pc:docMk/>
          <pc:sldMk cId="2965090985" sldId="295"/>
        </pc:sldMkLst>
        <pc:graphicFrameChg chg="modGraphic">
          <ac:chgData name="Lynne Moyer" userId="f3585b3f-c578-4e07-8a9b-2b5ae473f058" providerId="ADAL" clId="{FF0EF5D3-9127-49CB-A61B-58FEB501395B}" dt="2022-04-29T16:28:35.892" v="100" actId="6549"/>
          <ac:graphicFrameMkLst>
            <pc:docMk/>
            <pc:sldMk cId="2965090985" sldId="295"/>
            <ac:graphicFrameMk id="16" creationId="{FDDBB530-5229-45A2-8D20-8BFA037282AA}"/>
          </ac:graphicFrameMkLst>
        </pc:graphicFrameChg>
      </pc:sldChg>
      <pc:sldChg chg="modSp mod">
        <pc:chgData name="Lynne Moyer" userId="f3585b3f-c578-4e07-8a9b-2b5ae473f058" providerId="ADAL" clId="{FF0EF5D3-9127-49CB-A61B-58FEB501395B}" dt="2022-05-26T11:01:55.244" v="219" actId="20577"/>
        <pc:sldMkLst>
          <pc:docMk/>
          <pc:sldMk cId="1735438239" sldId="299"/>
        </pc:sldMkLst>
        <pc:spChg chg="mod">
          <ac:chgData name="Lynne Moyer" userId="f3585b3f-c578-4e07-8a9b-2b5ae473f058" providerId="ADAL" clId="{FF0EF5D3-9127-49CB-A61B-58FEB501395B}" dt="2022-05-26T11:01:55.244" v="219" actId="20577"/>
          <ac:spMkLst>
            <pc:docMk/>
            <pc:sldMk cId="1735438239" sldId="299"/>
            <ac:spMk id="4" creationId="{6D7094FA-DB6C-4DEF-A56A-F5832AC4DA38}"/>
          </ac:spMkLst>
        </pc:spChg>
      </pc:sldChg>
      <pc:sldChg chg="del">
        <pc:chgData name="Lynne Moyer" userId="f3585b3f-c578-4e07-8a9b-2b5ae473f058" providerId="ADAL" clId="{FF0EF5D3-9127-49CB-A61B-58FEB501395B}" dt="2022-04-29T17:49:00.825" v="142" actId="2696"/>
        <pc:sldMkLst>
          <pc:docMk/>
          <pc:sldMk cId="2115610418" sldId="300"/>
        </pc:sldMkLst>
      </pc:sldChg>
      <pc:sldChg chg="modSp mod">
        <pc:chgData name="Lynne Moyer" userId="f3585b3f-c578-4e07-8a9b-2b5ae473f058" providerId="ADAL" clId="{FF0EF5D3-9127-49CB-A61B-58FEB501395B}" dt="2022-04-29T16:27:35.459" v="99" actId="20577"/>
        <pc:sldMkLst>
          <pc:docMk/>
          <pc:sldMk cId="1359313404" sldId="301"/>
        </pc:sldMkLst>
        <pc:spChg chg="mod">
          <ac:chgData name="Lynne Moyer" userId="f3585b3f-c578-4e07-8a9b-2b5ae473f058" providerId="ADAL" clId="{FF0EF5D3-9127-49CB-A61B-58FEB501395B}" dt="2022-04-29T16:27:35.459" v="99" actId="20577"/>
          <ac:spMkLst>
            <pc:docMk/>
            <pc:sldMk cId="1359313404" sldId="301"/>
            <ac:spMk id="2" creationId="{ED174EC8-1733-4532-9322-30353EAEEAA8}"/>
          </ac:spMkLst>
        </pc:spChg>
        <pc:spChg chg="mod">
          <ac:chgData name="Lynne Moyer" userId="f3585b3f-c578-4e07-8a9b-2b5ae473f058" providerId="ADAL" clId="{FF0EF5D3-9127-49CB-A61B-58FEB501395B}" dt="2022-04-29T16:27:15.762" v="96"/>
          <ac:spMkLst>
            <pc:docMk/>
            <pc:sldMk cId="1359313404" sldId="301"/>
            <ac:spMk id="3" creationId="{6D667F96-D126-4060-BCEA-37014874A539}"/>
          </ac:spMkLst>
        </pc:spChg>
      </pc:sldChg>
      <pc:sldChg chg="delSp modSp del mod">
        <pc:chgData name="Lynne Moyer" userId="f3585b3f-c578-4e07-8a9b-2b5ae473f058" providerId="ADAL" clId="{FF0EF5D3-9127-49CB-A61B-58FEB501395B}" dt="2022-04-29T17:47:50.793" v="141" actId="2696"/>
        <pc:sldMkLst>
          <pc:docMk/>
          <pc:sldMk cId="969763769" sldId="306"/>
        </pc:sldMkLst>
        <pc:spChg chg="del">
          <ac:chgData name="Lynne Moyer" userId="f3585b3f-c578-4e07-8a9b-2b5ae473f058" providerId="ADAL" clId="{FF0EF5D3-9127-49CB-A61B-58FEB501395B}" dt="2022-04-29T16:46:35.307" v="109" actId="478"/>
          <ac:spMkLst>
            <pc:docMk/>
            <pc:sldMk cId="969763769" sldId="306"/>
            <ac:spMk id="2" creationId="{1087E4AC-67C5-4515-A942-B1078389AA73}"/>
          </ac:spMkLst>
        </pc:spChg>
        <pc:spChg chg="mod">
          <ac:chgData name="Lynne Moyer" userId="f3585b3f-c578-4e07-8a9b-2b5ae473f058" providerId="ADAL" clId="{FF0EF5D3-9127-49CB-A61B-58FEB501395B}" dt="2022-04-29T16:47:44.186" v="140" actId="255"/>
          <ac:spMkLst>
            <pc:docMk/>
            <pc:sldMk cId="969763769" sldId="306"/>
            <ac:spMk id="4" creationId="{1E224A32-8014-47A2-9011-D2F8ECC54D75}"/>
          </ac:spMkLst>
        </pc:spChg>
        <pc:spChg chg="mod">
          <ac:chgData name="Lynne Moyer" userId="f3585b3f-c578-4e07-8a9b-2b5ae473f058" providerId="ADAL" clId="{FF0EF5D3-9127-49CB-A61B-58FEB501395B}" dt="2022-04-29T16:47:26.309" v="137" actId="20577"/>
          <ac:spMkLst>
            <pc:docMk/>
            <pc:sldMk cId="969763769" sldId="306"/>
            <ac:spMk id="5" creationId="{580637B7-4B38-415B-AF14-2DF990D0407E}"/>
          </ac:spMkLst>
        </pc:spChg>
      </pc:sldChg>
      <pc:sldChg chg="modSp mod">
        <pc:chgData name="Lynne Moyer" userId="f3585b3f-c578-4e07-8a9b-2b5ae473f058" providerId="ADAL" clId="{FF0EF5D3-9127-49CB-A61B-58FEB501395B}" dt="2022-04-29T17:53:10.559" v="217" actId="5793"/>
        <pc:sldMkLst>
          <pc:docMk/>
          <pc:sldMk cId="1204756663" sldId="308"/>
        </pc:sldMkLst>
        <pc:spChg chg="mod">
          <ac:chgData name="Lynne Moyer" userId="f3585b3f-c578-4e07-8a9b-2b5ae473f058" providerId="ADAL" clId="{FF0EF5D3-9127-49CB-A61B-58FEB501395B}" dt="2022-04-29T17:53:10.559" v="217" actId="5793"/>
          <ac:spMkLst>
            <pc:docMk/>
            <pc:sldMk cId="1204756663" sldId="308"/>
            <ac:spMk id="3" creationId="{F0E0B2DE-5D53-42D9-9E4A-A6C0F305C3CA}"/>
          </ac:spMkLst>
        </pc:spChg>
        <pc:spChg chg="mod">
          <ac:chgData name="Lynne Moyer" userId="f3585b3f-c578-4e07-8a9b-2b5ae473f058" providerId="ADAL" clId="{FF0EF5D3-9127-49CB-A61B-58FEB501395B}" dt="2022-01-03T20:59:37.037" v="1" actId="2711"/>
          <ac:spMkLst>
            <pc:docMk/>
            <pc:sldMk cId="1204756663" sldId="308"/>
            <ac:spMk id="5" creationId="{3284D33D-E258-4B5D-A23F-A1BEBC163FAA}"/>
          </ac:spMkLst>
        </pc:spChg>
      </pc:sldChg>
      <pc:sldChg chg="modSp mod">
        <pc:chgData name="Lynne Moyer" userId="f3585b3f-c578-4e07-8a9b-2b5ae473f058" providerId="ADAL" clId="{FF0EF5D3-9127-49CB-A61B-58FEB501395B}" dt="2022-04-29T16:19:25.547" v="86" actId="20577"/>
        <pc:sldMkLst>
          <pc:docMk/>
          <pc:sldMk cId="2749025868" sldId="309"/>
        </pc:sldMkLst>
        <pc:spChg chg="mod">
          <ac:chgData name="Lynne Moyer" userId="f3585b3f-c578-4e07-8a9b-2b5ae473f058" providerId="ADAL" clId="{FF0EF5D3-9127-49CB-A61B-58FEB501395B}" dt="2022-04-29T16:19:25.547" v="86" actId="20577"/>
          <ac:spMkLst>
            <pc:docMk/>
            <pc:sldMk cId="2749025868" sldId="309"/>
            <ac:spMk id="4" creationId="{324243E6-C8C8-4942-AA85-3DFF3B8F2A41}"/>
          </ac:spMkLst>
        </pc:spChg>
      </pc:sldChg>
      <pc:sldChg chg="delSp modSp add mod">
        <pc:chgData name="Lynne Moyer" userId="f3585b3f-c578-4e07-8a9b-2b5ae473f058" providerId="ADAL" clId="{FF0EF5D3-9127-49CB-A61B-58FEB501395B}" dt="2022-05-31T16:14:41.636" v="242" actId="255"/>
        <pc:sldMkLst>
          <pc:docMk/>
          <pc:sldMk cId="3094095280" sldId="312"/>
        </pc:sldMkLst>
        <pc:spChg chg="mod">
          <ac:chgData name="Lynne Moyer" userId="f3585b3f-c578-4e07-8a9b-2b5ae473f058" providerId="ADAL" clId="{FF0EF5D3-9127-49CB-A61B-58FEB501395B}" dt="2022-05-31T16:14:36.422" v="241" actId="20577"/>
          <ac:spMkLst>
            <pc:docMk/>
            <pc:sldMk cId="3094095280" sldId="312"/>
            <ac:spMk id="2" creationId="{6D456DD9-DFC8-418F-B157-8B7F53141229}"/>
          </ac:spMkLst>
        </pc:spChg>
        <pc:spChg chg="mod">
          <ac:chgData name="Lynne Moyer" userId="f3585b3f-c578-4e07-8a9b-2b5ae473f058" providerId="ADAL" clId="{FF0EF5D3-9127-49CB-A61B-58FEB501395B}" dt="2022-05-31T16:14:41.636" v="242" actId="255"/>
          <ac:spMkLst>
            <pc:docMk/>
            <pc:sldMk cId="3094095280" sldId="312"/>
            <ac:spMk id="3" creationId="{3B375547-918F-47D3-8222-B637C924A98E}"/>
          </ac:spMkLst>
        </pc:spChg>
        <pc:picChg chg="del">
          <ac:chgData name="Lynne Moyer" userId="f3585b3f-c578-4e07-8a9b-2b5ae473f058" providerId="ADAL" clId="{FF0EF5D3-9127-49CB-A61B-58FEB501395B}" dt="2022-05-31T16:14:30.157" v="222" actId="478"/>
          <ac:picMkLst>
            <pc:docMk/>
            <pc:sldMk cId="3094095280" sldId="312"/>
            <ac:picMk id="5" creationId="{1E71B484-2B77-4924-8971-1F025F37A9C8}"/>
          </ac:picMkLst>
        </pc:picChg>
      </pc:sldChg>
    </pc:docChg>
  </pc:docChgLst>
  <pc:docChgLst>
    <pc:chgData name="Lynne Moyer" userId="f3585b3f-c578-4e07-8a9b-2b5ae473f058" providerId="ADAL" clId="{09EFF6DC-86AB-4E25-910E-3B031CEF3046}"/>
    <pc:docChg chg="modSld">
      <pc:chgData name="Lynne Moyer" userId="f3585b3f-c578-4e07-8a9b-2b5ae473f058" providerId="ADAL" clId="{09EFF6DC-86AB-4E25-910E-3B031CEF3046}" dt="2021-06-09T15:08:17.295" v="7" actId="1076"/>
      <pc:docMkLst>
        <pc:docMk/>
      </pc:docMkLst>
      <pc:sldChg chg="addSp modSp mod">
        <pc:chgData name="Lynne Moyer" userId="f3585b3f-c578-4e07-8a9b-2b5ae473f058" providerId="ADAL" clId="{09EFF6DC-86AB-4E25-910E-3B031CEF3046}" dt="2021-06-09T15:08:17.295" v="7" actId="1076"/>
        <pc:sldMkLst>
          <pc:docMk/>
          <pc:sldMk cId="1735438239" sldId="299"/>
        </pc:sldMkLst>
        <pc:spChg chg="mod">
          <ac:chgData name="Lynne Moyer" userId="f3585b3f-c578-4e07-8a9b-2b5ae473f058" providerId="ADAL" clId="{09EFF6DC-86AB-4E25-910E-3B031CEF3046}" dt="2021-06-09T15:07:45.691" v="2" actId="255"/>
          <ac:spMkLst>
            <pc:docMk/>
            <pc:sldMk cId="1735438239" sldId="299"/>
            <ac:spMk id="4" creationId="{6D7094FA-DB6C-4DEF-A56A-F5832AC4DA38}"/>
          </ac:spMkLst>
        </pc:spChg>
        <pc:picChg chg="add mod">
          <ac:chgData name="Lynne Moyer" userId="f3585b3f-c578-4e07-8a9b-2b5ae473f058" providerId="ADAL" clId="{09EFF6DC-86AB-4E25-910E-3B031CEF3046}" dt="2021-06-09T15:08:17.295" v="7" actId="1076"/>
          <ac:picMkLst>
            <pc:docMk/>
            <pc:sldMk cId="1735438239" sldId="299"/>
            <ac:picMk id="5" creationId="{7969E3C4-5DE0-41B1-A5ED-6749842CE32C}"/>
          </ac:picMkLst>
        </pc:picChg>
      </pc:sldChg>
    </pc:docChg>
  </pc:docChgLst>
  <pc:docChgLst>
    <pc:chgData name="Moyer, Lynne" userId="f3585b3f-c578-4e07-8a9b-2b5ae473f058" providerId="ADAL" clId="{82CA1735-FB1B-4594-865B-A33895124715}"/>
    <pc:docChg chg="modSld">
      <pc:chgData name="Moyer, Lynne" userId="f3585b3f-c578-4e07-8a9b-2b5ae473f058" providerId="ADAL" clId="{82CA1735-FB1B-4594-865B-A33895124715}" dt="2020-11-02T19:22:13.505" v="444" actId="20577"/>
      <pc:docMkLst>
        <pc:docMk/>
      </pc:docMkLst>
      <pc:sldChg chg="modSp mod">
        <pc:chgData name="Moyer, Lynne" userId="f3585b3f-c578-4e07-8a9b-2b5ae473f058" providerId="ADAL" clId="{82CA1735-FB1B-4594-865B-A33895124715}" dt="2020-10-08T13:36:25.075" v="2" actId="113"/>
        <pc:sldMkLst>
          <pc:docMk/>
          <pc:sldMk cId="98321245" sldId="293"/>
        </pc:sldMkLst>
        <pc:graphicFrameChg chg="modGraphic">
          <ac:chgData name="Moyer, Lynne" userId="f3585b3f-c578-4e07-8a9b-2b5ae473f058" providerId="ADAL" clId="{82CA1735-FB1B-4594-865B-A33895124715}" dt="2020-10-08T13:36:25.075" v="2" actId="113"/>
          <ac:graphicFrameMkLst>
            <pc:docMk/>
            <pc:sldMk cId="98321245" sldId="293"/>
            <ac:graphicFrameMk id="4" creationId="{3226D2EC-4E42-4E27-98C3-F9D427C7735E}"/>
          </ac:graphicFrameMkLst>
        </pc:graphicFrameChg>
      </pc:sldChg>
      <pc:sldChg chg="modSp mod">
        <pc:chgData name="Moyer, Lynne" userId="f3585b3f-c578-4e07-8a9b-2b5ae473f058" providerId="ADAL" clId="{82CA1735-FB1B-4594-865B-A33895124715}" dt="2020-10-08T13:35:04.794" v="0" actId="113"/>
        <pc:sldMkLst>
          <pc:docMk/>
          <pc:sldMk cId="2965090985" sldId="295"/>
        </pc:sldMkLst>
        <pc:graphicFrameChg chg="modGraphic">
          <ac:chgData name="Moyer, Lynne" userId="f3585b3f-c578-4e07-8a9b-2b5ae473f058" providerId="ADAL" clId="{82CA1735-FB1B-4594-865B-A33895124715}" dt="2020-10-08T13:35:04.794" v="0" actId="113"/>
          <ac:graphicFrameMkLst>
            <pc:docMk/>
            <pc:sldMk cId="2965090985" sldId="295"/>
            <ac:graphicFrameMk id="16" creationId="{FDDBB530-5229-45A2-8D20-8BFA037282AA}"/>
          </ac:graphicFrameMkLst>
        </pc:graphicFrameChg>
      </pc:sldChg>
      <pc:sldChg chg="addSp modSp mod">
        <pc:chgData name="Moyer, Lynne" userId="f3585b3f-c578-4e07-8a9b-2b5ae473f058" providerId="ADAL" clId="{82CA1735-FB1B-4594-865B-A33895124715}" dt="2020-11-02T19:22:13.505" v="444" actId="20577"/>
        <pc:sldMkLst>
          <pc:docMk/>
          <pc:sldMk cId="969763769" sldId="306"/>
        </pc:sldMkLst>
        <pc:spChg chg="add mod">
          <ac:chgData name="Moyer, Lynne" userId="f3585b3f-c578-4e07-8a9b-2b5ae473f058" providerId="ADAL" clId="{82CA1735-FB1B-4594-865B-A33895124715}" dt="2020-10-26T16:04:32.756" v="3" actId="767"/>
          <ac:spMkLst>
            <pc:docMk/>
            <pc:sldMk cId="969763769" sldId="306"/>
            <ac:spMk id="2" creationId="{1087E4AC-67C5-4515-A942-B1078389AA73}"/>
          </ac:spMkLst>
        </pc:spChg>
        <pc:spChg chg="add mod">
          <ac:chgData name="Moyer, Lynne" userId="f3585b3f-c578-4e07-8a9b-2b5ae473f058" providerId="ADAL" clId="{82CA1735-FB1B-4594-865B-A33895124715}" dt="2020-10-26T17:56:07.849" v="385"/>
          <ac:spMkLst>
            <pc:docMk/>
            <pc:sldMk cId="969763769" sldId="306"/>
            <ac:spMk id="4" creationId="{1E224A32-8014-47A2-9011-D2F8ECC54D75}"/>
          </ac:spMkLst>
        </pc:spChg>
        <pc:spChg chg="mod">
          <ac:chgData name="Moyer, Lynne" userId="f3585b3f-c578-4e07-8a9b-2b5ae473f058" providerId="ADAL" clId="{82CA1735-FB1B-4594-865B-A33895124715}" dt="2020-11-02T19:22:13.505" v="444" actId="20577"/>
          <ac:spMkLst>
            <pc:docMk/>
            <pc:sldMk cId="969763769" sldId="306"/>
            <ac:spMk id="5" creationId="{580637B7-4B38-415B-AF14-2DF990D040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6DD239-ED12-3C4A-A084-C92AD11DB91A}" type="datetimeFigureOut">
              <a:rPr lang="en-US" smtClean="0"/>
              <a:t>5/31/2022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BCB826-F483-BE44-84C3-EA54763EEB8F}" type="slidenum">
              <a:rPr lang="en-US" smtClean="0"/>
              <a:t>‹#›</a:t>
            </a:fld>
            <a:endParaRPr lang="en-US"/>
          </a:p>
        </p:txBody>
      </p:sp>
    </p:spTree>
    <p:extLst>
      <p:ext uri="{BB962C8B-B14F-4D97-AF65-F5344CB8AC3E}">
        <p14:creationId xmlns:p14="http://schemas.microsoft.com/office/powerpoint/2010/main" val="1573693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CB826-F483-BE44-84C3-EA54763EEB8F}" type="slidenum">
              <a:rPr lang="en-US" smtClean="0"/>
              <a:t>4</a:t>
            </a:fld>
            <a:endParaRPr lang="en-US"/>
          </a:p>
        </p:txBody>
      </p:sp>
    </p:spTree>
    <p:extLst>
      <p:ext uri="{BB962C8B-B14F-4D97-AF65-F5344CB8AC3E}">
        <p14:creationId xmlns:p14="http://schemas.microsoft.com/office/powerpoint/2010/main" val="3770657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No Logo">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10" hasCustomPrompt="1"/>
          </p:nvPr>
        </p:nvSpPr>
        <p:spPr>
          <a:xfrm>
            <a:off x="827088" y="2414789"/>
            <a:ext cx="7553325" cy="895141"/>
          </a:xfrm>
          <a:prstGeom prst="rect">
            <a:avLst/>
          </a:prstGeom>
        </p:spPr>
        <p:txBody>
          <a:bodyPr vert="horz"/>
          <a:lstStyle>
            <a:lvl1pPr marL="0" indent="0">
              <a:buNone/>
              <a:defRPr sz="4500" b="1" i="0">
                <a:solidFill>
                  <a:schemeClr val="bg1"/>
                </a:solidFill>
                <a:latin typeface="Helvetica"/>
                <a:cs typeface="Helvetica"/>
              </a:defRPr>
            </a:lvl1pPr>
          </a:lstStyle>
          <a:p>
            <a:pPr lvl="0"/>
            <a:r>
              <a:rPr lang="en-US" dirty="0"/>
              <a:t>Presentation Title</a:t>
            </a:r>
          </a:p>
        </p:txBody>
      </p:sp>
      <p:sp>
        <p:nvSpPr>
          <p:cNvPr id="13" name="Text Placeholder 11"/>
          <p:cNvSpPr>
            <a:spLocks noGrp="1"/>
          </p:cNvSpPr>
          <p:nvPr>
            <p:ph type="body" sz="quarter" idx="11" hasCustomPrompt="1"/>
          </p:nvPr>
        </p:nvSpPr>
        <p:spPr>
          <a:xfrm>
            <a:off x="827088" y="3309931"/>
            <a:ext cx="7553325" cy="635044"/>
          </a:xfrm>
          <a:prstGeom prst="rect">
            <a:avLst/>
          </a:prstGeom>
        </p:spPr>
        <p:txBody>
          <a:bodyPr vert="horz"/>
          <a:lstStyle>
            <a:lvl1pPr marL="0" indent="0">
              <a:buNone/>
              <a:defRPr sz="3000" b="1" i="0" baseline="0">
                <a:solidFill>
                  <a:schemeClr val="bg1"/>
                </a:solidFill>
                <a:latin typeface="Helvetica"/>
                <a:cs typeface="Helvetica"/>
              </a:defRPr>
            </a:lvl1pPr>
          </a:lstStyle>
          <a:p>
            <a:pPr lvl="0"/>
            <a:r>
              <a:rPr lang="en-US" dirty="0"/>
              <a:t>People / Event</a:t>
            </a:r>
          </a:p>
        </p:txBody>
      </p:sp>
      <p:sp>
        <p:nvSpPr>
          <p:cNvPr id="14" name="Text Placeholder 11"/>
          <p:cNvSpPr>
            <a:spLocks noGrp="1"/>
          </p:cNvSpPr>
          <p:nvPr>
            <p:ph type="body" sz="quarter" idx="12" hasCustomPrompt="1"/>
          </p:nvPr>
        </p:nvSpPr>
        <p:spPr>
          <a:xfrm>
            <a:off x="827088" y="3954598"/>
            <a:ext cx="7553325" cy="490714"/>
          </a:xfrm>
          <a:prstGeom prst="rect">
            <a:avLst/>
          </a:prstGeom>
        </p:spPr>
        <p:txBody>
          <a:bodyPr vert="horz"/>
          <a:lstStyle>
            <a:lvl1pPr marL="0" indent="0">
              <a:buNone/>
              <a:defRPr sz="2000" b="0" i="0" baseline="0">
                <a:solidFill>
                  <a:srgbClr val="E78336"/>
                </a:solidFill>
                <a:latin typeface="Helvetica"/>
                <a:cs typeface="Helvetica"/>
              </a:defRPr>
            </a:lvl1pPr>
          </a:lstStyle>
          <a:p>
            <a:pPr lvl="0"/>
            <a:r>
              <a:rPr lang="en-US" dirty="0"/>
              <a:t>Date | Location</a:t>
            </a:r>
          </a:p>
        </p:txBody>
      </p:sp>
    </p:spTree>
    <p:extLst>
      <p:ext uri="{BB962C8B-B14F-4D97-AF65-F5344CB8AC3E}">
        <p14:creationId xmlns:p14="http://schemas.microsoft.com/office/powerpoint/2010/main" val="120792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endParaRPr lang="en-US" dirty="0"/>
          </a:p>
        </p:txBody>
      </p:sp>
    </p:spTree>
    <p:extLst>
      <p:ext uri="{BB962C8B-B14F-4D97-AF65-F5344CB8AC3E}">
        <p14:creationId xmlns:p14="http://schemas.microsoft.com/office/powerpoint/2010/main" val="191424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494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CSI Logo">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10" hasCustomPrompt="1"/>
          </p:nvPr>
        </p:nvSpPr>
        <p:spPr>
          <a:xfrm>
            <a:off x="827088" y="2414789"/>
            <a:ext cx="7553325" cy="895141"/>
          </a:xfrm>
          <a:prstGeom prst="rect">
            <a:avLst/>
          </a:prstGeom>
        </p:spPr>
        <p:txBody>
          <a:bodyPr vert="horz"/>
          <a:lstStyle>
            <a:lvl1pPr marL="0" indent="0">
              <a:buNone/>
              <a:defRPr sz="4500" b="1" i="0">
                <a:solidFill>
                  <a:schemeClr val="bg1"/>
                </a:solidFill>
                <a:latin typeface="Helvetica"/>
                <a:cs typeface="Helvetica"/>
              </a:defRPr>
            </a:lvl1pPr>
          </a:lstStyle>
          <a:p>
            <a:pPr lvl="0"/>
            <a:r>
              <a:rPr lang="en-US" dirty="0"/>
              <a:t>Presentation Title</a:t>
            </a:r>
          </a:p>
        </p:txBody>
      </p:sp>
      <p:sp>
        <p:nvSpPr>
          <p:cNvPr id="13" name="Text Placeholder 11"/>
          <p:cNvSpPr>
            <a:spLocks noGrp="1"/>
          </p:cNvSpPr>
          <p:nvPr>
            <p:ph type="body" sz="quarter" idx="11" hasCustomPrompt="1"/>
          </p:nvPr>
        </p:nvSpPr>
        <p:spPr>
          <a:xfrm>
            <a:off x="827088" y="3309931"/>
            <a:ext cx="7553325" cy="635044"/>
          </a:xfrm>
          <a:prstGeom prst="rect">
            <a:avLst/>
          </a:prstGeom>
        </p:spPr>
        <p:txBody>
          <a:bodyPr vert="horz"/>
          <a:lstStyle>
            <a:lvl1pPr marL="0" indent="0">
              <a:buNone/>
              <a:defRPr sz="3000" b="1" i="0" baseline="0">
                <a:solidFill>
                  <a:schemeClr val="bg1"/>
                </a:solidFill>
                <a:latin typeface="Helvetica"/>
                <a:cs typeface="Helvetica"/>
              </a:defRPr>
            </a:lvl1pPr>
          </a:lstStyle>
          <a:p>
            <a:pPr lvl="0"/>
            <a:r>
              <a:rPr lang="en-US" dirty="0"/>
              <a:t>People / Event</a:t>
            </a:r>
          </a:p>
        </p:txBody>
      </p:sp>
      <p:sp>
        <p:nvSpPr>
          <p:cNvPr id="14" name="Text Placeholder 11"/>
          <p:cNvSpPr>
            <a:spLocks noGrp="1"/>
          </p:cNvSpPr>
          <p:nvPr>
            <p:ph type="body" sz="quarter" idx="12" hasCustomPrompt="1"/>
          </p:nvPr>
        </p:nvSpPr>
        <p:spPr>
          <a:xfrm>
            <a:off x="827088" y="3954598"/>
            <a:ext cx="7553325" cy="490714"/>
          </a:xfrm>
          <a:prstGeom prst="rect">
            <a:avLst/>
          </a:prstGeom>
        </p:spPr>
        <p:txBody>
          <a:bodyPr vert="horz"/>
          <a:lstStyle>
            <a:lvl1pPr marL="0" indent="0">
              <a:buNone/>
              <a:defRPr sz="2000" b="0" i="0" baseline="0">
                <a:solidFill>
                  <a:srgbClr val="E78336"/>
                </a:solidFill>
                <a:latin typeface="Helvetica"/>
                <a:cs typeface="Helvetica"/>
              </a:defRPr>
            </a:lvl1pPr>
          </a:lstStyle>
          <a:p>
            <a:pPr lvl="0"/>
            <a:r>
              <a:rPr lang="en-US" dirty="0"/>
              <a:t>Date | Location</a:t>
            </a:r>
          </a:p>
        </p:txBody>
      </p:sp>
      <p:pic>
        <p:nvPicPr>
          <p:cNvPr id="9" name="Picture 8" descr="ACSI_Logo_wTag_REV.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088" y="5664069"/>
            <a:ext cx="1691640" cy="741913"/>
          </a:xfrm>
          <a:prstGeom prst="rect">
            <a:avLst/>
          </a:prstGeom>
        </p:spPr>
      </p:pic>
    </p:spTree>
    <p:extLst>
      <p:ext uri="{BB962C8B-B14F-4D97-AF65-F5344CB8AC3E}">
        <p14:creationId xmlns:p14="http://schemas.microsoft.com/office/powerpoint/2010/main" val="205066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SI Logo Larg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3273631" y="485384"/>
            <a:ext cx="3396551" cy="1857489"/>
          </a:xfrm>
          <a:prstGeom prst="rect">
            <a:avLst/>
          </a:prstGeom>
        </p:spPr>
      </p:pic>
    </p:spTree>
    <p:extLst>
      <p:ext uri="{BB962C8B-B14F-4D97-AF65-F5344CB8AC3E}">
        <p14:creationId xmlns:p14="http://schemas.microsoft.com/office/powerpoint/2010/main" val="68633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SI Facts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4"/>
          <p:cNvSpPr>
            <a:spLocks noGrp="1"/>
          </p:cNvSpPr>
          <p:nvPr>
            <p:ph type="body" sz="quarter" idx="10"/>
          </p:nvPr>
        </p:nvSpPr>
        <p:spPr>
          <a:xfrm>
            <a:off x="1298899" y="1510636"/>
            <a:ext cx="7387902" cy="4830187"/>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hasCustomPrompt="1"/>
          </p:nvPr>
        </p:nvSpPr>
        <p:spPr>
          <a:xfrm>
            <a:off x="1298899" y="505566"/>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8599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ed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4079817" y="5696305"/>
            <a:ext cx="1830345" cy="802783"/>
          </a:xfrm>
          <a:prstGeom prst="rect">
            <a:avLst/>
          </a:prstGeom>
        </p:spPr>
      </p:pic>
      <p:sp>
        <p:nvSpPr>
          <p:cNvPr id="13" name="Text Placeholder 4"/>
          <p:cNvSpPr>
            <a:spLocks noGrp="1"/>
          </p:cNvSpPr>
          <p:nvPr>
            <p:ph type="body" sz="quarter" idx="10" hasCustomPrompt="1"/>
          </p:nvPr>
        </p:nvSpPr>
        <p:spPr>
          <a:xfrm>
            <a:off x="1298899" y="1510636"/>
            <a:ext cx="7387902" cy="4830187"/>
          </a:xfrm>
          <a:prstGeom prst="rect">
            <a:avLst/>
          </a:prstGeom>
        </p:spPr>
        <p:txBody>
          <a:bodyPr vert="horz"/>
          <a:lstStyle>
            <a:lvl1pPr marL="0" indent="0" algn="ctr">
              <a:buNone/>
              <a:defRPr sz="2000" b="0" i="0" baseline="0">
                <a:latin typeface="Helvetica"/>
                <a:cs typeface="Helvetica"/>
              </a:defRPr>
            </a:lvl1pPr>
            <a:lvl2pPr marL="457200" indent="0" algn="ctr">
              <a:buNone/>
              <a:defRPr b="0" i="0">
                <a:latin typeface="Helvetica"/>
                <a:cs typeface="Helvetica"/>
              </a:defRPr>
            </a:lvl2pPr>
            <a:lvl3pPr marL="914400" indent="0" algn="ctr">
              <a:buNone/>
              <a:defRPr b="0" i="0">
                <a:latin typeface="Helvetica"/>
                <a:cs typeface="Helvetica"/>
              </a:defRPr>
            </a:lvl3pPr>
            <a:lvl4pPr marL="1371600" indent="0" algn="ctr">
              <a:buNone/>
              <a:defRPr b="0" i="0">
                <a:latin typeface="Helvetica"/>
                <a:cs typeface="Helvetica"/>
              </a:defRPr>
            </a:lvl4pPr>
            <a:lvl5pPr marL="1828800" indent="0" algn="ctr">
              <a:buNone/>
              <a:defRPr b="0" i="0">
                <a:latin typeface="Helvetica"/>
                <a:cs typeface="Helvetica"/>
              </a:defRPr>
            </a:lvl5pPr>
          </a:lstStyle>
          <a:p>
            <a:pPr lvl="0"/>
            <a:r>
              <a:rPr lang="en-US" dirty="0"/>
              <a:t>Text here</a:t>
            </a:r>
          </a:p>
        </p:txBody>
      </p:sp>
      <p:sp>
        <p:nvSpPr>
          <p:cNvPr id="10" name="Title 9"/>
          <p:cNvSpPr>
            <a:spLocks noGrp="1"/>
          </p:cNvSpPr>
          <p:nvPr>
            <p:ph type="title" hasCustomPrompt="1"/>
          </p:nvPr>
        </p:nvSpPr>
        <p:spPr>
          <a:xfrm>
            <a:off x="1298899" y="505566"/>
            <a:ext cx="7387902" cy="620197"/>
          </a:xfrm>
          <a:prstGeom prst="rect">
            <a:avLst/>
          </a:prstGeom>
        </p:spPr>
        <p:txBody>
          <a:bodyPr vert="horz"/>
          <a:lstStyle>
            <a:lvl1pPr algn="ct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6426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Photo &amp;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3760103" y="1510636"/>
            <a:ext cx="4926698" cy="4830187"/>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1"/>
          </p:nvPr>
        </p:nvSpPr>
        <p:spPr>
          <a:xfrm>
            <a:off x="756929" y="0"/>
            <a:ext cx="2589212" cy="6858000"/>
          </a:xfrm>
          <a:prstGeom prst="rect">
            <a:avLst/>
          </a:prstGeom>
        </p:spPr>
        <p:txBody>
          <a:bodyPr vert="horz"/>
          <a:lstStyle/>
          <a:p>
            <a:endParaRPr lang="en-US" dirty="0"/>
          </a:p>
        </p:txBody>
      </p:sp>
      <p:sp>
        <p:nvSpPr>
          <p:cNvPr id="7" name="Title 9"/>
          <p:cNvSpPr>
            <a:spLocks noGrp="1"/>
          </p:cNvSpPr>
          <p:nvPr>
            <p:ph type="title" hasCustomPrompt="1"/>
          </p:nvPr>
        </p:nvSpPr>
        <p:spPr>
          <a:xfrm>
            <a:off x="3760103" y="505566"/>
            <a:ext cx="4926698"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83598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hoto &amp;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4" name="Picture Placeholder 3"/>
          <p:cNvSpPr>
            <a:spLocks noGrp="1"/>
          </p:cNvSpPr>
          <p:nvPr>
            <p:ph type="pic" sz="quarter" idx="11"/>
          </p:nvPr>
        </p:nvSpPr>
        <p:spPr>
          <a:xfrm>
            <a:off x="760413" y="0"/>
            <a:ext cx="8383587" cy="2527300"/>
          </a:xfrm>
          <a:prstGeom prst="rect">
            <a:avLst/>
          </a:prstGeom>
        </p:spPr>
        <p:txBody>
          <a:bodyPr vert="horz"/>
          <a:lstStyle/>
          <a:p>
            <a:endParaRPr lang="en-US"/>
          </a:p>
        </p:txBody>
      </p:sp>
    </p:spTree>
    <p:extLst>
      <p:ext uri="{BB962C8B-B14F-4D97-AF65-F5344CB8AC3E}">
        <p14:creationId xmlns:p14="http://schemas.microsoft.com/office/powerpoint/2010/main" val="288651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s &amp; Text">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6" name="Picture Placeholder 5"/>
          <p:cNvSpPr>
            <a:spLocks noGrp="1"/>
          </p:cNvSpPr>
          <p:nvPr>
            <p:ph type="pic" sz="quarter" idx="11"/>
          </p:nvPr>
        </p:nvSpPr>
        <p:spPr>
          <a:xfrm>
            <a:off x="760413" y="0"/>
            <a:ext cx="4195762" cy="2527300"/>
          </a:xfrm>
          <a:prstGeom prst="rect">
            <a:avLst/>
          </a:prstGeom>
        </p:spPr>
        <p:txBody>
          <a:bodyPr vert="horz"/>
          <a:lstStyle/>
          <a:p>
            <a:endParaRPr lang="en-US"/>
          </a:p>
        </p:txBody>
      </p:sp>
      <p:sp>
        <p:nvSpPr>
          <p:cNvPr id="11" name="Picture Placeholder 5"/>
          <p:cNvSpPr>
            <a:spLocks noGrp="1"/>
          </p:cNvSpPr>
          <p:nvPr>
            <p:ph type="pic" sz="quarter" idx="12"/>
          </p:nvPr>
        </p:nvSpPr>
        <p:spPr>
          <a:xfrm>
            <a:off x="4956175" y="0"/>
            <a:ext cx="4195762" cy="2527300"/>
          </a:xfrm>
          <a:prstGeom prst="rect">
            <a:avLst/>
          </a:prstGeom>
        </p:spPr>
        <p:txBody>
          <a:bodyPr vert="horz"/>
          <a:lstStyle/>
          <a:p>
            <a:endParaRPr lang="en-US"/>
          </a:p>
        </p:txBody>
      </p:sp>
    </p:spTree>
    <p:extLst>
      <p:ext uri="{BB962C8B-B14F-4D97-AF65-F5344CB8AC3E}">
        <p14:creationId xmlns:p14="http://schemas.microsoft.com/office/powerpoint/2010/main" val="375087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hotos &amp; Text">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6" name="Picture Placeholder 5"/>
          <p:cNvSpPr>
            <a:spLocks noGrp="1"/>
          </p:cNvSpPr>
          <p:nvPr>
            <p:ph type="pic" sz="quarter" idx="11"/>
          </p:nvPr>
        </p:nvSpPr>
        <p:spPr>
          <a:xfrm>
            <a:off x="760413" y="0"/>
            <a:ext cx="2809685" cy="2527300"/>
          </a:xfrm>
          <a:prstGeom prst="rect">
            <a:avLst/>
          </a:prstGeom>
        </p:spPr>
        <p:txBody>
          <a:bodyPr vert="horz"/>
          <a:lstStyle/>
          <a:p>
            <a:endParaRPr lang="en-US"/>
          </a:p>
        </p:txBody>
      </p:sp>
      <p:sp>
        <p:nvSpPr>
          <p:cNvPr id="8" name="Picture Placeholder 5"/>
          <p:cNvSpPr>
            <a:spLocks noGrp="1"/>
          </p:cNvSpPr>
          <p:nvPr>
            <p:ph type="pic" sz="quarter" idx="12"/>
          </p:nvPr>
        </p:nvSpPr>
        <p:spPr>
          <a:xfrm>
            <a:off x="3570098" y="0"/>
            <a:ext cx="2809685" cy="2527300"/>
          </a:xfrm>
          <a:prstGeom prst="rect">
            <a:avLst/>
          </a:prstGeom>
        </p:spPr>
        <p:txBody>
          <a:bodyPr vert="horz"/>
          <a:lstStyle/>
          <a:p>
            <a:endParaRPr lang="en-US"/>
          </a:p>
        </p:txBody>
      </p:sp>
      <p:sp>
        <p:nvSpPr>
          <p:cNvPr id="9" name="Picture Placeholder 5"/>
          <p:cNvSpPr>
            <a:spLocks noGrp="1"/>
          </p:cNvSpPr>
          <p:nvPr>
            <p:ph type="pic" sz="quarter" idx="13"/>
          </p:nvPr>
        </p:nvSpPr>
        <p:spPr>
          <a:xfrm>
            <a:off x="6379783" y="0"/>
            <a:ext cx="2809685" cy="2527300"/>
          </a:xfrm>
          <a:prstGeom prst="rect">
            <a:avLst/>
          </a:prstGeom>
        </p:spPr>
        <p:txBody>
          <a:bodyPr vert="horz"/>
          <a:lstStyle/>
          <a:p>
            <a:endParaRPr lang="en-US"/>
          </a:p>
        </p:txBody>
      </p:sp>
    </p:spTree>
    <p:extLst>
      <p:ext uri="{BB962C8B-B14F-4D97-AF65-F5344CB8AC3E}">
        <p14:creationId xmlns:p14="http://schemas.microsoft.com/office/powerpoint/2010/main" val="337062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660050"/>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49" r:id="rId3"/>
    <p:sldLayoutId id="2147483662" r:id="rId4"/>
    <p:sldLayoutId id="2147483657" r:id="rId5"/>
    <p:sldLayoutId id="2147483654" r:id="rId6"/>
    <p:sldLayoutId id="2147483652" r:id="rId7"/>
    <p:sldLayoutId id="2147483653" r:id="rId8"/>
    <p:sldLayoutId id="2147483655" r:id="rId9"/>
    <p:sldLayoutId id="2147483656" r:id="rId10"/>
    <p:sldLayoutId id="2147483651"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csi.org/global-main/us-divisions/eastern/region-north-east/northeast-region-accreditation-documen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acsi.org/us-divisions/eastern/region-north-east/northeast-region-accreditation-documen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msa-cess.org/resources-for-msa-cooperative-team-representative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si.org/accreditation-certification/accreditation-for-schools/reach-team-visit-evaluation" TargetMode="External"/><Relationship Id="rId2" Type="http://schemas.openxmlformats.org/officeDocument/2006/relationships/hyperlink" Target="mailto:lynne_moyer@acsi.or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www.acsi.org/school-services/accreditation/ee-12/asp-documents" TargetMode="External"/><Relationship Id="rId1" Type="http://schemas.openxmlformats.org/officeDocument/2006/relationships/slideLayout" Target="../slideLayouts/slideLayout4.xml"/><Relationship Id="rId5" Type="http://schemas.openxmlformats.org/officeDocument/2006/relationships/slide" Target="slide12.xml"/><Relationship Id="rId4" Type="http://schemas.openxmlformats.org/officeDocument/2006/relationships/hyperlink" Target="https://www.acsi.org/us-divisions/eastern/region-north-east/northeast-region-accreditation-document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acsi.org/us-divisions/eastern/region-north-east/northeast-region-accreditation-document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si.org/teamaccreditationdocuments" TargetMode="External"/><Relationship Id="rId2" Type="http://schemas.openxmlformats.org/officeDocument/2006/relationships/slide" Target="slide8.xml"/><Relationship Id="rId1" Type="http://schemas.openxmlformats.org/officeDocument/2006/relationships/slideLayout" Target="../slideLayouts/slideLayout4.xml"/><Relationship Id="rId4" Type="http://schemas.openxmlformats.org/officeDocument/2006/relationships/hyperlink" Target="https://www.acsi.org/us-divisions/eastern/region-north-east/northeast-region-accreditation-documen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csi.org/teamaccreditationdocuments" TargetMode="External"/><Relationship Id="rId2" Type="http://schemas.openxmlformats.org/officeDocument/2006/relationships/hyperlink" Target="https://airtable.com/shrlSNexYbgPXIY4t" TargetMode="External"/><Relationship Id="rId1" Type="http://schemas.openxmlformats.org/officeDocument/2006/relationships/slideLayout" Target="../slideLayouts/slideLayout4.xml"/><Relationship Id="rId5" Type="http://schemas.openxmlformats.org/officeDocument/2006/relationships/hyperlink" Target="https://www.acsi.org/reach_team_visit_evaluation" TargetMode="External"/><Relationship Id="rId4" Type="http://schemas.openxmlformats.org/officeDocument/2006/relationships/hyperlink" Target="https://www.acsi.org/us-divisions/eastern/region-north-east/northeast-region-accreditation-docume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https://www.acsi.org/us-divisions/eastern/region-north-east/northeast-region-accreditation-documen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acsi.org/accreditation-certification/accreditation-for-schools/other-pages/accreditation-trainin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acsi.org/school-services/accreditation/ee-12/asp-document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acsi.org/us-divisions/eastern/region-north-east/northeast-region-accreditation-documents" TargetMode="External"/><Relationship Id="rId4" Type="http://schemas.openxmlformats.org/officeDocument/2006/relationships/hyperlink" Target="https://www.acsi.org/accreditation-certification/accreditation-for-schools/team-accreditation-document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acsi.org/us-divisions/eastern/region-north-east/northeast-region-accreditation-document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csi.org/docs/default-source/website-publishing/school-services/accreditation/reach/specific-indicators/reach-_-options-for-meeting-indicator-2-9.pdf?sfvrsn=6d3a4356_3"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acsi.org/accreditation-certification/accreditation-for-schools/reach-school-accreditation-document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csi.org/accreditation-certification/accreditation-for-schools/reach-school-accreditation-document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acsi.org/docs/default-source/website-publishing/school-services/accreditation/reach/specific-indicators/reach-_-options-for-meeting-indicator-2-9.pdf?sfvrsn=6d3a4356_3"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6438" y="1740421"/>
            <a:ext cx="8957569" cy="895141"/>
          </a:xfrm>
        </p:spPr>
        <p:txBody>
          <a:bodyPr/>
          <a:lstStyle/>
          <a:p>
            <a:r>
              <a:rPr lang="en-US" dirty="0">
                <a:latin typeface="Arial" panose="020B0604020202020204" pitchFamily="34" charset="0"/>
                <a:cs typeface="Arial" panose="020B0604020202020204" pitchFamily="34" charset="0"/>
              </a:rPr>
              <a:t>ASP Chair/Team Visit Toolkit</a:t>
            </a:r>
          </a:p>
        </p:txBody>
      </p:sp>
      <p:pic>
        <p:nvPicPr>
          <p:cNvPr id="9" name="Picture 8">
            <a:extLst>
              <a:ext uri="{FF2B5EF4-FFF2-40B4-BE49-F238E27FC236}">
                <a16:creationId xmlns:a16="http://schemas.microsoft.com/office/drawing/2014/main" id="{FB8260B0-7064-4C88-8FB2-91397459DD39}"/>
              </a:ext>
            </a:extLst>
          </p:cNvPr>
          <p:cNvPicPr>
            <a:picLocks noChangeAspect="1"/>
          </p:cNvPicPr>
          <p:nvPr/>
        </p:nvPicPr>
        <p:blipFill>
          <a:blip r:embed="rId2"/>
          <a:stretch>
            <a:fillRect/>
          </a:stretch>
        </p:blipFill>
        <p:spPr>
          <a:xfrm>
            <a:off x="259024" y="6130913"/>
            <a:ext cx="2461804" cy="613175"/>
          </a:xfrm>
          <a:prstGeom prst="rect">
            <a:avLst/>
          </a:prstGeom>
        </p:spPr>
      </p:pic>
      <p:sp>
        <p:nvSpPr>
          <p:cNvPr id="10" name="TextBox 9">
            <a:extLst>
              <a:ext uri="{FF2B5EF4-FFF2-40B4-BE49-F238E27FC236}">
                <a16:creationId xmlns:a16="http://schemas.microsoft.com/office/drawing/2014/main" id="{F68CE64D-C3C6-43AD-BE37-3605E10116BE}"/>
              </a:ext>
            </a:extLst>
          </p:cNvPr>
          <p:cNvSpPr txBox="1"/>
          <p:nvPr/>
        </p:nvSpPr>
        <p:spPr>
          <a:xfrm>
            <a:off x="889339" y="3178739"/>
            <a:ext cx="8165884" cy="369332"/>
          </a:xfrm>
          <a:prstGeom prst="rect">
            <a:avLst/>
          </a:prstGeom>
          <a:noFill/>
        </p:spPr>
        <p:txBody>
          <a:bodyPr wrap="square" rtlCol="0">
            <a:spAutoFit/>
          </a:bodyPr>
          <a:lstStyle/>
          <a:p>
            <a:r>
              <a:rPr lang="en-US" dirty="0">
                <a:solidFill>
                  <a:srgbClr val="E78336"/>
                </a:solidFill>
                <a:latin typeface="Arial" panose="020B0604020202020204" pitchFamily="34" charset="0"/>
                <a:cs typeface="Arial" panose="020B0604020202020204" pitchFamily="34" charset="0"/>
              </a:rPr>
              <a:t>Resources  for creating a positive experience</a:t>
            </a:r>
          </a:p>
        </p:txBody>
      </p:sp>
    </p:spTree>
    <p:extLst>
      <p:ext uri="{BB962C8B-B14F-4D97-AF65-F5344CB8AC3E}">
        <p14:creationId xmlns:p14="http://schemas.microsoft.com/office/powerpoint/2010/main" val="161401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b="1" dirty="0">
                <a:solidFill>
                  <a:schemeClr val="tx1"/>
                </a:solidFill>
              </a:rPr>
              <a:t>Indicator 4.3 – Background Checks</a:t>
            </a:r>
            <a:endParaRPr lang="en-US" sz="2800" b="1" dirty="0"/>
          </a:p>
        </p:txBody>
      </p:sp>
      <p:sp>
        <p:nvSpPr>
          <p:cNvPr id="7" name="TextBox 6">
            <a:extLst>
              <a:ext uri="{FF2B5EF4-FFF2-40B4-BE49-F238E27FC236}">
                <a16:creationId xmlns:a16="http://schemas.microsoft.com/office/drawing/2014/main" id="{1935F878-2AC5-410E-BCF7-086BBDA3BC85}"/>
              </a:ext>
            </a:extLst>
          </p:cNvPr>
          <p:cNvSpPr txBox="1"/>
          <p:nvPr/>
        </p:nvSpPr>
        <p:spPr>
          <a:xfrm>
            <a:off x="1065319" y="4641072"/>
            <a:ext cx="7621481" cy="2308324"/>
          </a:xfrm>
          <a:prstGeom prst="rect">
            <a:avLst/>
          </a:prstGeom>
          <a:noFill/>
        </p:spPr>
        <p:txBody>
          <a:bodyPr wrap="square">
            <a:spAutoFit/>
          </a:bodyPr>
          <a:lstStyle/>
          <a:p>
            <a:r>
              <a:rPr lang="en-US" sz="1800" dirty="0"/>
              <a:t>Indicator 4.3 often gets overlooked. Please note:</a:t>
            </a:r>
          </a:p>
          <a:p>
            <a:pPr marL="285750" indent="-285750">
              <a:buFont typeface="Wingdings" panose="05000000000000000000" pitchFamily="2" charset="2"/>
              <a:buChar char="§"/>
            </a:pPr>
            <a:r>
              <a:rPr lang="en-US" sz="1800" dirty="0"/>
              <a:t>This is a critical indicator. The visit cannot take place unless the school is compliant with this.</a:t>
            </a:r>
          </a:p>
          <a:p>
            <a:pPr marL="285750" indent="-285750">
              <a:buFont typeface="Wingdings" panose="05000000000000000000" pitchFamily="2" charset="2"/>
              <a:buChar char="§"/>
            </a:pPr>
            <a:r>
              <a:rPr lang="en-US" sz="1800" dirty="0"/>
              <a:t>Be sure they follow all applicable state, federal and local laws.</a:t>
            </a:r>
          </a:p>
          <a:p>
            <a:pPr marL="285750" indent="-285750">
              <a:buFont typeface="Wingdings" panose="05000000000000000000" pitchFamily="2" charset="2"/>
              <a:buChar char="§"/>
            </a:pPr>
            <a:r>
              <a:rPr lang="en-US" sz="1800" dirty="0"/>
              <a:t>Documentation should be in an excel format so the team can easily review instead of having to look at each individual personnel record. You can find a </a:t>
            </a:r>
            <a:r>
              <a:rPr lang="en-US" sz="1800" dirty="0">
                <a:hlinkClick r:id="rId2"/>
              </a:rPr>
              <a:t>sample </a:t>
            </a:r>
            <a:r>
              <a:rPr lang="en-US" sz="1800" dirty="0"/>
              <a:t>spreadsheet that the school can tweak for their state’s needs. </a:t>
            </a:r>
          </a:p>
          <a:p>
            <a:endParaRPr lang="en-US" dirty="0"/>
          </a:p>
        </p:txBody>
      </p:sp>
      <p:pic>
        <p:nvPicPr>
          <p:cNvPr id="5" name="Picture 4">
            <a:extLst>
              <a:ext uri="{FF2B5EF4-FFF2-40B4-BE49-F238E27FC236}">
                <a16:creationId xmlns:a16="http://schemas.microsoft.com/office/drawing/2014/main" id="{D8952C8C-9CD7-4AFA-93C2-2D651176382C}"/>
              </a:ext>
            </a:extLst>
          </p:cNvPr>
          <p:cNvPicPr>
            <a:picLocks noChangeAspect="1"/>
          </p:cNvPicPr>
          <p:nvPr/>
        </p:nvPicPr>
        <p:blipFill>
          <a:blip r:embed="rId3"/>
          <a:stretch>
            <a:fillRect/>
          </a:stretch>
        </p:blipFill>
        <p:spPr>
          <a:xfrm>
            <a:off x="1298898" y="1080586"/>
            <a:ext cx="7139289" cy="3382358"/>
          </a:xfrm>
          <a:prstGeom prst="rect">
            <a:avLst/>
          </a:prstGeom>
        </p:spPr>
      </p:pic>
    </p:spTree>
    <p:extLst>
      <p:ext uri="{BB962C8B-B14F-4D97-AF65-F5344CB8AC3E}">
        <p14:creationId xmlns:p14="http://schemas.microsoft.com/office/powerpoint/2010/main" val="294566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Writing a Team Report</a:t>
            </a:r>
          </a:p>
        </p:txBody>
      </p:sp>
      <p:sp>
        <p:nvSpPr>
          <p:cNvPr id="4" name="Text Placeholder 3">
            <a:extLst>
              <a:ext uri="{FF2B5EF4-FFF2-40B4-BE49-F238E27FC236}">
                <a16:creationId xmlns:a16="http://schemas.microsoft.com/office/drawing/2014/main" id="{324243E6-C8C8-4942-AA85-3DFF3B8F2A41}"/>
              </a:ext>
            </a:extLst>
          </p:cNvPr>
          <p:cNvSpPr>
            <a:spLocks noGrp="1"/>
          </p:cNvSpPr>
          <p:nvPr>
            <p:ph type="body" sz="quarter" idx="10"/>
          </p:nvPr>
        </p:nvSpPr>
        <p:spPr/>
        <p:txBody>
          <a:bodyPr/>
          <a:lstStyle/>
          <a:p>
            <a:pPr marL="0" indent="0">
              <a:buNone/>
            </a:pPr>
            <a:r>
              <a:rPr lang="en-US" dirty="0">
                <a:latin typeface="Arial" panose="020B0604020202020204" pitchFamily="34" charset="0"/>
                <a:cs typeface="Arial" panose="020B0604020202020204" pitchFamily="34" charset="0"/>
              </a:rPr>
              <a:t>There are guidelines to writing the team report which must be followed. We want the report to be able to stand alone during the accreditation term so that anyone who picks it up (new administrator, chair, team member) can understand exactly what the team was trying to convey in the last visit.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Use the </a:t>
            </a:r>
            <a:r>
              <a:rPr lang="en-US" i="1" dirty="0">
                <a:latin typeface="Arial" panose="020B0604020202020204" pitchFamily="34" charset="0"/>
                <a:cs typeface="Arial" panose="020B0604020202020204" pitchFamily="34" charset="0"/>
              </a:rPr>
              <a:t>Formatting an ASP Team Report </a:t>
            </a:r>
            <a:r>
              <a:rPr lang="en-US" dirty="0">
                <a:latin typeface="Arial" panose="020B0604020202020204" pitchFamily="34" charset="0"/>
                <a:cs typeface="Arial" panose="020B0604020202020204" pitchFamily="34" charset="0"/>
              </a:rPr>
              <a:t>document found in our </a:t>
            </a:r>
            <a:r>
              <a:rPr lang="en-US" dirty="0">
                <a:latin typeface="Arial" panose="020B0604020202020204" pitchFamily="34" charset="0"/>
                <a:cs typeface="Arial" panose="020B0604020202020204" pitchFamily="34" charset="0"/>
                <a:hlinkClick r:id="rId2"/>
              </a:rPr>
              <a:t>NE Accreditation Supplemental Documents web page </a:t>
            </a:r>
            <a:r>
              <a:rPr lang="en-US" dirty="0">
                <a:latin typeface="Arial" panose="020B0604020202020204" pitchFamily="34" charset="0"/>
                <a:cs typeface="Arial" panose="020B0604020202020204" pitchFamily="34" charset="0"/>
              </a:rPr>
              <a:t>under Visiting Team Documents tab to help you write the report in the correct ACSI format.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Be sure to give a DRAFT report to the school to review for factual accuracy before finalizing and sending it to the regional office. </a:t>
            </a:r>
          </a:p>
        </p:txBody>
      </p:sp>
    </p:spTree>
    <p:extLst>
      <p:ext uri="{BB962C8B-B14F-4D97-AF65-F5344CB8AC3E}">
        <p14:creationId xmlns:p14="http://schemas.microsoft.com/office/powerpoint/2010/main" val="274902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Middle States Association (MSA) Representative Information</a:t>
            </a:r>
          </a:p>
        </p:txBody>
      </p:sp>
      <p:sp>
        <p:nvSpPr>
          <p:cNvPr id="4" name="Text Placeholder 3">
            <a:extLst>
              <a:ext uri="{FF2B5EF4-FFF2-40B4-BE49-F238E27FC236}">
                <a16:creationId xmlns:a16="http://schemas.microsoft.com/office/drawing/2014/main" id="{6D7094FA-DB6C-4DEF-A56A-F5832AC4DA38}"/>
              </a:ext>
            </a:extLst>
          </p:cNvPr>
          <p:cNvSpPr>
            <a:spLocks noGrp="1"/>
          </p:cNvSpPr>
          <p:nvPr>
            <p:ph type="body" sz="quarter" idx="10"/>
          </p:nvPr>
        </p:nvSpPr>
        <p:spPr/>
        <p:txBody>
          <a:bodyPr/>
          <a:lstStyle/>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If you have been designated an MSA representative on the team roster you are responsible for completing the </a:t>
            </a:r>
            <a:r>
              <a:rPr lang="en-US" sz="1100" i="1" dirty="0">
                <a:latin typeface="Arial" panose="020B0604020202020204" pitchFamily="34" charset="0"/>
                <a:cs typeface="Arial" panose="020B0604020202020204" pitchFamily="34" charset="0"/>
              </a:rPr>
              <a:t>MSA Representative Visitor Standards Report </a:t>
            </a:r>
            <a:r>
              <a:rPr lang="en-US" sz="1100" dirty="0">
                <a:latin typeface="Arial" panose="020B0604020202020204" pitchFamily="34" charset="0"/>
                <a:cs typeface="Arial" panose="020B0604020202020204" pitchFamily="34" charset="0"/>
              </a:rPr>
              <a:t>that our office will submit to MSA following the visit. You can receive additional training from MSA directly via ZOOM. If you feel you need this training, please let the regional office know.</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MSA documents can be found </a:t>
            </a:r>
            <a:r>
              <a:rPr lang="en-US" sz="1100" dirty="0">
                <a:latin typeface="Arial" panose="020B0604020202020204" pitchFamily="34" charset="0"/>
                <a:cs typeface="Arial" panose="020B0604020202020204" pitchFamily="34" charset="0"/>
                <a:hlinkClick r:id="rId2"/>
              </a:rPr>
              <a:t>HERE</a:t>
            </a:r>
            <a:r>
              <a:rPr lang="en-US" sz="1100" dirty="0">
                <a:latin typeface="Arial" panose="020B0604020202020204" pitchFamily="34" charset="0"/>
                <a:cs typeface="Arial" panose="020B0604020202020204" pitchFamily="34" charset="0"/>
              </a:rPr>
              <a:t>. </a:t>
            </a:r>
            <a:r>
              <a:rPr lang="en-US" sz="1100" b="1">
                <a:latin typeface="Arial" panose="020B0604020202020204" pitchFamily="34" charset="0"/>
                <a:cs typeface="Arial" panose="020B0604020202020204" pitchFamily="34" charset="0"/>
              </a:rPr>
              <a:t>Please be sure to review these documents in advance of the team visit and reach out to our office if you have any questions.</a:t>
            </a:r>
          </a:p>
          <a:p>
            <a:pPr marL="0" indent="0">
              <a:buNone/>
            </a:pPr>
            <a:endParaRPr lang="en-US" sz="1100" b="1">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In looking at the Standards for Accreditation, you will notice that a lot of them overlap with the ACSI standards. You are encouraged to take any narratives that apply to the ACSI report and use them in the MSA report. MSA wants you to include positive feedback as well as recommendations. </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Should you feel that the school does not meet one of the MSA Standards, please reach out to Carol Aversa for assistance. </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b="1" dirty="0">
                <a:solidFill>
                  <a:srgbClr val="FF0000"/>
                </a:solidFill>
                <a:latin typeface="Arial" panose="020B0604020202020204" pitchFamily="34" charset="0"/>
                <a:cs typeface="Arial" panose="020B0604020202020204" pitchFamily="34" charset="0"/>
              </a:rPr>
              <a:t>Do NOT send the MSA report directly to MSA. Our office will forward it with all the other team documents. </a:t>
            </a:r>
          </a:p>
        </p:txBody>
      </p:sp>
      <p:pic>
        <p:nvPicPr>
          <p:cNvPr id="5" name="Picture 4" descr="A blue and red sign&#10;&#10;Description automatically generated with low confidence">
            <a:extLst>
              <a:ext uri="{FF2B5EF4-FFF2-40B4-BE49-F238E27FC236}">
                <a16:creationId xmlns:a16="http://schemas.microsoft.com/office/drawing/2014/main" id="{7969E3C4-5DE0-41B1-A5ED-6749842CE32C}"/>
              </a:ext>
            </a:extLst>
          </p:cNvPr>
          <p:cNvPicPr>
            <a:picLocks noChangeAspect="1"/>
          </p:cNvPicPr>
          <p:nvPr/>
        </p:nvPicPr>
        <p:blipFill>
          <a:blip r:embed="rId3"/>
          <a:stretch>
            <a:fillRect/>
          </a:stretch>
        </p:blipFill>
        <p:spPr>
          <a:xfrm>
            <a:off x="3376355" y="4997388"/>
            <a:ext cx="2391289" cy="1226302"/>
          </a:xfrm>
          <a:prstGeom prst="rect">
            <a:avLst/>
          </a:prstGeom>
        </p:spPr>
      </p:pic>
    </p:spTree>
    <p:extLst>
      <p:ext uri="{BB962C8B-B14F-4D97-AF65-F5344CB8AC3E}">
        <p14:creationId xmlns:p14="http://schemas.microsoft.com/office/powerpoint/2010/main" val="173543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174EC8-1733-4532-9322-30353EAEEAA8}"/>
              </a:ext>
            </a:extLst>
          </p:cNvPr>
          <p:cNvSpPr>
            <a:spLocks noGrp="1"/>
          </p:cNvSpPr>
          <p:nvPr>
            <p:ph type="body" sz="quarter" idx="10"/>
          </p:nvPr>
        </p:nvSpPr>
        <p:spPr/>
        <p:txBody>
          <a:bodyPr/>
          <a:lstStyle/>
          <a:p>
            <a:pPr>
              <a:buFont typeface="Wingdings" panose="05000000000000000000" pitchFamily="2" charset="2"/>
              <a:buChar char="q"/>
            </a:pPr>
            <a:r>
              <a:rPr lang="en-US" sz="1400" dirty="0">
                <a:latin typeface="Arial" panose="020B0604020202020204" pitchFamily="34" charset="0"/>
                <a:cs typeface="Arial" panose="020B0604020202020204" pitchFamily="34" charset="0"/>
              </a:rPr>
              <a:t>Complete the Team Report within 3 weeks of the visit</a:t>
            </a:r>
          </a:p>
          <a:p>
            <a:pPr>
              <a:buFont typeface="Wingdings" panose="05000000000000000000" pitchFamily="2" charset="2"/>
              <a:buChar char="q"/>
            </a:pPr>
            <a:r>
              <a:rPr lang="en-US" sz="1400" dirty="0">
                <a:latin typeface="Arial" panose="020B0604020202020204" pitchFamily="34" charset="0"/>
                <a:cs typeface="Arial" panose="020B0604020202020204" pitchFamily="34" charset="0"/>
              </a:rPr>
              <a:t>Send a Draft copy to the school to check for factual errors only</a:t>
            </a:r>
          </a:p>
          <a:p>
            <a:pPr>
              <a:buFont typeface="Wingdings" panose="05000000000000000000" pitchFamily="2" charset="2"/>
              <a:buChar char="q"/>
            </a:pPr>
            <a:r>
              <a:rPr lang="en-US" sz="1400" dirty="0">
                <a:latin typeface="Arial" panose="020B0604020202020204" pitchFamily="34" charset="0"/>
                <a:cs typeface="Arial" panose="020B0604020202020204" pitchFamily="34" charset="0"/>
              </a:rPr>
              <a:t>If EE was part of the visit, finalize the report in the </a:t>
            </a:r>
            <a:r>
              <a:rPr lang="en-US" sz="1400" dirty="0" err="1">
                <a:latin typeface="Arial" panose="020B0604020202020204" pitchFamily="34" charset="0"/>
                <a:cs typeface="Arial" panose="020B0604020202020204" pitchFamily="34" charset="0"/>
              </a:rPr>
              <a:t>ePlatform</a:t>
            </a:r>
            <a:r>
              <a:rPr lang="en-US" sz="1400" dirty="0">
                <a:latin typeface="Arial" panose="020B0604020202020204" pitchFamily="34" charset="0"/>
                <a:cs typeface="Arial" panose="020B0604020202020204" pitchFamily="34" charset="0"/>
              </a:rPr>
              <a:t> and email </a:t>
            </a:r>
            <a:r>
              <a:rPr lang="en-US" sz="1400" dirty="0">
                <a:latin typeface="Arial" panose="020B0604020202020204" pitchFamily="34" charset="0"/>
                <a:cs typeface="Arial" panose="020B0604020202020204" pitchFamily="34" charset="0"/>
                <a:hlinkClick r:id="rId2"/>
              </a:rPr>
              <a:t>lynne_moyer@acsi.org</a:t>
            </a:r>
            <a:r>
              <a:rPr lang="en-US" sz="1400" dirty="0">
                <a:latin typeface="Arial" panose="020B0604020202020204" pitchFamily="34" charset="0"/>
                <a:cs typeface="Arial" panose="020B0604020202020204" pitchFamily="34" charset="0"/>
              </a:rPr>
              <a:t> when completed</a:t>
            </a:r>
          </a:p>
          <a:p>
            <a:pPr>
              <a:buFont typeface="Wingdings" panose="05000000000000000000" pitchFamily="2" charset="2"/>
              <a:buChar char="q"/>
            </a:pPr>
            <a:r>
              <a:rPr lang="en-US" sz="1400" dirty="0">
                <a:latin typeface="Arial" panose="020B0604020202020204" pitchFamily="34" charset="0"/>
                <a:cs typeface="Arial" panose="020B0604020202020204" pitchFamily="34" charset="0"/>
              </a:rPr>
              <a:t>Alert </a:t>
            </a:r>
            <a:r>
              <a:rPr lang="en-US" sz="1400" dirty="0">
                <a:latin typeface="Arial" panose="020B0604020202020204" pitchFamily="34" charset="0"/>
                <a:cs typeface="Arial" panose="020B0604020202020204" pitchFamily="34" charset="0"/>
                <a:hlinkClick r:id="rId2"/>
              </a:rPr>
              <a:t>lynne_moyer@acsi.org</a:t>
            </a:r>
            <a:r>
              <a:rPr lang="en-US" sz="1400" dirty="0">
                <a:latin typeface="Arial" panose="020B0604020202020204" pitchFamily="34" charset="0"/>
                <a:cs typeface="Arial" panose="020B0604020202020204" pitchFamily="34" charset="0"/>
              </a:rPr>
              <a:t> when the ASP report is completed in the Google Drive</a:t>
            </a:r>
          </a:p>
          <a:p>
            <a:pPr>
              <a:buFont typeface="Wingdings" panose="05000000000000000000" pitchFamily="2" charset="2"/>
              <a:buChar char="q"/>
            </a:pPr>
            <a:r>
              <a:rPr lang="en-US" sz="1400" dirty="0">
                <a:latin typeface="Arial" panose="020B0604020202020204" pitchFamily="34" charset="0"/>
                <a:cs typeface="Arial" panose="020B0604020202020204" pitchFamily="34" charset="0"/>
              </a:rPr>
              <a:t>Finalize the MSA report in the Google Drive</a:t>
            </a: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 Finalize the Ballot in Google Drive – if you would like me to send it electronically to the team to sign, send me the team’s recommendation and I will facilitate it from my end. </a:t>
            </a:r>
          </a:p>
          <a:p>
            <a:pPr>
              <a:buFont typeface="Wingdings" panose="05000000000000000000" pitchFamily="2" charset="2"/>
              <a:buChar char="q"/>
            </a:pPr>
            <a:r>
              <a:rPr lang="en-US" sz="1400" dirty="0">
                <a:latin typeface="Arial" panose="020B0604020202020204" pitchFamily="34" charset="0"/>
                <a:cs typeface="Arial" panose="020B0604020202020204" pitchFamily="34" charset="0"/>
              </a:rPr>
              <a:t>Be sure the Certification spreadsheet and/or EE Yearly Staff Profile are in the Google Drive</a:t>
            </a:r>
          </a:p>
          <a:p>
            <a:pPr>
              <a:buFont typeface="Wingdings" panose="05000000000000000000" pitchFamily="2" charset="2"/>
              <a:buChar char="q"/>
            </a:pPr>
            <a:r>
              <a:rPr lang="en-US" sz="1400" dirty="0">
                <a:latin typeface="Arial" panose="020B0604020202020204" pitchFamily="34" charset="0"/>
                <a:cs typeface="Arial" panose="020B0604020202020204" pitchFamily="34" charset="0"/>
              </a:rPr>
              <a:t>All team members/chairs should submit the </a:t>
            </a:r>
            <a:r>
              <a:rPr lang="en-US" sz="1400" dirty="0">
                <a:latin typeface="Arial" panose="020B0604020202020204" pitchFamily="34" charset="0"/>
                <a:cs typeface="Arial" panose="020B0604020202020204" pitchFamily="34" charset="0"/>
                <a:hlinkClick r:id="rId3"/>
              </a:rPr>
              <a:t>Team Visit Evaluation form</a:t>
            </a:r>
            <a:r>
              <a:rPr lang="en-US" sz="14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Once the evaluations are complete, our office will upload CEUs to your VPPs. </a:t>
            </a:r>
          </a:p>
          <a:p>
            <a:pPr marL="742950" lvl="1"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Chairperson – 5 Educational CEUs</a:t>
            </a:r>
          </a:p>
          <a:p>
            <a:pPr marL="742950" lvl="1"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Assistant Chair – 4 Educational CEUs</a:t>
            </a:r>
          </a:p>
          <a:p>
            <a:pPr marL="742950" lvl="1" indent="-285750">
              <a:buFont typeface="Wingdings" panose="05000000000000000000" pitchFamily="2" charset="2"/>
              <a:buChar char="q"/>
            </a:pPr>
            <a:r>
              <a:rPr lang="en-US" sz="1400" dirty="0">
                <a:latin typeface="Arial" panose="020B0604020202020204" pitchFamily="34" charset="0"/>
                <a:cs typeface="Arial" panose="020B0604020202020204" pitchFamily="34" charset="0"/>
              </a:rPr>
              <a:t>Team Member – 3 Educational CEUs</a:t>
            </a:r>
          </a:p>
        </p:txBody>
      </p:sp>
      <p:sp>
        <p:nvSpPr>
          <p:cNvPr id="3" name="Title 2">
            <a:extLst>
              <a:ext uri="{FF2B5EF4-FFF2-40B4-BE49-F238E27FC236}">
                <a16:creationId xmlns:a16="http://schemas.microsoft.com/office/drawing/2014/main" id="{6D667F96-D126-4060-BCEA-37014874A539}"/>
              </a:ext>
            </a:extLst>
          </p:cNvPr>
          <p:cNvSpPr>
            <a:spLocks noGrp="1"/>
          </p:cNvSpPr>
          <p:nvPr>
            <p:ph type="title"/>
          </p:nvPr>
        </p:nvSpPr>
        <p:spPr/>
        <p:txBody>
          <a:bodyPr/>
          <a:lstStyle/>
          <a:p>
            <a:r>
              <a:rPr lang="en-US" sz="4000" dirty="0">
                <a:solidFill>
                  <a:schemeClr val="tx1"/>
                </a:solidFill>
                <a:latin typeface="Arial" panose="020B0604020202020204" pitchFamily="34" charset="0"/>
                <a:cs typeface="Arial" panose="020B0604020202020204" pitchFamily="34" charset="0"/>
              </a:rPr>
              <a:t>Following the Visit: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31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9836"/>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Chairs</a:t>
            </a:r>
          </a:p>
        </p:txBody>
      </p:sp>
      <p:graphicFrame>
        <p:nvGraphicFramePr>
          <p:cNvPr id="4" name="Table 3">
            <a:extLst>
              <a:ext uri="{FF2B5EF4-FFF2-40B4-BE49-F238E27FC236}">
                <a16:creationId xmlns:a16="http://schemas.microsoft.com/office/drawing/2014/main" id="{3226D2EC-4E42-4E27-98C3-F9D427C7735E}"/>
              </a:ext>
            </a:extLst>
          </p:cNvPr>
          <p:cNvGraphicFramePr>
            <a:graphicFrameLocks noGrp="1"/>
          </p:cNvGraphicFramePr>
          <p:nvPr>
            <p:extLst>
              <p:ext uri="{D42A27DB-BD31-4B8C-83A1-F6EECF244321}">
                <p14:modId xmlns:p14="http://schemas.microsoft.com/office/powerpoint/2010/main" val="4271430243"/>
              </p:ext>
            </p:extLst>
          </p:nvPr>
        </p:nvGraphicFramePr>
        <p:xfrm>
          <a:off x="1078859" y="507168"/>
          <a:ext cx="7718912" cy="6198550"/>
        </p:xfrm>
        <a:graphic>
          <a:graphicData uri="http://schemas.openxmlformats.org/drawingml/2006/table">
            <a:tbl>
              <a:tblPr firstRow="1" firstCol="1" bandRow="1">
                <a:tableStyleId>{5C22544A-7EE6-4342-B048-85BDC9FD1C3A}</a:tableStyleId>
              </a:tblPr>
              <a:tblGrid>
                <a:gridCol w="6377213">
                  <a:extLst>
                    <a:ext uri="{9D8B030D-6E8A-4147-A177-3AD203B41FA5}">
                      <a16:colId xmlns:a16="http://schemas.microsoft.com/office/drawing/2014/main" val="2550955250"/>
                    </a:ext>
                  </a:extLst>
                </a:gridCol>
                <a:gridCol w="1341699">
                  <a:extLst>
                    <a:ext uri="{9D8B030D-6E8A-4147-A177-3AD203B41FA5}">
                      <a16:colId xmlns:a16="http://schemas.microsoft.com/office/drawing/2014/main" val="610502514"/>
                    </a:ext>
                  </a:extLst>
                </a:gridCol>
              </a:tblGrid>
              <a:tr h="357305">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When Assigned as Chairperson (approx. 18 months prior)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52926987"/>
                  </a:ext>
                </a:extLst>
              </a:tr>
              <a:tr h="38227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Download the </a:t>
                      </a:r>
                      <a:r>
                        <a:rPr lang="en-US" sz="1100" b="0" dirty="0">
                          <a:solidFill>
                            <a:schemeClr val="tx1"/>
                          </a:solidFill>
                          <a:effectLst/>
                          <a:latin typeface="Arial" panose="020B0604020202020204" pitchFamily="34" charset="0"/>
                          <a:cs typeface="Arial" panose="020B0604020202020204" pitchFamily="34" charset="0"/>
                          <a:hlinkClick r:id="rId2"/>
                        </a:rPr>
                        <a:t>ASP Manual</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83288337"/>
                  </a:ext>
                </a:extLst>
              </a:tr>
              <a:tr h="39370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Familiarize yourself with consultant responsibilities.</a:t>
                      </a: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529513851"/>
                  </a:ext>
                </a:extLst>
              </a:tr>
              <a:tr h="341529">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Guide school through completion of:</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t>
                      </a:r>
                      <a:r>
                        <a:rPr lang="en-US" sz="11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self-study documents</a:t>
                      </a:r>
                    </a:p>
                    <a:p>
                      <a:pPr marL="171450" marR="0" indent="-171450">
                        <a:lnSpc>
                          <a:spcPct val="115000"/>
                        </a:lnSpc>
                        <a:spcBef>
                          <a:spcPts val="0"/>
                        </a:spcBef>
                        <a:spcAft>
                          <a:spcPts val="0"/>
                        </a:spcAft>
                        <a:buFont typeface="Arial" panose="020B0604020202020204" pitchFamily="34" charset="0"/>
                        <a:buChar char="•"/>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Certification Spreadsheet/EE Yearly Staff Profile</a:t>
                      </a:r>
                    </a:p>
                    <a:p>
                      <a:pPr marL="171450" marR="0" indent="-171450">
                        <a:lnSpc>
                          <a:spcPct val="115000"/>
                        </a:lnSpc>
                        <a:spcBef>
                          <a:spcPts val="0"/>
                        </a:spcBef>
                        <a:spcAft>
                          <a:spcPts val="0"/>
                        </a:spcAft>
                        <a:buFont typeface="Arial" panose="020B0604020202020204" pitchFamily="34" charset="0"/>
                        <a:buChar char="•"/>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Indicator ratings spreadsheet</a:t>
                      </a:r>
                    </a:p>
                    <a:p>
                      <a:pPr marL="171450" marR="0" indent="-171450">
                        <a:lnSpc>
                          <a:spcPct val="115000"/>
                        </a:lnSpc>
                        <a:spcBef>
                          <a:spcPts val="0"/>
                        </a:spcBef>
                        <a:spcAft>
                          <a:spcPts val="0"/>
                        </a:spcAft>
                        <a:buFont typeface="Arial" panose="020B0604020202020204" pitchFamily="34" charset="0"/>
                        <a:buChar char="•"/>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Financial Review</a:t>
                      </a: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0" indent="0">
                        <a:lnSpc>
                          <a:spcPct val="115000"/>
                        </a:lnSpc>
                        <a:spcBef>
                          <a:spcPts val="0"/>
                        </a:spcBef>
                        <a:spcAft>
                          <a:spcPts val="0"/>
                        </a:spcAft>
                        <a:buFont typeface="Arial" panose="020B0604020202020204" pitchFamily="34" charset="0"/>
                        <a:buNone/>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ASP Transition Year School Report and ASP Project Proposal or the ASP Validation School Report</a:t>
                      </a:r>
                    </a:p>
                    <a:p>
                      <a:pPr marL="0" marR="0" indent="0">
                        <a:lnSpc>
                          <a:spcPct val="115000"/>
                        </a:lnSpc>
                        <a:spcBef>
                          <a:spcPts val="0"/>
                        </a:spcBef>
                        <a:spcAft>
                          <a:spcPts val="0"/>
                        </a:spcAft>
                        <a:buFont typeface="Arial" panose="020B0604020202020204" pitchFamily="34" charset="0"/>
                        <a:buNone/>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5000"/>
                        </a:lnSpc>
                        <a:spcBef>
                          <a:spcPts val="0"/>
                        </a:spcBef>
                        <a:spcAft>
                          <a:spcPts val="0"/>
                        </a:spcAft>
                        <a:buFont typeface="Arial" panose="020B0604020202020204" pitchFamily="34" charset="0"/>
                        <a:buNone/>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 to initial and renewal of accreditation</a:t>
                      </a:r>
                    </a:p>
                  </a:txBody>
                  <a:tcPr marL="68580" marR="68580" marT="0" marB="0">
                    <a:solidFill>
                      <a:schemeClr val="tx2">
                        <a:lumMod val="20000"/>
                        <a:lumOff val="8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4092755"/>
                  </a:ext>
                </a:extLst>
              </a:tr>
              <a:tr h="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Review timeline and visit dates with Head of School (HOS)</a:t>
                      </a:r>
                    </a:p>
                    <a:p>
                      <a:pPr marL="171450" marR="0" indent="-171450">
                        <a:lnSpc>
                          <a:spcPct val="115000"/>
                        </a:lnSpc>
                        <a:spcBef>
                          <a:spcPts val="0"/>
                        </a:spcBef>
                        <a:spcAft>
                          <a:spcPts val="0"/>
                        </a:spcAft>
                        <a:buFont typeface="Arial" panose="020B0604020202020204" pitchFamily="34" charset="0"/>
                        <a:buChar char="•"/>
                      </a:pPr>
                      <a:r>
                        <a:rPr lang="en-US" sz="1100" b="0" dirty="0">
                          <a:solidFill>
                            <a:schemeClr val="tx1"/>
                          </a:solidFill>
                          <a:effectLst/>
                          <a:latin typeface="Arial" panose="020B0604020202020204" pitchFamily="34" charset="0"/>
                          <a:cs typeface="Arial" panose="020B0604020202020204" pitchFamily="34" charset="0"/>
                        </a:rPr>
                        <a:t>Back plan from team visit dates</a:t>
                      </a:r>
                    </a:p>
                    <a:p>
                      <a:pPr marL="45720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97485934"/>
                  </a:ext>
                </a:extLst>
              </a:tr>
              <a:tr h="360179">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Set initial pre-visit date with HOS</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37694900"/>
                  </a:ext>
                </a:extLst>
              </a:tr>
              <a:tr h="33655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Review the school’s previous team report sent from the regional office</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40063663"/>
                  </a:ext>
                </a:extLst>
              </a:tr>
              <a:tr h="33655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the school’s completed Standards Checklist</a:t>
                      </a:r>
                    </a:p>
                    <a:p>
                      <a:pPr marL="171450" marR="0" indent="-171450">
                        <a:lnSpc>
                          <a:spcPct val="115000"/>
                        </a:lnSpc>
                        <a:spcBef>
                          <a:spcPts val="0"/>
                        </a:spcBef>
                        <a:spcAft>
                          <a:spcPts val="0"/>
                        </a:spcAft>
                        <a:buFont typeface="Arial" panose="020B0604020202020204" pitchFamily="34" charset="0"/>
                        <a:buChar char="•"/>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Note any standards that are non-compliant</a:t>
                      </a:r>
                    </a:p>
                    <a:p>
                      <a:pPr marL="171450" marR="0" indent="-171450">
                        <a:lnSpc>
                          <a:spcPct val="115000"/>
                        </a:lnSpc>
                        <a:spcBef>
                          <a:spcPts val="0"/>
                        </a:spcBef>
                        <a:spcAft>
                          <a:spcPts val="0"/>
                        </a:spcAft>
                        <a:buFont typeface="Arial" panose="020B0604020202020204" pitchFamily="34" charset="0"/>
                        <a:buChar char="•"/>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Note any critical indicators that are non-compliant</a:t>
                      </a:r>
                    </a:p>
                    <a:p>
                      <a:pPr marL="0" marR="0">
                        <a:lnSpc>
                          <a:spcPct val="115000"/>
                        </a:lnSpc>
                        <a:spcBef>
                          <a:spcPts val="0"/>
                        </a:spcBef>
                        <a:spcAft>
                          <a:spcPts val="0"/>
                        </a:spcAft>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*Schools must have a minimum of 90% (27 based on REACH 2019) of critical indicators at the compliant level in order to have a team visit scheduled. If you have any concerns, please contact Carol Aversa, Accreditation Director. </a:t>
                      </a:r>
                    </a:p>
                    <a:p>
                      <a:pPr marL="0" marR="0">
                        <a:lnSpc>
                          <a:spcPct val="115000"/>
                        </a:lnSpc>
                        <a:spcBef>
                          <a:spcPts val="0"/>
                        </a:spcBef>
                        <a:spcAft>
                          <a:spcPts val="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 to the Critical Indicators Checklist in our</a:t>
                      </a:r>
                      <a:r>
                        <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100" b="0" u="sng" dirty="0">
                          <a:latin typeface="Arial" panose="020B0604020202020204" pitchFamily="34" charset="0"/>
                          <a:cs typeface="Arial" panose="020B0604020202020204" pitchFamily="34" charset="0"/>
                          <a:hlinkClick r:id="rId4"/>
                        </a:rPr>
                        <a:t>NE Accreditation Supplemental Documents web page  </a:t>
                      </a:r>
                      <a:r>
                        <a:rPr lang="en-US" sz="1100" b="0" u="none" dirty="0">
                          <a:solidFill>
                            <a:schemeClr val="tx1"/>
                          </a:solidFill>
                          <a:latin typeface="Arial" panose="020B0604020202020204" pitchFamily="34" charset="0"/>
                          <a:cs typeface="Arial" panose="020B0604020202020204" pitchFamily="34" charset="0"/>
                        </a:rPr>
                        <a:t>under Team Docs Folder</a:t>
                      </a:r>
                      <a:r>
                        <a:rPr lang="en-US" sz="1100" b="0" u="sng" dirty="0">
                          <a:solidFill>
                            <a:schemeClr val="tx1"/>
                          </a:solidFill>
                          <a:latin typeface="Arial" panose="020B0604020202020204" pitchFamily="34" charset="0"/>
                          <a:cs typeface="Arial" panose="020B0604020202020204" pitchFamily="34" charset="0"/>
                        </a:rPr>
                        <a:t>.</a:t>
                      </a:r>
                      <a:endParaRPr lang="en-US" sz="1100" b="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721984669"/>
                  </a:ext>
                </a:extLst>
              </a:tr>
              <a:tr h="336550">
                <a:tc>
                  <a:txBody>
                    <a:bodyPr/>
                    <a:lstStyle/>
                    <a:p>
                      <a:pPr marL="0" marR="0">
                        <a:lnSpc>
                          <a:spcPct val="115000"/>
                        </a:lnSpc>
                        <a:spcBef>
                          <a:spcPts val="0"/>
                        </a:spcBef>
                        <a:spcAft>
                          <a:spcPts val="0"/>
                        </a:spcAft>
                      </a:pPr>
                      <a:r>
                        <a:rPr lang="en-US" sz="11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If </a:t>
                      </a:r>
                      <a:r>
                        <a:rPr lang="en-US" sz="11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dual accreditation</a:t>
                      </a:r>
                      <a:r>
                        <a:rPr lang="en-US" sz="11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identify which supplements may be needed and who is the representative on the team (see team roster)</a:t>
                      </a:r>
                    </a:p>
                    <a:p>
                      <a:pPr marL="0" marR="0">
                        <a:lnSpc>
                          <a:spcPct val="115000"/>
                        </a:lnSpc>
                        <a:spcBef>
                          <a:spcPts val="0"/>
                        </a:spcBef>
                        <a:spcAft>
                          <a:spcPts val="0"/>
                        </a:spcAft>
                      </a:pPr>
                      <a:endParaRPr lang="en-US" sz="11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22933007"/>
                  </a:ext>
                </a:extLst>
              </a:tr>
            </a:tbl>
          </a:graphicData>
        </a:graphic>
      </p:graphicFrame>
    </p:spTree>
    <p:extLst>
      <p:ext uri="{BB962C8B-B14F-4D97-AF65-F5344CB8AC3E}">
        <p14:creationId xmlns:p14="http://schemas.microsoft.com/office/powerpoint/2010/main" val="9832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194350"/>
            <a:ext cx="753773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Chairs, cont.</a:t>
            </a:r>
          </a:p>
        </p:txBody>
      </p:sp>
      <p:sp>
        <p:nvSpPr>
          <p:cNvPr id="11" name="Rectangle 1">
            <a:extLst>
              <a:ext uri="{FF2B5EF4-FFF2-40B4-BE49-F238E27FC236}">
                <a16:creationId xmlns:a16="http://schemas.microsoft.com/office/drawing/2014/main" id="{AB22F009-18FF-47CC-A3A8-D1BB7BD1B7D8}"/>
              </a:ext>
            </a:extLst>
          </p:cNvPr>
          <p:cNvSpPr>
            <a:spLocks noChangeArrowheads="1"/>
          </p:cNvSpPr>
          <p:nvPr/>
        </p:nvSpPr>
        <p:spPr bwMode="auto">
          <a:xfrm>
            <a:off x="1018914" y="446707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4B944F2B-90C3-4A3D-953E-1CF78AA7A183}"/>
              </a:ext>
            </a:extLst>
          </p:cNvPr>
          <p:cNvGraphicFramePr>
            <a:graphicFrameLocks noGrp="1"/>
          </p:cNvGraphicFramePr>
          <p:nvPr>
            <p:extLst>
              <p:ext uri="{D42A27DB-BD31-4B8C-83A1-F6EECF244321}">
                <p14:modId xmlns:p14="http://schemas.microsoft.com/office/powerpoint/2010/main" val="2700996213"/>
              </p:ext>
            </p:extLst>
          </p:nvPr>
        </p:nvGraphicFramePr>
        <p:xfrm>
          <a:off x="1187588" y="896645"/>
          <a:ext cx="6400091" cy="1237622"/>
        </p:xfrm>
        <a:graphic>
          <a:graphicData uri="http://schemas.openxmlformats.org/drawingml/2006/table">
            <a:tbl>
              <a:tblPr firstRow="1" firstCol="1" bandRow="1">
                <a:tableStyleId>{5C22544A-7EE6-4342-B048-85BDC9FD1C3A}</a:tableStyleId>
              </a:tblPr>
              <a:tblGrid>
                <a:gridCol w="5090604">
                  <a:extLst>
                    <a:ext uri="{9D8B030D-6E8A-4147-A177-3AD203B41FA5}">
                      <a16:colId xmlns:a16="http://schemas.microsoft.com/office/drawing/2014/main" val="3546162134"/>
                    </a:ext>
                  </a:extLst>
                </a:gridCol>
                <a:gridCol w="1309487">
                  <a:extLst>
                    <a:ext uri="{9D8B030D-6E8A-4147-A177-3AD203B41FA5}">
                      <a16:colId xmlns:a16="http://schemas.microsoft.com/office/drawing/2014/main" val="3773184790"/>
                    </a:ext>
                  </a:extLst>
                </a:gridCol>
              </a:tblGrid>
              <a:tr h="363984">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12 Months Prior to Visit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4843191"/>
                  </a:ext>
                </a:extLst>
              </a:tr>
              <a:tr h="390618">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Set dates with school for the team visit; notify regional office</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6927442"/>
                  </a:ext>
                </a:extLst>
              </a:tr>
              <a:tr h="48302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Review training requirements for yourself and team</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18377077"/>
                  </a:ext>
                </a:extLst>
              </a:tr>
            </a:tbl>
          </a:graphicData>
        </a:graphic>
      </p:graphicFrame>
      <p:graphicFrame>
        <p:nvGraphicFramePr>
          <p:cNvPr id="4" name="Table 3">
            <a:extLst>
              <a:ext uri="{FF2B5EF4-FFF2-40B4-BE49-F238E27FC236}">
                <a16:creationId xmlns:a16="http://schemas.microsoft.com/office/drawing/2014/main" id="{BCFAD15E-8083-4EB4-95E5-7362B84F801E}"/>
              </a:ext>
            </a:extLst>
          </p:cNvPr>
          <p:cNvGraphicFramePr>
            <a:graphicFrameLocks noGrp="1"/>
          </p:cNvGraphicFramePr>
          <p:nvPr>
            <p:extLst>
              <p:ext uri="{D42A27DB-BD31-4B8C-83A1-F6EECF244321}">
                <p14:modId xmlns:p14="http://schemas.microsoft.com/office/powerpoint/2010/main" val="3528471066"/>
              </p:ext>
            </p:extLst>
          </p:nvPr>
        </p:nvGraphicFramePr>
        <p:xfrm>
          <a:off x="1187587" y="2538202"/>
          <a:ext cx="6400091" cy="2448142"/>
        </p:xfrm>
        <a:graphic>
          <a:graphicData uri="http://schemas.openxmlformats.org/drawingml/2006/table">
            <a:tbl>
              <a:tblPr firstRow="1" firstCol="1" bandRow="1">
                <a:tableStyleId>{5C22544A-7EE6-4342-B048-85BDC9FD1C3A}</a:tableStyleId>
              </a:tblPr>
              <a:tblGrid>
                <a:gridCol w="5090604">
                  <a:extLst>
                    <a:ext uri="{9D8B030D-6E8A-4147-A177-3AD203B41FA5}">
                      <a16:colId xmlns:a16="http://schemas.microsoft.com/office/drawing/2014/main" val="1356737639"/>
                    </a:ext>
                  </a:extLst>
                </a:gridCol>
                <a:gridCol w="1309487">
                  <a:extLst>
                    <a:ext uri="{9D8B030D-6E8A-4147-A177-3AD203B41FA5}">
                      <a16:colId xmlns:a16="http://schemas.microsoft.com/office/drawing/2014/main" val="1264189376"/>
                    </a:ext>
                  </a:extLst>
                </a:gridCol>
              </a:tblGrid>
              <a:tr h="329285">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6 Months Prior to Visit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1057579"/>
                  </a:ext>
                </a:extLst>
              </a:tr>
              <a:tr h="1355377">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Conduct first visit to school and submit the </a:t>
                      </a:r>
                      <a:r>
                        <a:rPr lang="en-US" sz="1100" b="0" u="sng" dirty="0">
                          <a:solidFill>
                            <a:schemeClr val="tx1"/>
                          </a:solidFill>
                          <a:effectLst/>
                          <a:latin typeface="Arial" panose="020B0604020202020204" pitchFamily="34" charset="0"/>
                          <a:cs typeface="Arial" panose="020B0604020202020204" pitchFamily="34" charset="0"/>
                          <a:hlinkClick r:id="rId2"/>
                        </a:rPr>
                        <a:t>Initial Pre-Visit </a:t>
                      </a:r>
                      <a:r>
                        <a:rPr lang="en-US" sz="1100" b="0" dirty="0">
                          <a:solidFill>
                            <a:schemeClr val="tx1"/>
                          </a:solidFill>
                          <a:effectLst/>
                          <a:latin typeface="Arial" panose="020B0604020202020204" pitchFamily="34" charset="0"/>
                          <a:cs typeface="Arial" panose="020B0604020202020204" pitchFamily="34" charset="0"/>
                        </a:rPr>
                        <a:t>Report to the regional office (found in the Team Docs folder).</a:t>
                      </a:r>
                    </a:p>
                    <a:p>
                      <a:pPr marL="342900" marR="0" lvl="0" indent="-342900">
                        <a:lnSpc>
                          <a:spcPct val="115000"/>
                        </a:lnSpc>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cs typeface="Arial" panose="020B0604020202020204" pitchFamily="34" charset="0"/>
                        </a:rPr>
                        <a:t>Review team member names with school</a:t>
                      </a:r>
                    </a:p>
                    <a:p>
                      <a:pPr marL="342900" marR="0" lvl="0" indent="-342900">
                        <a:lnSpc>
                          <a:spcPct val="115000"/>
                        </a:lnSpc>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cs typeface="Arial" panose="020B0604020202020204" pitchFamily="34" charset="0"/>
                        </a:rPr>
                        <a:t>Contact the regional office if the school does not approve the list</a:t>
                      </a:r>
                    </a:p>
                    <a:p>
                      <a:pPr marL="342900" marR="0" lvl="0" indent="-342900">
                        <a:lnSpc>
                          <a:spcPct val="115000"/>
                        </a:lnSpc>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cs typeface="Arial" panose="020B0604020202020204" pitchFamily="34" charset="0"/>
                        </a:rPr>
                        <a:t>Discuss status of any standard or critical indicator issues</a:t>
                      </a:r>
                    </a:p>
                    <a:p>
                      <a:pPr marL="342900" marR="0" lvl="0" indent="-342900">
                        <a:lnSpc>
                          <a:spcPct val="115000"/>
                        </a:lnSpc>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cs typeface="Arial" panose="020B0604020202020204" pitchFamily="34" charset="0"/>
                        </a:rPr>
                        <a:t>Notify the regional office if there are areas of non-compliance</a:t>
                      </a: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rPr>
                        <a:t> </a:t>
                      </a: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58236588"/>
                  </a:ext>
                </a:extLst>
              </a:tr>
              <a:tr h="38174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Set date for a second pre-visit</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rPr>
                        <a:t> </a:t>
                      </a: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25048528"/>
                  </a:ext>
                </a:extLst>
              </a:tr>
              <a:tr h="38174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Communicate with team</a:t>
                      </a: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851996880"/>
                  </a:ext>
                </a:extLst>
              </a:tr>
            </a:tbl>
          </a:graphicData>
        </a:graphic>
      </p:graphicFrame>
    </p:spTree>
    <p:extLst>
      <p:ext uri="{BB962C8B-B14F-4D97-AF65-F5344CB8AC3E}">
        <p14:creationId xmlns:p14="http://schemas.microsoft.com/office/powerpoint/2010/main" val="80579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24572"/>
            <a:ext cx="753773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Chairs, cont.</a:t>
            </a:r>
          </a:p>
        </p:txBody>
      </p:sp>
      <p:graphicFrame>
        <p:nvGraphicFramePr>
          <p:cNvPr id="4" name="Table 3">
            <a:extLst>
              <a:ext uri="{FF2B5EF4-FFF2-40B4-BE49-F238E27FC236}">
                <a16:creationId xmlns:a16="http://schemas.microsoft.com/office/drawing/2014/main" id="{73F333B0-BB90-4AD8-8B4E-4384F1880A52}"/>
              </a:ext>
            </a:extLst>
          </p:cNvPr>
          <p:cNvGraphicFramePr>
            <a:graphicFrameLocks noGrp="1"/>
          </p:cNvGraphicFramePr>
          <p:nvPr>
            <p:extLst>
              <p:ext uri="{D42A27DB-BD31-4B8C-83A1-F6EECF244321}">
                <p14:modId xmlns:p14="http://schemas.microsoft.com/office/powerpoint/2010/main" val="413166809"/>
              </p:ext>
            </p:extLst>
          </p:nvPr>
        </p:nvGraphicFramePr>
        <p:xfrm>
          <a:off x="1187586" y="417570"/>
          <a:ext cx="7649043" cy="3696019"/>
        </p:xfrm>
        <a:graphic>
          <a:graphicData uri="http://schemas.openxmlformats.org/drawingml/2006/table">
            <a:tbl>
              <a:tblPr firstRow="1" firstCol="1" bandRow="1">
                <a:tableStyleId>{5C22544A-7EE6-4342-B048-85BDC9FD1C3A}</a:tableStyleId>
              </a:tblPr>
              <a:tblGrid>
                <a:gridCol w="6633641">
                  <a:extLst>
                    <a:ext uri="{9D8B030D-6E8A-4147-A177-3AD203B41FA5}">
                      <a16:colId xmlns:a16="http://schemas.microsoft.com/office/drawing/2014/main" val="360448001"/>
                    </a:ext>
                  </a:extLst>
                </a:gridCol>
                <a:gridCol w="1015402">
                  <a:extLst>
                    <a:ext uri="{9D8B030D-6E8A-4147-A177-3AD203B41FA5}">
                      <a16:colId xmlns:a16="http://schemas.microsoft.com/office/drawing/2014/main" val="3354296751"/>
                    </a:ext>
                  </a:extLst>
                </a:gridCol>
              </a:tblGrid>
              <a:tr h="251568">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3 Months Prior to Visit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917219"/>
                  </a:ext>
                </a:extLst>
              </a:tr>
              <a:tr h="999385">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Provide the following information to the team members</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 visiting team report</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Completed REACH Standards Indicators Checklist</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Completed </a:t>
                      </a: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School Indicator Ratings Spreadsheet</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Current School Certification Spreadsheet/EE Yearly Staff Profile</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training that they will need to complete</a:t>
                      </a: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a:solidFill>
                            <a:schemeClr val="tx1"/>
                          </a:solidFill>
                          <a:effectLst/>
                        </a:rPr>
                        <a:t> </a:t>
                      </a:r>
                      <a:endParaRPr lang="en-US" sz="1000" b="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27419713"/>
                  </a:ext>
                </a:extLst>
              </a:tr>
              <a:tr h="999385">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Conduct second visit to school (or Zoom conference) and send confirmation to the regional office that the school is well prepared for the visit</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deadline for report submission to team</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team logistical needs (private meeting room)</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School accreditation workroom for team (supplies needed)</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 schedule for visit</a:t>
                      </a: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rPr>
                        <a:t> </a:t>
                      </a: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54824591"/>
                  </a:ext>
                </a:extLst>
              </a:tr>
              <a:tr h="1176121">
                <a:tc>
                  <a:txBody>
                    <a:bodyPr/>
                    <a:lstStyle/>
                    <a:p>
                      <a:pPr marL="0" marR="0" indent="0">
                        <a:lnSpc>
                          <a:spcPct val="115000"/>
                        </a:lnSpc>
                        <a:spcBef>
                          <a:spcPts val="0"/>
                        </a:spcBef>
                        <a:spcAft>
                          <a:spcPts val="0"/>
                        </a:spcAft>
                        <a:buFont typeface="Arial" panose="020B0604020202020204" pitchFamily="34" charset="0"/>
                        <a:buNone/>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 with the visiting team</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school timeline and preliminary visit schedule</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Confirm travel plans for each team member</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the Values and Ethics Statement with the team</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Provide the template for the report</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Provide </a:t>
                      </a:r>
                      <a:r>
                        <a:rPr lang="en-US" sz="1000" b="0" i="1" dirty="0">
                          <a:solidFill>
                            <a:schemeClr val="tx1"/>
                          </a:solidFill>
                          <a:effectLst/>
                          <a:latin typeface="Arial" panose="020B0604020202020204" pitchFamily="34" charset="0"/>
                          <a:ea typeface="Calibri" panose="020F0502020204030204" pitchFamily="34" charset="0"/>
                          <a:cs typeface="Arial" panose="020B0604020202020204" pitchFamily="34" charset="0"/>
                        </a:rPr>
                        <a:t>samples of recommendations</a:t>
                      </a:r>
                    </a:p>
                    <a:p>
                      <a:pPr marL="171450" marR="0" indent="-171450">
                        <a:lnSpc>
                          <a:spcPct val="115000"/>
                        </a:lnSpc>
                        <a:spcBef>
                          <a:spcPts val="0"/>
                        </a:spcBef>
                        <a:spcAft>
                          <a:spcPts val="0"/>
                        </a:spcAft>
                        <a:buFont typeface="Arial" panose="020B0604020202020204" pitchFamily="34" charset="0"/>
                        <a:buChar char="•"/>
                      </a:pPr>
                      <a:endParaRPr lang="en-US" sz="105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101458623"/>
                  </a:ext>
                </a:extLst>
              </a:tr>
            </a:tbl>
          </a:graphicData>
        </a:graphic>
      </p:graphicFrame>
      <p:graphicFrame>
        <p:nvGraphicFramePr>
          <p:cNvPr id="16" name="Table 15">
            <a:extLst>
              <a:ext uri="{FF2B5EF4-FFF2-40B4-BE49-F238E27FC236}">
                <a16:creationId xmlns:a16="http://schemas.microsoft.com/office/drawing/2014/main" id="{FDDBB530-5229-45A2-8D20-8BFA037282AA}"/>
              </a:ext>
            </a:extLst>
          </p:cNvPr>
          <p:cNvGraphicFramePr>
            <a:graphicFrameLocks noGrp="1"/>
          </p:cNvGraphicFramePr>
          <p:nvPr>
            <p:extLst>
              <p:ext uri="{D42A27DB-BD31-4B8C-83A1-F6EECF244321}">
                <p14:modId xmlns:p14="http://schemas.microsoft.com/office/powerpoint/2010/main" val="2472963310"/>
              </p:ext>
            </p:extLst>
          </p:nvPr>
        </p:nvGraphicFramePr>
        <p:xfrm>
          <a:off x="1180191" y="4201696"/>
          <a:ext cx="7656439" cy="2615882"/>
        </p:xfrm>
        <a:graphic>
          <a:graphicData uri="http://schemas.openxmlformats.org/drawingml/2006/table">
            <a:tbl>
              <a:tblPr firstRow="1" firstCol="1" bandRow="1">
                <a:tableStyleId>{5C22544A-7EE6-4342-B048-85BDC9FD1C3A}</a:tableStyleId>
              </a:tblPr>
              <a:tblGrid>
                <a:gridCol w="6632159">
                  <a:extLst>
                    <a:ext uri="{9D8B030D-6E8A-4147-A177-3AD203B41FA5}">
                      <a16:colId xmlns:a16="http://schemas.microsoft.com/office/drawing/2014/main" val="360448001"/>
                    </a:ext>
                  </a:extLst>
                </a:gridCol>
                <a:gridCol w="1024280">
                  <a:extLst>
                    <a:ext uri="{9D8B030D-6E8A-4147-A177-3AD203B41FA5}">
                      <a16:colId xmlns:a16="http://schemas.microsoft.com/office/drawing/2014/main" val="3354296751"/>
                    </a:ext>
                  </a:extLst>
                </a:gridCol>
              </a:tblGrid>
              <a:tr h="376627">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8 Weeks Prior to Visit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917219"/>
                  </a:ext>
                </a:extLst>
              </a:tr>
              <a:tr h="344291">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Confirm minimal requirements have been met (if not met previously)</a:t>
                      </a: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a:solidFill>
                            <a:schemeClr val="tx1"/>
                          </a:solidFill>
                          <a:effectLst/>
                        </a:rPr>
                        <a:t> </a:t>
                      </a:r>
                      <a:endParaRPr lang="en-US" sz="1000" b="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27419713"/>
                  </a:ext>
                </a:extLst>
              </a:tr>
              <a:tr h="286296">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a:t>
                      </a: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Verification for Team Visit Readiness </a:t>
                      </a: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form to regional office – </a:t>
                      </a:r>
                      <a:r>
                        <a:rPr lang="en-US" sz="1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PLEASE NOTE EVIDENCE MUST BE SEEN</a:t>
                      </a: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rPr>
                        <a:t> </a:t>
                      </a: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54824591"/>
                  </a:ext>
                </a:extLst>
              </a:tr>
              <a:tr h="263170">
                <a:tc>
                  <a:txBody>
                    <a:bodyPr/>
                    <a:lstStyle/>
                    <a:p>
                      <a:pPr marL="0" marR="0" indent="0">
                        <a:lnSpc>
                          <a:spcPct val="115000"/>
                        </a:lnSpc>
                        <a:spcBef>
                          <a:spcPts val="0"/>
                        </a:spcBef>
                        <a:spcAft>
                          <a:spcPts val="0"/>
                        </a:spcAft>
                        <a:buFont typeface="Arial" panose="020B0604020202020204" pitchFamily="34" charset="0"/>
                        <a:buNone/>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 schedule for visit. Sample can be found in the </a:t>
                      </a:r>
                      <a:r>
                        <a:rPr lang="en-US" sz="1000" b="0" u="sng" dirty="0">
                          <a:latin typeface="Arial" panose="020B0604020202020204" pitchFamily="34" charset="0"/>
                          <a:cs typeface="Arial" panose="020B0604020202020204" pitchFamily="34" charset="0"/>
                          <a:hlinkClick r:id="rId4"/>
                        </a:rPr>
                        <a:t>NE Accreditation Supplemental Documents web page </a:t>
                      </a:r>
                      <a:endParaRPr lang="en-US" sz="1000" b="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101458623"/>
                  </a:ext>
                </a:extLst>
              </a:tr>
              <a:tr h="307018">
                <a:tc>
                  <a:txBody>
                    <a:bodyPr/>
                    <a:lstStyle/>
                    <a:p>
                      <a:pPr marL="0" marR="0" indent="0">
                        <a:lnSpc>
                          <a:spcPct val="115000"/>
                        </a:lnSpc>
                        <a:spcBef>
                          <a:spcPts val="0"/>
                        </a:spcBef>
                        <a:spcAft>
                          <a:spcPts val="0"/>
                        </a:spcAft>
                        <a:buFont typeface="Arial" panose="020B0604020202020204" pitchFamily="34" charset="0"/>
                        <a:buNone/>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Once you receive final documents from school, forward them to the team members</a:t>
                      </a: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33459750"/>
                  </a:ext>
                </a:extLst>
              </a:tr>
              <a:tr h="401361">
                <a:tc>
                  <a:txBody>
                    <a:bodyPr/>
                    <a:lstStyle/>
                    <a:p>
                      <a:pPr marL="0" marR="0" indent="0">
                        <a:lnSpc>
                          <a:spcPct val="115000"/>
                        </a:lnSpc>
                        <a:spcBef>
                          <a:spcPts val="0"/>
                        </a:spcBef>
                        <a:spcAft>
                          <a:spcPts val="0"/>
                        </a:spcAft>
                        <a:buFont typeface="Arial" panose="020B0604020202020204" pitchFamily="34" charset="0"/>
                        <a:buNone/>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Set up a Zoom meeting with team members to review documents and give instructions on how to be prepared for the visit</a:t>
                      </a: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038611864"/>
                  </a:ext>
                </a:extLst>
              </a:tr>
              <a:tr h="610965">
                <a:tc>
                  <a:txBody>
                    <a:bodyPr/>
                    <a:lstStyle/>
                    <a:p>
                      <a:pPr marL="0" marR="0" indent="0">
                        <a:lnSpc>
                          <a:spcPct val="115000"/>
                        </a:lnSpc>
                        <a:spcBef>
                          <a:spcPts val="0"/>
                        </a:spcBef>
                        <a:spcAft>
                          <a:spcPts val="0"/>
                        </a:spcAft>
                        <a:buFont typeface="Arial" panose="020B0604020202020204" pitchFamily="34" charset="0"/>
                        <a:buNone/>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Set up secure </a:t>
                      </a:r>
                      <a:r>
                        <a:rPr lang="en-US" sz="1000" b="0" u="none"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DropBox</a:t>
                      </a: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or Google Drive so that team members can begin narratives for their sections and can peer edit. Instruct team members to complete as much as possible prior to the visit</a:t>
                      </a: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298764142"/>
                  </a:ext>
                </a:extLst>
              </a:tr>
            </a:tbl>
          </a:graphicData>
        </a:graphic>
      </p:graphicFrame>
    </p:spTree>
    <p:extLst>
      <p:ext uri="{BB962C8B-B14F-4D97-AF65-F5344CB8AC3E}">
        <p14:creationId xmlns:p14="http://schemas.microsoft.com/office/powerpoint/2010/main" val="296509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60084"/>
            <a:ext cx="753773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Chairs, cont.</a:t>
            </a:r>
          </a:p>
        </p:txBody>
      </p:sp>
      <p:graphicFrame>
        <p:nvGraphicFramePr>
          <p:cNvPr id="4" name="Table 3">
            <a:extLst>
              <a:ext uri="{FF2B5EF4-FFF2-40B4-BE49-F238E27FC236}">
                <a16:creationId xmlns:a16="http://schemas.microsoft.com/office/drawing/2014/main" id="{73F333B0-BB90-4AD8-8B4E-4384F1880A52}"/>
              </a:ext>
            </a:extLst>
          </p:cNvPr>
          <p:cNvGraphicFramePr>
            <a:graphicFrameLocks noGrp="1"/>
          </p:cNvGraphicFramePr>
          <p:nvPr>
            <p:extLst>
              <p:ext uri="{D42A27DB-BD31-4B8C-83A1-F6EECF244321}">
                <p14:modId xmlns:p14="http://schemas.microsoft.com/office/powerpoint/2010/main" val="4246230545"/>
              </p:ext>
            </p:extLst>
          </p:nvPr>
        </p:nvGraphicFramePr>
        <p:xfrm>
          <a:off x="966183" y="461960"/>
          <a:ext cx="7870448" cy="1216212"/>
        </p:xfrm>
        <a:graphic>
          <a:graphicData uri="http://schemas.openxmlformats.org/drawingml/2006/table">
            <a:tbl>
              <a:tblPr firstRow="1" firstCol="1" bandRow="1">
                <a:tableStyleId>{5C22544A-7EE6-4342-B048-85BDC9FD1C3A}</a:tableStyleId>
              </a:tblPr>
              <a:tblGrid>
                <a:gridCol w="6889596">
                  <a:extLst>
                    <a:ext uri="{9D8B030D-6E8A-4147-A177-3AD203B41FA5}">
                      <a16:colId xmlns:a16="http://schemas.microsoft.com/office/drawing/2014/main" val="360448001"/>
                    </a:ext>
                  </a:extLst>
                </a:gridCol>
                <a:gridCol w="980852">
                  <a:extLst>
                    <a:ext uri="{9D8B030D-6E8A-4147-A177-3AD203B41FA5}">
                      <a16:colId xmlns:a16="http://schemas.microsoft.com/office/drawing/2014/main" val="3354296751"/>
                    </a:ext>
                  </a:extLst>
                </a:gridCol>
              </a:tblGrid>
              <a:tr h="310105">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3 Weeks Prior to the Visit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917219"/>
                  </a:ext>
                </a:extLst>
              </a:tr>
              <a:tr h="458324">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Complete team training and complete the </a:t>
                      </a:r>
                      <a:r>
                        <a:rPr lang="en-US" sz="1000" b="0"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Team Training Verification Form</a:t>
                      </a: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Be sure your team members have done the same</a:t>
                      </a: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rPr>
                        <a:t> </a:t>
                      </a: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27419713"/>
                  </a:ext>
                </a:extLst>
              </a:tr>
              <a:tr h="355107">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Share final schedule with team and HOS</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rPr>
                        <a:t> </a:t>
                      </a:r>
                      <a:endParaRPr lang="en-US" sz="1000" b="0"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54824591"/>
                  </a:ext>
                </a:extLst>
              </a:tr>
            </a:tbl>
          </a:graphicData>
        </a:graphic>
      </p:graphicFrame>
      <p:graphicFrame>
        <p:nvGraphicFramePr>
          <p:cNvPr id="16" name="Table 15">
            <a:extLst>
              <a:ext uri="{FF2B5EF4-FFF2-40B4-BE49-F238E27FC236}">
                <a16:creationId xmlns:a16="http://schemas.microsoft.com/office/drawing/2014/main" id="{FDDBB530-5229-45A2-8D20-8BFA037282AA}"/>
              </a:ext>
            </a:extLst>
          </p:cNvPr>
          <p:cNvGraphicFramePr>
            <a:graphicFrameLocks noGrp="1"/>
          </p:cNvGraphicFramePr>
          <p:nvPr>
            <p:extLst>
              <p:ext uri="{D42A27DB-BD31-4B8C-83A1-F6EECF244321}">
                <p14:modId xmlns:p14="http://schemas.microsoft.com/office/powerpoint/2010/main" val="1592318153"/>
              </p:ext>
            </p:extLst>
          </p:nvPr>
        </p:nvGraphicFramePr>
        <p:xfrm>
          <a:off x="958788" y="1724812"/>
          <a:ext cx="7870448" cy="1812706"/>
        </p:xfrm>
        <a:graphic>
          <a:graphicData uri="http://schemas.openxmlformats.org/drawingml/2006/table">
            <a:tbl>
              <a:tblPr firstRow="1" firstCol="1" bandRow="1">
                <a:tableStyleId>{5C22544A-7EE6-4342-B048-85BDC9FD1C3A}</a:tableStyleId>
              </a:tblPr>
              <a:tblGrid>
                <a:gridCol w="7870448">
                  <a:extLst>
                    <a:ext uri="{9D8B030D-6E8A-4147-A177-3AD203B41FA5}">
                      <a16:colId xmlns:a16="http://schemas.microsoft.com/office/drawing/2014/main" val="360448001"/>
                    </a:ext>
                  </a:extLst>
                </a:gridCol>
              </a:tblGrid>
              <a:tr h="265210">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During the Visit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917219"/>
                  </a:ext>
                </a:extLst>
              </a:tr>
              <a:tr h="396679">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Oversee the report writing process</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Use Classroom Observation Tool for Accreditation (COTA) for several observations and submit COTA to Academic Services via email as instructed (it may be used to acknowledge a gap that the project is addressing as well as establish compliance with indicators)</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Complete Team Report</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Have team members complete and submit </a:t>
                      </a:r>
                      <a:r>
                        <a:rPr lang="en-US" sz="1000" b="0"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expense report </a:t>
                      </a: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to school</a:t>
                      </a:r>
                    </a:p>
                    <a:p>
                      <a:pPr marL="171450" marR="0" indent="-171450">
                        <a:lnSpc>
                          <a:spcPct val="115000"/>
                        </a:lnSpc>
                        <a:spcBef>
                          <a:spcPts val="0"/>
                        </a:spcBef>
                        <a:spcAft>
                          <a:spcPts val="0"/>
                        </a:spcAft>
                        <a:buFont typeface="Arial" panose="020B0604020202020204" pitchFamily="34" charset="0"/>
                        <a:buChar cha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Chair and team members complete team evaluations</a:t>
                      </a:r>
                    </a:p>
                  </a:txBody>
                  <a:tcPr marL="68580" marR="68580" marT="0" marB="0">
                    <a:solidFill>
                      <a:schemeClr val="accent1">
                        <a:lumMod val="40000"/>
                        <a:lumOff val="60000"/>
                      </a:schemeClr>
                    </a:solidFill>
                  </a:tcPr>
                </a:tc>
                <a:extLst>
                  <a:ext uri="{0D108BD9-81ED-4DB2-BD59-A6C34878D82A}">
                    <a16:rowId xmlns:a16="http://schemas.microsoft.com/office/drawing/2014/main" val="3727419713"/>
                  </a:ext>
                </a:extLst>
              </a:tr>
              <a:tr h="329858">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Gather daily opinions of the team members regarding achieving accreditation</a:t>
                      </a:r>
                    </a:p>
                    <a:p>
                      <a:pPr marL="0" marR="0">
                        <a:lnSpc>
                          <a:spcPct val="115000"/>
                        </a:lnSpc>
                        <a:spcBef>
                          <a:spcPts val="0"/>
                        </a:spcBef>
                        <a:spcAft>
                          <a:spcPts val="0"/>
                        </a:spcAft>
                      </a:pPr>
                      <a:r>
                        <a:rPr lang="en-US" sz="1000" b="0" dirty="0">
                          <a:solidFill>
                            <a:srgbClr val="FF0000"/>
                          </a:solidFill>
                          <a:effectLst/>
                          <a:latin typeface="Arial" panose="020B0604020202020204" pitchFamily="34" charset="0"/>
                          <a:ea typeface="Calibri" panose="020F0502020204030204" pitchFamily="34" charset="0"/>
                          <a:cs typeface="Arial" panose="020B0604020202020204" pitchFamily="34" charset="0"/>
                        </a:rPr>
                        <a:t>NOTE</a:t>
                      </a: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Chairperson MUST contact Carol Aversa, Accreditation Director (prior to sharing the report with the HOS) if less than a full term of accreditation is being recommended by the team)</a:t>
                      </a:r>
                    </a:p>
                  </a:txBody>
                  <a:tcPr marL="68580" marR="68580" marT="0" marB="0">
                    <a:solidFill>
                      <a:schemeClr val="accent1">
                        <a:lumMod val="20000"/>
                        <a:lumOff val="80000"/>
                      </a:schemeClr>
                    </a:solidFill>
                  </a:tcPr>
                </a:tc>
                <a:extLst>
                  <a:ext uri="{0D108BD9-81ED-4DB2-BD59-A6C34878D82A}">
                    <a16:rowId xmlns:a16="http://schemas.microsoft.com/office/drawing/2014/main" val="654824591"/>
                  </a:ext>
                </a:extLst>
              </a:tr>
            </a:tbl>
          </a:graphicData>
        </a:graphic>
      </p:graphicFrame>
      <p:graphicFrame>
        <p:nvGraphicFramePr>
          <p:cNvPr id="7" name="Table 6">
            <a:extLst>
              <a:ext uri="{FF2B5EF4-FFF2-40B4-BE49-F238E27FC236}">
                <a16:creationId xmlns:a16="http://schemas.microsoft.com/office/drawing/2014/main" id="{CC26A1C0-B983-48FD-B6CC-726E5C47BAA9}"/>
              </a:ext>
            </a:extLst>
          </p:cNvPr>
          <p:cNvGraphicFramePr>
            <a:graphicFrameLocks noGrp="1"/>
          </p:cNvGraphicFramePr>
          <p:nvPr>
            <p:extLst>
              <p:ext uri="{D42A27DB-BD31-4B8C-83A1-F6EECF244321}">
                <p14:modId xmlns:p14="http://schemas.microsoft.com/office/powerpoint/2010/main" val="3519350491"/>
              </p:ext>
            </p:extLst>
          </p:nvPr>
        </p:nvGraphicFramePr>
        <p:xfrm>
          <a:off x="958788" y="3657587"/>
          <a:ext cx="7877843" cy="3122420"/>
        </p:xfrm>
        <a:graphic>
          <a:graphicData uri="http://schemas.openxmlformats.org/drawingml/2006/table">
            <a:tbl>
              <a:tblPr firstRow="1" firstCol="1" bandRow="1">
                <a:tableStyleId>{5C22544A-7EE6-4342-B048-85BDC9FD1C3A}</a:tableStyleId>
              </a:tblPr>
              <a:tblGrid>
                <a:gridCol w="7877843">
                  <a:extLst>
                    <a:ext uri="{9D8B030D-6E8A-4147-A177-3AD203B41FA5}">
                      <a16:colId xmlns:a16="http://schemas.microsoft.com/office/drawing/2014/main" val="360448001"/>
                    </a:ext>
                  </a:extLst>
                </a:gridCol>
              </a:tblGrid>
              <a:tr h="293045">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Concluding Activities of the Visit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917219"/>
                  </a:ext>
                </a:extLst>
              </a:tr>
              <a:tr h="374183">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and edit, as a team, all sections of the report</a:t>
                      </a:r>
                    </a:p>
                  </a:txBody>
                  <a:tcPr marL="68580" marR="68580" marT="0" marB="0">
                    <a:solidFill>
                      <a:schemeClr val="accent1">
                        <a:lumMod val="40000"/>
                        <a:lumOff val="60000"/>
                      </a:schemeClr>
                    </a:solidFill>
                  </a:tcPr>
                </a:tc>
                <a:extLst>
                  <a:ext uri="{0D108BD9-81ED-4DB2-BD59-A6C34878D82A}">
                    <a16:rowId xmlns:a16="http://schemas.microsoft.com/office/drawing/2014/main" val="3727419713"/>
                  </a:ext>
                </a:extLst>
              </a:tr>
              <a:tr h="311151">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Engage the team in coming to a consensus on any major recommendations that might be needed</a:t>
                      </a:r>
                    </a:p>
                  </a:txBody>
                  <a:tcPr marL="68580" marR="68580" marT="0" marB="0">
                    <a:solidFill>
                      <a:schemeClr val="accent1">
                        <a:lumMod val="20000"/>
                        <a:lumOff val="80000"/>
                      </a:schemeClr>
                    </a:solidFill>
                  </a:tcPr>
                </a:tc>
                <a:extLst>
                  <a:ext uri="{0D108BD9-81ED-4DB2-BD59-A6C34878D82A}">
                    <a16:rowId xmlns:a16="http://schemas.microsoft.com/office/drawing/2014/main" val="654824591"/>
                  </a:ext>
                </a:extLst>
              </a:tr>
              <a:tr h="316566">
                <a:tc>
                  <a:txBody>
                    <a:bodyPr/>
                    <a:lstStyle/>
                    <a:p>
                      <a:pPr marL="0" marR="0" indent="0">
                        <a:lnSpc>
                          <a:spcPct val="115000"/>
                        </a:lnSpc>
                        <a:spcBef>
                          <a:spcPts val="0"/>
                        </a:spcBef>
                        <a:spcAft>
                          <a:spcPts val="0"/>
                        </a:spcAft>
                        <a:buFont typeface="Arial" panose="020B0604020202020204" pitchFamily="34" charset="0"/>
                        <a:buNone/>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Provide copy of draft report to HOS to review for factual errors (if report isn’t complete at the visit, email after the visit prior to submitting to the regional office as final</a:t>
                      </a:r>
                    </a:p>
                  </a:txBody>
                  <a:tcPr marL="68580" marR="68580" marT="0" marB="0">
                    <a:solidFill>
                      <a:schemeClr val="accent1">
                        <a:lumMod val="40000"/>
                        <a:lumOff val="60000"/>
                      </a:schemeClr>
                    </a:solidFill>
                  </a:tcPr>
                </a:tc>
                <a:extLst>
                  <a:ext uri="{0D108BD9-81ED-4DB2-BD59-A6C34878D82A}">
                    <a16:rowId xmlns:a16="http://schemas.microsoft.com/office/drawing/2014/main" val="3101458623"/>
                  </a:ext>
                </a:extLst>
              </a:tr>
              <a:tr h="333672">
                <a:tc>
                  <a:txBody>
                    <a:bodyPr/>
                    <a:lstStyle/>
                    <a:p>
                      <a:pPr marL="0" marR="0" indent="0">
                        <a:lnSpc>
                          <a:spcPct val="115000"/>
                        </a:lnSpc>
                        <a:spcBef>
                          <a:spcPts val="0"/>
                        </a:spcBef>
                        <a:spcAft>
                          <a:spcPts val="0"/>
                        </a:spcAft>
                        <a:buFont typeface="Arial" panose="020B0604020202020204" pitchFamily="34" charset="0"/>
                        <a:buNone/>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Present final oral report to school representatives at conclusion of visit using the </a:t>
                      </a: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Exit Report PowerPoint Template</a:t>
                      </a: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If dually accrediting with MSA, find a dual Exit Power Point </a:t>
                      </a: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here</a:t>
                      </a: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solidFill>
                      <a:schemeClr val="accent1">
                        <a:lumMod val="20000"/>
                        <a:lumOff val="80000"/>
                      </a:schemeClr>
                    </a:solidFill>
                  </a:tcPr>
                </a:tc>
                <a:extLst>
                  <a:ext uri="{0D108BD9-81ED-4DB2-BD59-A6C34878D82A}">
                    <a16:rowId xmlns:a16="http://schemas.microsoft.com/office/drawing/2014/main" val="433459750"/>
                  </a:ext>
                </a:extLst>
              </a:tr>
              <a:tr h="977848">
                <a:tc>
                  <a:txBody>
                    <a:bodyPr/>
                    <a:lstStyle/>
                    <a:p>
                      <a:pPr marL="0" marR="0" indent="0">
                        <a:lnSpc>
                          <a:spcPct val="115000"/>
                        </a:lnSpc>
                        <a:spcBef>
                          <a:spcPts val="0"/>
                        </a:spcBef>
                        <a:spcAft>
                          <a:spcPts val="0"/>
                        </a:spcAft>
                        <a:buFont typeface="Arial" panose="020B0604020202020204" pitchFamily="34" charset="0"/>
                        <a:buNone/>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all documents to the regional office</a:t>
                      </a:r>
                    </a:p>
                    <a:p>
                      <a:pPr marL="171450" marR="0" indent="-171450">
                        <a:lnSpc>
                          <a:spcPct val="115000"/>
                        </a:lnSpc>
                        <a:spcBef>
                          <a:spcPts val="0"/>
                        </a:spcBef>
                        <a:spcAft>
                          <a:spcPts val="0"/>
                        </a:spcAft>
                        <a:buFont typeface="Arial" panose="020B0604020202020204" pitchFamily="34" charset="0"/>
                        <a:buChar char="•"/>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Team Report</a:t>
                      </a:r>
                    </a:p>
                    <a:p>
                      <a:pPr marL="171450" marR="0" indent="-171450">
                        <a:lnSpc>
                          <a:spcPct val="115000"/>
                        </a:lnSpc>
                        <a:spcBef>
                          <a:spcPts val="0"/>
                        </a:spcBef>
                        <a:spcAft>
                          <a:spcPts val="0"/>
                        </a:spcAft>
                        <a:buFont typeface="Arial" panose="020B0604020202020204" pitchFamily="34" charset="0"/>
                        <a:buChar char="•"/>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School Report</a:t>
                      </a:r>
                    </a:p>
                    <a:p>
                      <a:pPr marL="171450" marR="0" indent="-171450">
                        <a:lnSpc>
                          <a:spcPct val="115000"/>
                        </a:lnSpc>
                        <a:spcBef>
                          <a:spcPts val="0"/>
                        </a:spcBef>
                        <a:spcAft>
                          <a:spcPts val="0"/>
                        </a:spcAft>
                        <a:buFont typeface="Arial" panose="020B0604020202020204" pitchFamily="34" charset="0"/>
                        <a:buChar char="•"/>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Certification Spreadsheet/EE Yearly Staff Profile</a:t>
                      </a:r>
                    </a:p>
                    <a:p>
                      <a:pPr marL="171450" marR="0" indent="-171450">
                        <a:lnSpc>
                          <a:spcPct val="115000"/>
                        </a:lnSpc>
                        <a:spcBef>
                          <a:spcPts val="0"/>
                        </a:spcBef>
                        <a:spcAft>
                          <a:spcPts val="0"/>
                        </a:spcAft>
                        <a:buFont typeface="Arial" panose="020B0604020202020204" pitchFamily="34" charset="0"/>
                        <a:buChar char="•"/>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MSA Report (if applicable)</a:t>
                      </a:r>
                    </a:p>
                    <a:p>
                      <a:pPr marL="171450" marR="0" indent="-171450">
                        <a:lnSpc>
                          <a:spcPct val="115000"/>
                        </a:lnSpc>
                        <a:spcBef>
                          <a:spcPts val="0"/>
                        </a:spcBef>
                        <a:spcAft>
                          <a:spcPts val="0"/>
                        </a:spcAft>
                        <a:buFont typeface="Arial" panose="020B0604020202020204" pitchFamily="34" charset="0"/>
                        <a:buChar char="•"/>
                      </a:pPr>
                      <a:r>
                        <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Ballot for Accreditation</a:t>
                      </a:r>
                    </a:p>
                  </a:txBody>
                  <a:tcPr marL="68580" marR="68580" marT="0" marB="0">
                    <a:solidFill>
                      <a:schemeClr val="accent1">
                        <a:lumMod val="40000"/>
                        <a:lumOff val="60000"/>
                      </a:schemeClr>
                    </a:solidFill>
                  </a:tcPr>
                </a:tc>
                <a:extLst>
                  <a:ext uri="{0D108BD9-81ED-4DB2-BD59-A6C34878D82A}">
                    <a16:rowId xmlns:a16="http://schemas.microsoft.com/office/drawing/2014/main" val="2038611864"/>
                  </a:ext>
                </a:extLst>
              </a:tr>
              <a:tr h="436207">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a </a:t>
                      </a:r>
                      <a:r>
                        <a:rPr lang="en-US" sz="1000" b="0"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rPr>
                        <a:t>REACH Team Visit Evaluation Form </a:t>
                      </a:r>
                      <a:r>
                        <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electronically</a:t>
                      </a:r>
                      <a:endParaRPr lang="en-US" sz="10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54715500"/>
                  </a:ext>
                </a:extLst>
              </a:tr>
            </a:tbl>
          </a:graphicData>
        </a:graphic>
      </p:graphicFrame>
    </p:spTree>
    <p:extLst>
      <p:ext uri="{BB962C8B-B14F-4D97-AF65-F5344CB8AC3E}">
        <p14:creationId xmlns:p14="http://schemas.microsoft.com/office/powerpoint/2010/main" val="106798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20075" y="978102"/>
            <a:ext cx="7941325" cy="1062644"/>
          </a:xfrm>
        </p:spPr>
        <p:txBody>
          <a:bodyPr vert="horz" lIns="91440" tIns="45720" rIns="91440" bIns="45720" rtlCol="0" anchor="b">
            <a:normAutofit/>
          </a:bodyPr>
          <a:lstStyle/>
          <a:p>
            <a:pPr defTabSz="914400">
              <a:lnSpc>
                <a:spcPct val="90000"/>
              </a:lnSpc>
            </a:pPr>
            <a:r>
              <a:rPr lang="en-US" sz="4400">
                <a:solidFill>
                  <a:schemeClr val="tx1"/>
                </a:solidFill>
                <a:latin typeface="+mj-lt"/>
                <a:cs typeface="+mj-cs"/>
              </a:rPr>
              <a:t>Additional Resources</a:t>
            </a:r>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Graphic 15" descr="Right Pointing Backhand Index">
            <a:extLst>
              <a:ext uri="{FF2B5EF4-FFF2-40B4-BE49-F238E27FC236}">
                <a16:creationId xmlns:a16="http://schemas.microsoft.com/office/drawing/2014/main" id="{29B88A43-9246-4E70-B9EA-247FDD60D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517" y="2811104"/>
            <a:ext cx="2524860" cy="2524860"/>
          </a:xfrm>
          <a:prstGeom prst="rect">
            <a:avLst/>
          </a:prstGeom>
        </p:spPr>
      </p:pic>
      <p:sp>
        <p:nvSpPr>
          <p:cNvPr id="9" name="Rectangle 8">
            <a:extLst>
              <a:ext uri="{FF2B5EF4-FFF2-40B4-BE49-F238E27FC236}">
                <a16:creationId xmlns:a16="http://schemas.microsoft.com/office/drawing/2014/main" id="{E3E43F08-7DD9-4C1F-B9D7-2A4A7E3D01CE}"/>
              </a:ext>
            </a:extLst>
          </p:cNvPr>
          <p:cNvSpPr/>
          <p:nvPr/>
        </p:nvSpPr>
        <p:spPr>
          <a:xfrm>
            <a:off x="2760955" y="2489329"/>
            <a:ext cx="6187736" cy="646331"/>
          </a:xfrm>
          <a:prstGeom prst="rect">
            <a:avLst/>
          </a:prstGeom>
        </p:spPr>
        <p:txBody>
          <a:bodyPr wrap="square">
            <a:spAutoFit/>
          </a:bodyPr>
          <a:lstStyle/>
          <a:p>
            <a:r>
              <a:rPr lang="en-US" dirty="0">
                <a:solidFill>
                  <a:srgbClr val="000000"/>
                </a:solidFill>
                <a:latin typeface="Calibri" panose="020F0502020204030204" pitchFamily="34" charset="0"/>
              </a:rPr>
              <a:t>Additional Resources in the </a:t>
            </a:r>
            <a:r>
              <a:rPr lang="en-US" sz="1800" u="sng" dirty="0">
                <a:latin typeface="Arial" panose="020B0604020202020204" pitchFamily="34" charset="0"/>
                <a:cs typeface="Arial" panose="020B0604020202020204" pitchFamily="34" charset="0"/>
                <a:hlinkClick r:id="rId4"/>
              </a:rPr>
              <a:t>NE Accreditation Supplemental Documents web page </a:t>
            </a:r>
            <a:endParaRPr lang="en-US" u="sng" dirty="0"/>
          </a:p>
        </p:txBody>
      </p:sp>
      <p:sp>
        <p:nvSpPr>
          <p:cNvPr id="11" name="Rectangle 10">
            <a:extLst>
              <a:ext uri="{FF2B5EF4-FFF2-40B4-BE49-F238E27FC236}">
                <a16:creationId xmlns:a16="http://schemas.microsoft.com/office/drawing/2014/main" id="{8E4C5FA5-C170-4F65-96E1-BAC1A30A71CC}"/>
              </a:ext>
            </a:extLst>
          </p:cNvPr>
          <p:cNvSpPr/>
          <p:nvPr/>
        </p:nvSpPr>
        <p:spPr>
          <a:xfrm>
            <a:off x="3568823" y="3093401"/>
            <a:ext cx="4572000" cy="4524315"/>
          </a:xfrm>
          <a:prstGeom prst="rect">
            <a:avLst/>
          </a:prstGeom>
        </p:spPr>
        <p:txBody>
          <a:bodyPr>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rPr>
              <a:t>Instructions for setting up a Zoom meeting</a:t>
            </a:r>
          </a:p>
          <a:p>
            <a:pPr marL="285750" indent="-285750">
              <a:buFont typeface="Arial" panose="020B0604020202020204" pitchFamily="34" charset="0"/>
              <a:buChar char="•"/>
            </a:pPr>
            <a:r>
              <a:rPr lang="en-US" dirty="0">
                <a:solidFill>
                  <a:srgbClr val="000000"/>
                </a:solidFill>
                <a:latin typeface="Calibri" panose="020F0502020204030204" pitchFamily="34" charset="0"/>
              </a:rPr>
              <a:t>Initial Pre-Visit Report</a:t>
            </a:r>
          </a:p>
          <a:p>
            <a:pPr marL="285750" indent="-285750">
              <a:buFont typeface="Arial" panose="020B0604020202020204" pitchFamily="34" charset="0"/>
              <a:buChar char="•"/>
            </a:pPr>
            <a:r>
              <a:rPr lang="en-US" dirty="0">
                <a:solidFill>
                  <a:srgbClr val="000000"/>
                </a:solidFill>
                <a:latin typeface="Calibri" panose="020F0502020204030204" pitchFamily="34" charset="0"/>
              </a:rPr>
              <a:t>Commendation and Recommendation Examples</a:t>
            </a:r>
          </a:p>
          <a:p>
            <a:pPr marL="285750" indent="-285750">
              <a:buFont typeface="Arial" panose="020B0604020202020204" pitchFamily="34" charset="0"/>
              <a:buChar char="•"/>
            </a:pPr>
            <a:r>
              <a:rPr lang="en-US" dirty="0">
                <a:solidFill>
                  <a:srgbClr val="000000"/>
                </a:solidFill>
                <a:latin typeface="Calibri" panose="020F0502020204030204" pitchFamily="34" charset="0"/>
              </a:rPr>
              <a:t>Too Prescriptive Examples (what not to do when writing recommendations)</a:t>
            </a:r>
          </a:p>
          <a:p>
            <a:pPr marL="285750" indent="-285750">
              <a:buFont typeface="Arial" panose="020B0604020202020204" pitchFamily="34" charset="0"/>
              <a:buChar char="•"/>
            </a:pPr>
            <a:r>
              <a:rPr lang="en-US" dirty="0">
                <a:solidFill>
                  <a:srgbClr val="000000"/>
                </a:solidFill>
                <a:latin typeface="Calibri" panose="020F0502020204030204" pitchFamily="34" charset="0"/>
              </a:rPr>
              <a:t>Team Chair Google Drive Information</a:t>
            </a:r>
          </a:p>
          <a:p>
            <a:pPr marL="285750" indent="-285750">
              <a:buFont typeface="Arial" panose="020B0604020202020204" pitchFamily="34" charset="0"/>
              <a:buChar char="•"/>
            </a:pPr>
            <a:r>
              <a:rPr lang="en-US" dirty="0">
                <a:solidFill>
                  <a:srgbClr val="000000"/>
                </a:solidFill>
                <a:latin typeface="Calibri" panose="020F0502020204030204" pitchFamily="34" charset="0"/>
              </a:rPr>
              <a:t>Written Policy Requirements</a:t>
            </a:r>
          </a:p>
          <a:p>
            <a:pPr marL="285750" indent="-285750">
              <a:buFont typeface="Arial" panose="020B0604020202020204" pitchFamily="34" charset="0"/>
              <a:buChar char="•"/>
            </a:pPr>
            <a:r>
              <a:rPr lang="en-US" dirty="0">
                <a:solidFill>
                  <a:srgbClr val="000000"/>
                </a:solidFill>
                <a:latin typeface="Calibri" panose="020F0502020204030204" pitchFamily="34" charset="0"/>
              </a:rPr>
              <a:t>Critical Indicator Checklist</a:t>
            </a:r>
          </a:p>
          <a:p>
            <a:pPr marL="285750" indent="-285750">
              <a:buFont typeface="Arial" panose="020B0604020202020204" pitchFamily="34" charset="0"/>
              <a:buChar char="•"/>
            </a:pPr>
            <a:r>
              <a:rPr lang="en-US" dirty="0">
                <a:solidFill>
                  <a:srgbClr val="000000"/>
                </a:solidFill>
                <a:latin typeface="Calibri" panose="020F0502020204030204" pitchFamily="34" charset="0"/>
              </a:rPr>
              <a:t>Supplemental Info Regarding Standard 2</a:t>
            </a:r>
          </a:p>
          <a:p>
            <a:pPr marL="285750" indent="-285750">
              <a:buFont typeface="Arial" panose="020B0604020202020204" pitchFamily="34" charset="0"/>
              <a:buChar char="•"/>
            </a:pPr>
            <a:r>
              <a:rPr lang="en-US" dirty="0">
                <a:solidFill>
                  <a:srgbClr val="000000"/>
                </a:solidFill>
                <a:latin typeface="Calibri" panose="020F0502020204030204" pitchFamily="34" charset="0"/>
              </a:rPr>
              <a:t>ASP Project Proposal Sample</a:t>
            </a:r>
          </a:p>
          <a:p>
            <a:pPr marL="285750" indent="-285750">
              <a:buFont typeface="Arial" panose="020B0604020202020204" pitchFamily="34" charset="0"/>
              <a:buChar char="•"/>
            </a:pPr>
            <a:r>
              <a:rPr lang="en-US" dirty="0">
                <a:solidFill>
                  <a:srgbClr val="000000"/>
                </a:solidFill>
                <a:latin typeface="Calibri" panose="020F0502020204030204" pitchFamily="34" charset="0"/>
              </a:rPr>
              <a:t>Guiding Questions for ASP Visits</a:t>
            </a:r>
          </a:p>
          <a:p>
            <a:pPr marL="285750" indent="-285750">
              <a:buFont typeface="Arial" panose="020B0604020202020204" pitchFamily="34" charset="0"/>
              <a:buChar char="•"/>
            </a:pPr>
            <a:r>
              <a:rPr lang="en-US" dirty="0">
                <a:solidFill>
                  <a:srgbClr val="000000"/>
                </a:solidFill>
                <a:latin typeface="Calibri" panose="020F0502020204030204" pitchFamily="34" charset="0"/>
              </a:rPr>
              <a:t>ASP 7-Year Term Flowchart</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150979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14890D-4E29-47B6-8A5C-2058CB9F0431}"/>
              </a:ext>
            </a:extLst>
          </p:cNvPr>
          <p:cNvSpPr txBox="1"/>
          <p:nvPr/>
        </p:nvSpPr>
        <p:spPr>
          <a:xfrm>
            <a:off x="701336" y="772357"/>
            <a:ext cx="7057747" cy="3416320"/>
          </a:xfrm>
          <a:prstGeom prst="rect">
            <a:avLst/>
          </a:prstGeom>
          <a:noFill/>
        </p:spPr>
        <p:txBody>
          <a:bodyPr wrap="square" rtlCol="0">
            <a:spAutoFit/>
          </a:bodyPr>
          <a:lstStyle/>
          <a:p>
            <a:r>
              <a:rPr lang="en-US" b="1" dirty="0">
                <a:solidFill>
                  <a:schemeClr val="bg1"/>
                </a:solidFill>
              </a:rPr>
              <a:t>CAROL AVERSA, M.Ed.</a:t>
            </a:r>
            <a:endParaRPr lang="en-US" dirty="0">
              <a:solidFill>
                <a:schemeClr val="bg1"/>
              </a:solidFill>
            </a:endParaRPr>
          </a:p>
          <a:p>
            <a:r>
              <a:rPr lang="en-US" dirty="0">
                <a:solidFill>
                  <a:schemeClr val="bg1"/>
                </a:solidFill>
              </a:rPr>
              <a:t>Director of Accreditation | Northeast</a:t>
            </a:r>
          </a:p>
          <a:p>
            <a:r>
              <a:rPr lang="en-US" dirty="0">
                <a:solidFill>
                  <a:schemeClr val="bg1"/>
                </a:solidFill>
              </a:rPr>
              <a:t>––––––––––––––––––––––––––––––––––––</a:t>
            </a:r>
          </a:p>
          <a:p>
            <a:r>
              <a:rPr lang="en-US" dirty="0">
                <a:solidFill>
                  <a:schemeClr val="bg1"/>
                </a:solidFill>
              </a:rPr>
              <a:t>Association of Christian Schools International</a:t>
            </a:r>
          </a:p>
          <a:p>
            <a:r>
              <a:rPr lang="en-US" dirty="0">
                <a:solidFill>
                  <a:schemeClr val="bg1"/>
                </a:solidFill>
              </a:rPr>
              <a:t>Mobile:484-330-1934</a:t>
            </a:r>
          </a:p>
          <a:p>
            <a:r>
              <a:rPr lang="en-US" dirty="0">
                <a:solidFill>
                  <a:schemeClr val="bg1"/>
                </a:solidFill>
              </a:rPr>
              <a:t>ACSI.org</a:t>
            </a:r>
          </a:p>
          <a:p>
            <a:endParaRPr lang="en-US" dirty="0">
              <a:solidFill>
                <a:schemeClr val="bg1"/>
              </a:solidFill>
            </a:endParaRPr>
          </a:p>
          <a:p>
            <a:endParaRPr lang="en-US" dirty="0">
              <a:solidFill>
                <a:schemeClr val="bg1"/>
              </a:solidFill>
            </a:endParaRPr>
          </a:p>
          <a:p>
            <a:r>
              <a:rPr lang="en-US" b="1" dirty="0">
                <a:solidFill>
                  <a:schemeClr val="bg1"/>
                </a:solidFill>
              </a:rPr>
              <a:t>Lynne Moyer</a:t>
            </a:r>
            <a:endParaRPr lang="en-US" dirty="0">
              <a:solidFill>
                <a:schemeClr val="bg1"/>
              </a:solidFill>
            </a:endParaRPr>
          </a:p>
          <a:p>
            <a:r>
              <a:rPr lang="en-US" dirty="0">
                <a:solidFill>
                  <a:schemeClr val="bg1"/>
                </a:solidFill>
              </a:rPr>
              <a:t>Administrative Assistant, Accreditation | Northeast </a:t>
            </a:r>
          </a:p>
          <a:p>
            <a:r>
              <a:rPr lang="en-US" dirty="0">
                <a:solidFill>
                  <a:schemeClr val="bg1"/>
                </a:solidFill>
              </a:rPr>
              <a:t>719-867-5277</a:t>
            </a:r>
          </a:p>
          <a:p>
            <a:endParaRPr lang="en-US" dirty="0"/>
          </a:p>
        </p:txBody>
      </p:sp>
    </p:spTree>
    <p:extLst>
      <p:ext uri="{BB962C8B-B14F-4D97-AF65-F5344CB8AC3E}">
        <p14:creationId xmlns:p14="http://schemas.microsoft.com/office/powerpoint/2010/main" val="24662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56DD9-DFC8-418F-B157-8B7F53141229}"/>
              </a:ext>
            </a:extLst>
          </p:cNvPr>
          <p:cNvSpPr/>
          <p:nvPr/>
        </p:nvSpPr>
        <p:spPr>
          <a:xfrm>
            <a:off x="1451499" y="653827"/>
            <a:ext cx="4572000" cy="723275"/>
          </a:xfrm>
          <a:prstGeom prst="rect">
            <a:avLst/>
          </a:prstGeom>
        </p:spPr>
        <p:txBody>
          <a:bodyPr>
            <a:spAutoFit/>
          </a:bodyPr>
          <a:lstStyle/>
          <a:p>
            <a:endParaRPr lang="en-US" sz="900" dirty="0">
              <a:solidFill>
                <a:srgbClr val="000000"/>
              </a:solidFill>
              <a:latin typeface="Arial" panose="020B0604020202020204" pitchFamily="34" charset="0"/>
            </a:endParaRPr>
          </a:p>
          <a:p>
            <a:pPr marR="89950"/>
            <a:r>
              <a:rPr lang="en-US" sz="3200" b="1" dirty="0">
                <a:latin typeface="Arial" panose="020B0604020202020204" pitchFamily="34" charset="0"/>
              </a:rPr>
              <a:t>Thank You!</a:t>
            </a:r>
            <a:endParaRPr lang="en-US" sz="3200" dirty="0"/>
          </a:p>
        </p:txBody>
      </p:sp>
      <p:sp>
        <p:nvSpPr>
          <p:cNvPr id="3" name="Rectangle 2">
            <a:extLst>
              <a:ext uri="{FF2B5EF4-FFF2-40B4-BE49-F238E27FC236}">
                <a16:creationId xmlns:a16="http://schemas.microsoft.com/office/drawing/2014/main" id="{3B375547-918F-47D3-8222-B637C924A98E}"/>
              </a:ext>
            </a:extLst>
          </p:cNvPr>
          <p:cNvSpPr/>
          <p:nvPr/>
        </p:nvSpPr>
        <p:spPr>
          <a:xfrm>
            <a:off x="1311675" y="1752827"/>
            <a:ext cx="7193133" cy="1938992"/>
          </a:xfrm>
          <a:prstGeom prst="rect">
            <a:avLst/>
          </a:prstGeom>
        </p:spPr>
        <p:txBody>
          <a:bodyPr wrap="square">
            <a:spAutoFit/>
          </a:bodyPr>
          <a:lstStyle/>
          <a:p>
            <a:endParaRPr lang="en-US" sz="1200" dirty="0">
              <a:solidFill>
                <a:srgbClr val="000000"/>
              </a:solidFill>
              <a:latin typeface="Calibri" panose="020F0502020204030204" pitchFamily="34" charset="0"/>
            </a:endParaRPr>
          </a:p>
          <a:p>
            <a:pPr marR="11900"/>
            <a:r>
              <a:rPr lang="en-US" dirty="0">
                <a:latin typeface="Arial" panose="020B0604020202020204" pitchFamily="34" charset="0"/>
                <a:cs typeface="Arial" panose="020B0604020202020204" pitchFamily="34" charset="0"/>
              </a:rPr>
              <a:t>Thank you for your willingness to serve on an accreditation team visit. Your participation is a vital part of the accreditation process. Our prayer is that you will be richly blessed by this experience.</a:t>
            </a:r>
          </a:p>
          <a:p>
            <a:pPr marR="11900"/>
            <a:endParaRPr lang="en-US" dirty="0">
              <a:latin typeface="Arial" panose="020B0604020202020204" pitchFamily="34" charset="0"/>
              <a:cs typeface="Arial" panose="020B0604020202020204" pitchFamily="34" charset="0"/>
            </a:endParaRPr>
          </a:p>
          <a:p>
            <a:pPr marR="18710"/>
            <a:r>
              <a:rPr lang="en-US" dirty="0">
                <a:latin typeface="Arial" panose="020B0604020202020204" pitchFamily="34" charset="0"/>
                <a:cs typeface="Arial" panose="020B0604020202020204" pitchFamily="34" charset="0"/>
              </a:rPr>
              <a:t>This toolkit is designed to be a supplement to the ASP Manual and the training sessions. </a:t>
            </a:r>
          </a:p>
        </p:txBody>
      </p:sp>
      <p:pic>
        <p:nvPicPr>
          <p:cNvPr id="5" name="Picture 4">
            <a:extLst>
              <a:ext uri="{FF2B5EF4-FFF2-40B4-BE49-F238E27FC236}">
                <a16:creationId xmlns:a16="http://schemas.microsoft.com/office/drawing/2014/main" id="{1E71B484-2B77-4924-8971-1F025F37A9C8}"/>
              </a:ext>
            </a:extLst>
          </p:cNvPr>
          <p:cNvPicPr>
            <a:picLocks noChangeAspect="1"/>
          </p:cNvPicPr>
          <p:nvPr/>
        </p:nvPicPr>
        <p:blipFill>
          <a:blip r:embed="rId2"/>
          <a:stretch>
            <a:fillRect/>
          </a:stretch>
        </p:blipFill>
        <p:spPr>
          <a:xfrm>
            <a:off x="3471169" y="3765847"/>
            <a:ext cx="3185269" cy="2133529"/>
          </a:xfrm>
          <a:prstGeom prst="rect">
            <a:avLst/>
          </a:prstGeom>
        </p:spPr>
      </p:pic>
      <p:sp>
        <p:nvSpPr>
          <p:cNvPr id="4" name="TextBox 3">
            <a:extLst>
              <a:ext uri="{FF2B5EF4-FFF2-40B4-BE49-F238E27FC236}">
                <a16:creationId xmlns:a16="http://schemas.microsoft.com/office/drawing/2014/main" id="{E5ECCD6C-861B-4C08-A432-3C13C36DD997}"/>
              </a:ext>
            </a:extLst>
          </p:cNvPr>
          <p:cNvSpPr txBox="1"/>
          <p:nvPr/>
        </p:nvSpPr>
        <p:spPr>
          <a:xfrm>
            <a:off x="798987" y="6480699"/>
            <a:ext cx="6261522" cy="369332"/>
          </a:xfrm>
          <a:prstGeom prst="rect">
            <a:avLst/>
          </a:prstGeom>
          <a:noFill/>
        </p:spPr>
        <p:txBody>
          <a:bodyPr wrap="none" rtlCol="0">
            <a:spAutoFit/>
          </a:bodyPr>
          <a:lstStyle/>
          <a:p>
            <a:r>
              <a:rPr lang="en-US" dirty="0">
                <a:solidFill>
                  <a:srgbClr val="FF0000"/>
                </a:solidFill>
              </a:rPr>
              <a:t>Hit the Control key while clicking on a link to open the webpage.</a:t>
            </a:r>
          </a:p>
        </p:txBody>
      </p:sp>
    </p:spTree>
    <p:extLst>
      <p:ext uri="{BB962C8B-B14F-4D97-AF65-F5344CB8AC3E}">
        <p14:creationId xmlns:p14="http://schemas.microsoft.com/office/powerpoint/2010/main" val="157712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56DD9-DFC8-418F-B157-8B7F53141229}"/>
              </a:ext>
            </a:extLst>
          </p:cNvPr>
          <p:cNvSpPr/>
          <p:nvPr/>
        </p:nvSpPr>
        <p:spPr>
          <a:xfrm>
            <a:off x="1451499" y="653827"/>
            <a:ext cx="4572000" cy="723275"/>
          </a:xfrm>
          <a:prstGeom prst="rect">
            <a:avLst/>
          </a:prstGeom>
        </p:spPr>
        <p:txBody>
          <a:bodyPr>
            <a:spAutoFit/>
          </a:bodyPr>
          <a:lstStyle/>
          <a:p>
            <a:endParaRPr lang="en-US" sz="900" dirty="0">
              <a:solidFill>
                <a:srgbClr val="000000"/>
              </a:solidFill>
              <a:latin typeface="Arial" panose="020B0604020202020204" pitchFamily="34" charset="0"/>
            </a:endParaRPr>
          </a:p>
          <a:p>
            <a:pPr marR="89950"/>
            <a:r>
              <a:rPr lang="en-US" sz="3200" b="1" dirty="0">
                <a:latin typeface="Arial" panose="020B0604020202020204" pitchFamily="34" charset="0"/>
              </a:rPr>
              <a:t>Chair/Team Training</a:t>
            </a:r>
            <a:endParaRPr lang="en-US" sz="3200" dirty="0"/>
          </a:p>
        </p:txBody>
      </p:sp>
      <p:sp>
        <p:nvSpPr>
          <p:cNvPr id="3" name="Rectangle 2">
            <a:extLst>
              <a:ext uri="{FF2B5EF4-FFF2-40B4-BE49-F238E27FC236}">
                <a16:creationId xmlns:a16="http://schemas.microsoft.com/office/drawing/2014/main" id="{3B375547-918F-47D3-8222-B637C924A98E}"/>
              </a:ext>
            </a:extLst>
          </p:cNvPr>
          <p:cNvSpPr/>
          <p:nvPr/>
        </p:nvSpPr>
        <p:spPr>
          <a:xfrm>
            <a:off x="1311675" y="1752827"/>
            <a:ext cx="7193133" cy="2585323"/>
          </a:xfrm>
          <a:prstGeom prst="rect">
            <a:avLst/>
          </a:prstGeom>
        </p:spPr>
        <p:txBody>
          <a:bodyPr wrap="square">
            <a:spAutoFit/>
          </a:bodyPr>
          <a:lstStyle/>
          <a:p>
            <a:r>
              <a:rPr lang="en-US" dirty="0">
                <a:latin typeface="Arial" panose="020B0604020202020204" pitchFamily="34" charset="0"/>
                <a:cs typeface="Arial" panose="020B0604020202020204" pitchFamily="34" charset="0"/>
              </a:rPr>
              <a:t>ACSI has prepared video training for all Chairs/Teams. Please access this training </a:t>
            </a:r>
            <a:r>
              <a:rPr lang="en-US" dirty="0">
                <a:latin typeface="Arial" panose="020B0604020202020204" pitchFamily="34" charset="0"/>
                <a:cs typeface="Arial" panose="020B0604020202020204" pitchFamily="34" charset="0"/>
                <a:hlinkClick r:id="rId2"/>
              </a:rPr>
              <a:t>HERE</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Accreditation Director will hold a Q &amp; A-Zoom twice a year in June and January to answer any questions you may have. Be on the lookout for those Zoom sessions.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Of course, as always, you can reach out directly to our office with any questions along the way. </a:t>
            </a:r>
          </a:p>
        </p:txBody>
      </p:sp>
      <p:sp>
        <p:nvSpPr>
          <p:cNvPr id="4" name="TextBox 3">
            <a:extLst>
              <a:ext uri="{FF2B5EF4-FFF2-40B4-BE49-F238E27FC236}">
                <a16:creationId xmlns:a16="http://schemas.microsoft.com/office/drawing/2014/main" id="{E5ECCD6C-861B-4C08-A432-3C13C36DD997}"/>
              </a:ext>
            </a:extLst>
          </p:cNvPr>
          <p:cNvSpPr txBox="1"/>
          <p:nvPr/>
        </p:nvSpPr>
        <p:spPr>
          <a:xfrm>
            <a:off x="798987" y="6480699"/>
            <a:ext cx="6261522" cy="369332"/>
          </a:xfrm>
          <a:prstGeom prst="rect">
            <a:avLst/>
          </a:prstGeom>
          <a:noFill/>
        </p:spPr>
        <p:txBody>
          <a:bodyPr wrap="none" rtlCol="0">
            <a:spAutoFit/>
          </a:bodyPr>
          <a:lstStyle/>
          <a:p>
            <a:r>
              <a:rPr lang="en-US" dirty="0">
                <a:solidFill>
                  <a:srgbClr val="FF0000"/>
                </a:solidFill>
              </a:rPr>
              <a:t>Hit the Control key while clicking on a link to open the webpage.</a:t>
            </a:r>
          </a:p>
        </p:txBody>
      </p:sp>
    </p:spTree>
    <p:extLst>
      <p:ext uri="{BB962C8B-B14F-4D97-AF65-F5344CB8AC3E}">
        <p14:creationId xmlns:p14="http://schemas.microsoft.com/office/powerpoint/2010/main" val="309409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425662"/>
            <a:ext cx="7387902" cy="620197"/>
          </a:xfrm>
        </p:spPr>
        <p:txBody>
          <a:bodyPr/>
          <a:lstStyle/>
          <a:p>
            <a:r>
              <a:rPr lang="en-US" dirty="0">
                <a:solidFill>
                  <a:schemeClr val="tx1"/>
                </a:solidFill>
                <a:latin typeface="Arial" panose="020B0604020202020204" pitchFamily="34" charset="0"/>
                <a:cs typeface="Arial" panose="020B0604020202020204" pitchFamily="34" charset="0"/>
              </a:rPr>
              <a:t>Accreditation Visiting Team Documents</a:t>
            </a:r>
          </a:p>
        </p:txBody>
      </p:sp>
      <p:sp>
        <p:nvSpPr>
          <p:cNvPr id="5" name="Text Placeholder 4">
            <a:extLst>
              <a:ext uri="{FF2B5EF4-FFF2-40B4-BE49-F238E27FC236}">
                <a16:creationId xmlns:a16="http://schemas.microsoft.com/office/drawing/2014/main" id="{4D4FEB66-87EE-4FAF-AB85-C9FEBE054028}"/>
              </a:ext>
            </a:extLst>
          </p:cNvPr>
          <p:cNvSpPr>
            <a:spLocks noGrp="1"/>
          </p:cNvSpPr>
          <p:nvPr>
            <p:ph type="body" sz="quarter" idx="10"/>
          </p:nvPr>
        </p:nvSpPr>
        <p:spPr>
          <a:xfrm>
            <a:off x="1298899" y="1742882"/>
            <a:ext cx="7387902" cy="4622408"/>
          </a:xfrm>
        </p:spPr>
        <p:txBody>
          <a:bodyPr/>
          <a:lstStyle/>
          <a:p>
            <a:pPr marL="0" indent="0">
              <a:buNone/>
            </a:pPr>
            <a:r>
              <a:rPr lang="en-US" sz="1400" dirty="0">
                <a:latin typeface="Arial" panose="020B0604020202020204" pitchFamily="34" charset="0"/>
                <a:cs typeface="Arial" panose="020B0604020202020204" pitchFamily="34" charset="0"/>
              </a:rPr>
              <a:t>All accreditation documents for the ASP team are housed on our </a:t>
            </a:r>
            <a:r>
              <a:rPr lang="en-US" sz="1400" u="sng" dirty="0">
                <a:latin typeface="Arial" panose="020B0604020202020204" pitchFamily="34" charset="0"/>
                <a:cs typeface="Arial" panose="020B0604020202020204" pitchFamily="34" charset="0"/>
                <a:hlinkClick r:id="rId3"/>
              </a:rPr>
              <a:t>ACSI Main ASP Accreditation Website.</a:t>
            </a:r>
            <a:r>
              <a:rPr lang="en-US" sz="1400" dirty="0">
                <a:latin typeface="Arial" panose="020B0604020202020204" pitchFamily="34" charset="0"/>
                <a:cs typeface="Arial" panose="020B0604020202020204" pitchFamily="34" charset="0"/>
              </a:rPr>
              <a:t>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hlinkClick r:id="rId4"/>
              </a:rPr>
              <a:t>REACH Team Documents</a:t>
            </a:r>
            <a:r>
              <a:rPr lang="en-US" sz="1400" dirty="0">
                <a:latin typeface="Arial" panose="020B0604020202020204" pitchFamily="34" charset="0"/>
                <a:cs typeface="Arial" panose="020B0604020202020204" pitchFamily="34" charset="0"/>
              </a:rPr>
              <a:t> – you will need to access some of these documents as well including the Standards Checklist and the Indicator Ratings Spreadsheet – be sure to alert the school that they need to complete these documents.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There are additional resources on our </a:t>
            </a:r>
            <a:r>
              <a:rPr lang="en-US" sz="1400" u="sng" dirty="0">
                <a:latin typeface="Arial" panose="020B0604020202020204" pitchFamily="34" charset="0"/>
                <a:cs typeface="Arial" panose="020B0604020202020204" pitchFamily="34" charset="0"/>
                <a:hlinkClick r:id="rId5"/>
              </a:rPr>
              <a:t>NE Accreditation Supplemental Documents web page </a:t>
            </a:r>
            <a:r>
              <a:rPr lang="en-US" sz="1400" dirty="0">
                <a:latin typeface="Arial" panose="020B0604020202020204" pitchFamily="34" charset="0"/>
                <a:cs typeface="Arial" panose="020B0604020202020204" pitchFamily="34" charset="0"/>
              </a:rPr>
              <a:t>to help you as you serve as a team member.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 have highlighted some documents in this toolkit, but not all, so be sure to view all the documents on the website. Please be sure to always go to the website for the most current documents. If they are revised, there will be a revision date noted.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It is very important that you download, name, and save documents to your computer prior to completing them. </a:t>
            </a:r>
          </a:p>
        </p:txBody>
      </p:sp>
    </p:spTree>
    <p:extLst>
      <p:ext uri="{BB962C8B-B14F-4D97-AF65-F5344CB8AC3E}">
        <p14:creationId xmlns:p14="http://schemas.microsoft.com/office/powerpoint/2010/main" val="423428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03DCCB-4675-4CB9-9F55-0774E62EC439}"/>
              </a:ext>
            </a:extLst>
          </p:cNvPr>
          <p:cNvSpPr>
            <a:spLocks noGrp="1"/>
          </p:cNvSpPr>
          <p:nvPr>
            <p:ph type="body" sz="quarter" idx="10"/>
          </p:nvPr>
        </p:nvSpPr>
        <p:spPr/>
        <p:txBody>
          <a:bodyPr/>
          <a:lstStyle/>
          <a:p>
            <a:pPr marL="0" indent="0">
              <a:buNone/>
            </a:pPr>
            <a:r>
              <a:rPr lang="en-US" dirty="0">
                <a:latin typeface="Arial" panose="020B0604020202020204" pitchFamily="34" charset="0"/>
                <a:cs typeface="Arial" panose="020B0604020202020204" pitchFamily="34" charset="0"/>
              </a:rPr>
              <a:t>If the school is just transitioning into using ASP, please have them complete an ASP Project Proposal, due with the Transition Year School Report.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If the school is finishing an ASP cycle, having a Year 6 Visit, and continuing with another ASP Project, please discuss options for their next project at the team visit. They will follow up with the ASP consultant prior to submitting the next Project Proposal.</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For more details about writing an ASP project proposal, please refer to Writing an ASP Project Proposal in your </a:t>
            </a:r>
            <a:r>
              <a:rPr lang="en-US" sz="2000" u="sng" dirty="0">
                <a:latin typeface="Arial" panose="020B0604020202020204" pitchFamily="34" charset="0"/>
                <a:cs typeface="Arial" panose="020B0604020202020204" pitchFamily="34" charset="0"/>
                <a:hlinkClick r:id="rId2"/>
              </a:rPr>
              <a:t>NE Accreditation Supplemental Documents web page </a:t>
            </a:r>
            <a:endParaRPr lang="en-US" dirty="0"/>
          </a:p>
        </p:txBody>
      </p:sp>
      <p:sp>
        <p:nvSpPr>
          <p:cNvPr id="3" name="Title 2">
            <a:extLst>
              <a:ext uri="{FF2B5EF4-FFF2-40B4-BE49-F238E27FC236}">
                <a16:creationId xmlns:a16="http://schemas.microsoft.com/office/drawing/2014/main" id="{DC8B99C7-15C5-43AB-9C7B-B2B8F0C812A5}"/>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Writing an ASP Project Proposal</a:t>
            </a:r>
            <a:endParaRPr lang="en-US" dirty="0"/>
          </a:p>
        </p:txBody>
      </p:sp>
    </p:spTree>
    <p:extLst>
      <p:ext uri="{BB962C8B-B14F-4D97-AF65-F5344CB8AC3E}">
        <p14:creationId xmlns:p14="http://schemas.microsoft.com/office/powerpoint/2010/main" val="47362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84D33D-E258-4B5D-A23F-A1BEBC163FAA}"/>
              </a:ext>
            </a:extLst>
          </p:cNvPr>
          <p:cNvSpPr>
            <a:spLocks noGrp="1"/>
          </p:cNvSpPr>
          <p:nvPr>
            <p:ph type="title"/>
          </p:nvPr>
        </p:nvSpPr>
        <p:spPr/>
        <p:txBody>
          <a:bodyPr/>
          <a:lstStyle/>
          <a:p>
            <a:r>
              <a:rPr lang="en-US" dirty="0">
                <a:solidFill>
                  <a:schemeClr val="tx1"/>
                </a:solidFill>
              </a:rPr>
              <a:t>Indicator 2.9 Financial Review</a:t>
            </a:r>
            <a:endParaRPr lang="en-US" dirty="0"/>
          </a:p>
        </p:txBody>
      </p:sp>
      <p:sp>
        <p:nvSpPr>
          <p:cNvPr id="7" name="Text Placeholder 6">
            <a:extLst>
              <a:ext uri="{FF2B5EF4-FFF2-40B4-BE49-F238E27FC236}">
                <a16:creationId xmlns:a16="http://schemas.microsoft.com/office/drawing/2014/main" id="{39C2EC6E-C7FE-4F43-8A26-A46C0A823B27}"/>
              </a:ext>
            </a:extLst>
          </p:cNvPr>
          <p:cNvSpPr>
            <a:spLocks noGrp="1"/>
          </p:cNvSpPr>
          <p:nvPr>
            <p:ph type="body" sz="quarter" idx="10"/>
          </p:nvPr>
        </p:nvSpPr>
        <p:spPr>
          <a:xfrm>
            <a:off x="985421" y="1075630"/>
            <a:ext cx="7701380" cy="3842600"/>
          </a:xfrm>
        </p:spPr>
        <p:txBody>
          <a:bodyPr/>
          <a:lstStyle/>
          <a:p>
            <a:pPr marL="0" indent="0">
              <a:buNone/>
            </a:pPr>
            <a:r>
              <a:rPr lang="en-US" sz="1400" dirty="0">
                <a:latin typeface="Arial" panose="020B0604020202020204" pitchFamily="34" charset="0"/>
                <a:cs typeface="Arial" panose="020B0604020202020204" pitchFamily="34" charset="0"/>
              </a:rPr>
              <a:t>Please note that Indicator 2.9 often gets missed by schools. The Chair should mention this at the pre-visit. There are several options to meet Indicator 2.9 based on the revenue of the school. Please reference </a:t>
            </a:r>
            <a:r>
              <a:rPr lang="en-US" sz="1400" i="1" dirty="0">
                <a:latin typeface="Arial" panose="020B0604020202020204" pitchFamily="34" charset="0"/>
                <a:cs typeface="Arial" panose="020B0604020202020204" pitchFamily="34" charset="0"/>
                <a:hlinkClick r:id="rId2"/>
              </a:rPr>
              <a:t>Options for Meeting Indicator 2.9</a:t>
            </a:r>
            <a:r>
              <a:rPr lang="en-US" sz="1400" i="1" dirty="0">
                <a:latin typeface="Arial" panose="020B0604020202020204" pitchFamily="34" charset="0"/>
                <a:cs typeface="Arial" panose="020B0604020202020204" pitchFamily="34" charset="0"/>
              </a:rPr>
              <a:t>. This review should be based on the year prior to the team visit.</a:t>
            </a: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rtl="0" fontAlgn="base">
              <a:buNone/>
            </a:pPr>
            <a:r>
              <a:rPr lang="en-US" sz="1400" dirty="0">
                <a:latin typeface="Arial" panose="020B0604020202020204" pitchFamily="34" charset="0"/>
                <a:cs typeface="Arial" panose="020B0604020202020204" pitchFamily="34" charset="0"/>
              </a:rPr>
              <a:t>Also note: </a:t>
            </a:r>
            <a:r>
              <a:rPr lang="en-US" sz="1400" b="0" i="0" dirty="0">
                <a:solidFill>
                  <a:srgbClr val="000000"/>
                </a:solidFill>
                <a:effectLst/>
                <a:latin typeface="Arial" panose="020B0604020202020204" pitchFamily="34" charset="0"/>
                <a:cs typeface="Arial" panose="020B0604020202020204" pitchFamily="34" charset="0"/>
              </a:rPr>
              <a:t>When reading through a financial review for 2.9, you may notice the following verbiage: </a:t>
            </a:r>
          </a:p>
          <a:p>
            <a:pPr marL="0" indent="0" rtl="0" fontAlgn="base">
              <a:buNone/>
            </a:pPr>
            <a:r>
              <a:rPr lang="en-US" sz="1400" b="0" i="0" dirty="0">
                <a:solidFill>
                  <a:srgbClr val="000000"/>
                </a:solidFill>
                <a:effectLst/>
                <a:latin typeface="Arial" panose="020B0604020202020204" pitchFamily="34" charset="0"/>
                <a:cs typeface="Arial" panose="020B0604020202020204" pitchFamily="34" charset="0"/>
              </a:rPr>
              <a:t>“</a:t>
            </a:r>
            <a:r>
              <a:rPr lang="en-US" sz="1400" b="0" i="1" dirty="0">
                <a:solidFill>
                  <a:srgbClr val="000000"/>
                </a:solidFill>
                <a:effectLst/>
                <a:latin typeface="Arial" panose="020B0604020202020204" pitchFamily="34" charset="0"/>
                <a:cs typeface="Arial" panose="020B0604020202020204" pitchFamily="34" charset="0"/>
              </a:rPr>
              <a:t>Management has elected to omit substantially all disclosures required in financial statements prepared in accordance with cash basis of accounting</a:t>
            </a:r>
            <a:r>
              <a:rPr lang="en-US" sz="1400" b="0" i="0" dirty="0">
                <a:solidFill>
                  <a:srgbClr val="000000"/>
                </a:solidFill>
                <a:effectLst/>
                <a:latin typeface="Arial" panose="020B0604020202020204" pitchFamily="34" charset="0"/>
                <a:cs typeface="Arial" panose="020B0604020202020204" pitchFamily="34" charset="0"/>
              </a:rPr>
              <a:t>.” </a:t>
            </a:r>
          </a:p>
          <a:p>
            <a:pPr marL="0" indent="0" rtl="0" fontAlgn="base">
              <a:buNone/>
            </a:pPr>
            <a:endParaRPr lang="en-US" sz="1400" b="0" i="0" dirty="0">
              <a:solidFill>
                <a:srgbClr val="000000"/>
              </a:solidFill>
              <a:effectLst/>
              <a:latin typeface="Arial" panose="020B0604020202020204" pitchFamily="34" charset="0"/>
              <a:cs typeface="Arial" panose="020B0604020202020204" pitchFamily="34" charset="0"/>
            </a:endParaRPr>
          </a:p>
          <a:p>
            <a:pPr marL="0" indent="0" rtl="0" fontAlgn="base">
              <a:buNone/>
            </a:pPr>
            <a:r>
              <a:rPr lang="en-US" sz="1400" b="0" i="0" dirty="0">
                <a:solidFill>
                  <a:srgbClr val="000000"/>
                </a:solidFill>
                <a:effectLst/>
                <a:latin typeface="Arial" panose="020B0604020202020204" pitchFamily="34" charset="0"/>
                <a:cs typeface="Arial" panose="020B0604020202020204" pitchFamily="34" charset="0"/>
              </a:rPr>
              <a:t>This DOES NOT mean that the school has withheld necessary documentation. What that means is that management decided to NOT have footnotes to their financial statements. The footnotes are typically seen as an integral part of the financial statements; however, for a small entity that is just having a cash basis compilation, it is acceptable that they are avoiding the footnotes. There isn’t necessarily anything that would be required to be disclosed in the footnotes that could not already be seen by in the financial statements.  </a:t>
            </a:r>
          </a:p>
          <a:p>
            <a:pPr marL="0" indent="0">
              <a:buNone/>
            </a:pPr>
            <a:endParaRPr lang="en-US" dirty="0"/>
          </a:p>
        </p:txBody>
      </p:sp>
      <p:pic>
        <p:nvPicPr>
          <p:cNvPr id="4" name="Picture 3">
            <a:extLst>
              <a:ext uri="{FF2B5EF4-FFF2-40B4-BE49-F238E27FC236}">
                <a16:creationId xmlns:a16="http://schemas.microsoft.com/office/drawing/2014/main" id="{696B9F33-693E-4BE7-93E5-8ADC062FA1CE}"/>
              </a:ext>
            </a:extLst>
          </p:cNvPr>
          <p:cNvPicPr>
            <a:picLocks noChangeAspect="1"/>
          </p:cNvPicPr>
          <p:nvPr/>
        </p:nvPicPr>
        <p:blipFill>
          <a:blip r:embed="rId3"/>
          <a:stretch>
            <a:fillRect/>
          </a:stretch>
        </p:blipFill>
        <p:spPr>
          <a:xfrm>
            <a:off x="1206300" y="4870424"/>
            <a:ext cx="7477125" cy="1733550"/>
          </a:xfrm>
          <a:prstGeom prst="rect">
            <a:avLst/>
          </a:prstGeom>
        </p:spPr>
      </p:pic>
    </p:spTree>
    <p:extLst>
      <p:ext uri="{BB962C8B-B14F-4D97-AF65-F5344CB8AC3E}">
        <p14:creationId xmlns:p14="http://schemas.microsoft.com/office/powerpoint/2010/main" val="210093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84D33D-E258-4B5D-A23F-A1BEBC163FAA}"/>
              </a:ext>
            </a:extLst>
          </p:cNvPr>
          <p:cNvSpPr>
            <a:spLocks noGrp="1"/>
          </p:cNvSpPr>
          <p:nvPr>
            <p:ph type="title"/>
          </p:nvPr>
        </p:nvSpPr>
        <p:spPr>
          <a:xfrm>
            <a:off x="1298899" y="168209"/>
            <a:ext cx="7387902" cy="620197"/>
          </a:xfrm>
        </p:spPr>
        <p:txBody>
          <a:bodyPr/>
          <a:lstStyle/>
          <a:p>
            <a:r>
              <a:rPr lang="en-US" dirty="0">
                <a:solidFill>
                  <a:schemeClr val="tx1"/>
                </a:solidFill>
                <a:latin typeface="Arial" panose="020B0604020202020204" pitchFamily="34" charset="0"/>
                <a:cs typeface="Arial" panose="020B0604020202020204" pitchFamily="34" charset="0"/>
              </a:rPr>
              <a:t>REACH Documents the School Needs to Provide to the Team</a:t>
            </a:r>
          </a:p>
        </p:txBody>
      </p:sp>
      <p:sp>
        <p:nvSpPr>
          <p:cNvPr id="3" name="Text Placeholder 2">
            <a:extLst>
              <a:ext uri="{FF2B5EF4-FFF2-40B4-BE49-F238E27FC236}">
                <a16:creationId xmlns:a16="http://schemas.microsoft.com/office/drawing/2014/main" id="{F0E0B2DE-5D53-42D9-9E4A-A6C0F305C3CA}"/>
              </a:ext>
            </a:extLst>
          </p:cNvPr>
          <p:cNvSpPr>
            <a:spLocks noGrp="1"/>
          </p:cNvSpPr>
          <p:nvPr>
            <p:ph type="body" sz="quarter" idx="10"/>
          </p:nvPr>
        </p:nvSpPr>
        <p:spPr/>
        <p:txBody>
          <a:bodyPr/>
          <a:lstStyle/>
          <a:p>
            <a:pPr marL="1028700" marR="2114550" indent="0" algn="ctr">
              <a:lnSpc>
                <a:spcPct val="115000"/>
              </a:lnSpc>
              <a:spcBef>
                <a:spcPts val="265"/>
              </a:spcBef>
              <a:spcAft>
                <a:spcPts val="0"/>
              </a:spcAft>
              <a:buNone/>
            </a:pPr>
            <a:r>
              <a:rPr lang="en-US" sz="1800" b="1" spc="10" dirty="0">
                <a:effectLst/>
                <a:latin typeface="Arial" panose="020B0604020202020204" pitchFamily="34" charset="0"/>
                <a:ea typeface="Myriad Pro"/>
                <a:cs typeface="Arial" panose="020B0604020202020204" pitchFamily="34" charset="0"/>
              </a:rPr>
              <a:t>Verification of Standards</a:t>
            </a:r>
          </a:p>
          <a:p>
            <a:pPr marL="1028700" marR="2114550" indent="0" algn="ctr">
              <a:lnSpc>
                <a:spcPct val="115000"/>
              </a:lnSpc>
              <a:spcBef>
                <a:spcPts val="265"/>
              </a:spcBef>
              <a:spcAft>
                <a:spcPts val="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5000"/>
              </a:lnSpc>
              <a:spcBef>
                <a:spcPts val="0"/>
              </a:spcBef>
              <a:spcAft>
                <a:spcPts val="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Engage stakeholders in assessing the school’s compliance with all standards of accreditation, and provide the following REACH documents along with this report:</a:t>
            </a:r>
          </a:p>
          <a:p>
            <a:pPr marL="0" marR="0" indent="0">
              <a:lnSpc>
                <a:spcPct val="115000"/>
              </a:lnSpc>
              <a:spcBef>
                <a:spcPts val="0"/>
              </a:spcBef>
              <a:spcAft>
                <a:spcPts val="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R="0" lvl="0">
              <a:lnSpc>
                <a:spcPct val="115000"/>
              </a:lnSpc>
              <a:spcBef>
                <a:spcPts val="0"/>
              </a:spcBef>
              <a:spcAft>
                <a:spcPts val="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Arial" panose="020B0604020202020204" pitchFamily="34" charset="0"/>
              </a:rPr>
              <a:t>A completed, up-to-date REACH Standards Indicators Checklist; </a:t>
            </a:r>
          </a:p>
          <a:p>
            <a:pPr marR="0" lvl="0">
              <a:lnSpc>
                <a:spcPct val="115000"/>
              </a:lnSpc>
              <a:spcBef>
                <a:spcPts val="0"/>
              </a:spcBef>
              <a:spcAft>
                <a:spcPts val="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Arial" panose="020B0604020202020204" pitchFamily="34" charset="0"/>
              </a:rPr>
              <a:t>A completed School Indicator Ratings Spreadsheet; and </a:t>
            </a:r>
          </a:p>
          <a:p>
            <a:pPr marR="0" lvl="0">
              <a:lnSpc>
                <a:spcPct val="115000"/>
              </a:lnSpc>
              <a:spcBef>
                <a:spcPts val="0"/>
              </a:spcBef>
              <a:spcAft>
                <a:spcPts val="0"/>
              </a:spcAft>
              <a:buFont typeface="Wingdings" panose="05000000000000000000" pitchFamily="2" charset="2"/>
              <a:buChar char="ü"/>
            </a:pPr>
            <a:r>
              <a:rPr lang="en-US" sz="1800" dirty="0">
                <a:effectLst/>
                <a:latin typeface="Arial" panose="020B0604020202020204" pitchFamily="34" charset="0"/>
                <a:ea typeface="Calibri" panose="020F0502020204030204" pitchFamily="34" charset="0"/>
                <a:cs typeface="Arial" panose="020B0604020202020204" pitchFamily="34" charset="0"/>
              </a:rPr>
              <a:t>A current School Certification Spreadsheet.</a:t>
            </a:r>
          </a:p>
          <a:p>
            <a:pPr marR="0" lvl="0">
              <a:lnSpc>
                <a:spcPct val="115000"/>
              </a:lnSpc>
              <a:spcBef>
                <a:spcPts val="0"/>
              </a:spcBef>
              <a:spcAft>
                <a:spcPts val="0"/>
              </a:spcAft>
              <a:buFont typeface="Wingdings" panose="05000000000000000000" pitchFamily="2" charset="2"/>
              <a:buChar char="ü"/>
            </a:pPr>
            <a:endParaRPr lang="en-US" sz="1800" dirty="0">
              <a:latin typeface="Arial" panose="020B0604020202020204" pitchFamily="34" charset="0"/>
              <a:cs typeface="Arial" panose="020B0604020202020204" pitchFamily="34" charset="0"/>
            </a:endParaRPr>
          </a:p>
          <a:p>
            <a:pPr marL="0" marR="0" lvl="0" indent="0">
              <a:lnSpc>
                <a:spcPct val="115000"/>
              </a:lnSpc>
              <a:spcBef>
                <a:spcPts val="0"/>
              </a:spcBef>
              <a:spcAft>
                <a:spcPts val="0"/>
              </a:spcAft>
              <a:buNone/>
            </a:pPr>
            <a:r>
              <a:rPr lang="en-US" sz="1800" dirty="0">
                <a:latin typeface="Arial" panose="020B0604020202020204" pitchFamily="34" charset="0"/>
                <a:cs typeface="Arial" panose="020B0604020202020204" pitchFamily="34" charset="0"/>
              </a:rPr>
              <a:t>These 3 documents can be found on the REACH School Documents </a:t>
            </a:r>
            <a:r>
              <a:rPr lang="en-US" sz="1800" dirty="0">
                <a:latin typeface="Arial" panose="020B0604020202020204" pitchFamily="34" charset="0"/>
                <a:cs typeface="Arial" panose="020B0604020202020204" pitchFamily="34" charset="0"/>
                <a:hlinkClick r:id="rId2"/>
              </a:rPr>
              <a:t>website</a:t>
            </a:r>
            <a:r>
              <a:rPr lang="en-US"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475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b="1" dirty="0">
                <a:solidFill>
                  <a:schemeClr val="tx1"/>
                </a:solidFill>
              </a:rPr>
              <a:t>Indicator Ratings Spreadsheet</a:t>
            </a:r>
            <a:endParaRPr lang="en-US" sz="2800" b="1" dirty="0"/>
          </a:p>
        </p:txBody>
      </p:sp>
      <p:sp>
        <p:nvSpPr>
          <p:cNvPr id="4" name="Text Placeholder 3">
            <a:extLst>
              <a:ext uri="{FF2B5EF4-FFF2-40B4-BE49-F238E27FC236}">
                <a16:creationId xmlns:a16="http://schemas.microsoft.com/office/drawing/2014/main" id="{324243E6-C8C8-4942-AA85-3DFF3B8F2A41}"/>
              </a:ext>
            </a:extLst>
          </p:cNvPr>
          <p:cNvSpPr>
            <a:spLocks noGrp="1"/>
          </p:cNvSpPr>
          <p:nvPr>
            <p:ph type="body" sz="quarter" idx="10"/>
          </p:nvPr>
        </p:nvSpPr>
        <p:spPr/>
        <p:txBody>
          <a:bodyPr/>
          <a:lstStyle/>
          <a:p>
            <a:pPr marL="0" indent="0">
              <a:buNone/>
            </a:pPr>
            <a:r>
              <a:rPr lang="en-US" sz="1400" dirty="0">
                <a:latin typeface="Arial" panose="020B0604020202020204" pitchFamily="34" charset="0"/>
                <a:cs typeface="Arial" panose="020B0604020202020204" pitchFamily="34" charset="0"/>
              </a:rPr>
              <a:t>The school must use the Indicator Ratings Spreadsheet to rate itself on each of the indicators. The spreadsheet allows for 8 committee members to rate each indicator.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The spreadsheet will then give an average for each indicator, guiding the school’s response to their compliance level. Please be sure they have uploaded the spreadsheet into the Google Drive for the visiting team to review.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There are 4 options for the Indicator Ratings Spreadsheet found on our </a:t>
            </a:r>
            <a:r>
              <a:rPr lang="en-US" sz="1400" dirty="0">
                <a:latin typeface="Arial" panose="020B0604020202020204" pitchFamily="34" charset="0"/>
                <a:cs typeface="Arial" panose="020B0604020202020204" pitchFamily="34" charset="0"/>
                <a:hlinkClick r:id="rId2"/>
              </a:rPr>
              <a:t>website</a:t>
            </a:r>
            <a:r>
              <a:rPr lang="en-US" sz="1400" dirty="0">
                <a:latin typeface="Arial" panose="020B0604020202020204" pitchFamily="34" charset="0"/>
                <a:cs typeface="Arial" panose="020B0604020202020204" pitchFamily="34" charset="0"/>
              </a:rPr>
              <a:t> under the Self-Study Forms and Documents tab. They should choose the one that reflects your school’s enrollment.</a:t>
            </a:r>
          </a:p>
          <a:p>
            <a:pPr marL="0"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3468561-AD3F-4BAD-9E2B-E82F00145D32}"/>
              </a:ext>
            </a:extLst>
          </p:cNvPr>
          <p:cNvPicPr>
            <a:picLocks noChangeAspect="1"/>
          </p:cNvPicPr>
          <p:nvPr/>
        </p:nvPicPr>
        <p:blipFill>
          <a:blip r:embed="rId3"/>
          <a:stretch>
            <a:fillRect/>
          </a:stretch>
        </p:blipFill>
        <p:spPr>
          <a:xfrm>
            <a:off x="2135348" y="4125724"/>
            <a:ext cx="5410200" cy="1962150"/>
          </a:xfrm>
          <a:prstGeom prst="rect">
            <a:avLst/>
          </a:prstGeom>
        </p:spPr>
      </p:pic>
    </p:spTree>
    <p:extLst>
      <p:ext uri="{BB962C8B-B14F-4D97-AF65-F5344CB8AC3E}">
        <p14:creationId xmlns:p14="http://schemas.microsoft.com/office/powerpoint/2010/main" val="63368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b="1" dirty="0">
                <a:solidFill>
                  <a:schemeClr val="tx1"/>
                </a:solidFill>
              </a:rPr>
              <a:t>Indicator 2.9 – Financial Review</a:t>
            </a:r>
            <a:endParaRPr lang="en-US" sz="2800" b="1" dirty="0"/>
          </a:p>
        </p:txBody>
      </p:sp>
      <p:pic>
        <p:nvPicPr>
          <p:cNvPr id="6" name="Picture 5">
            <a:extLst>
              <a:ext uri="{FF2B5EF4-FFF2-40B4-BE49-F238E27FC236}">
                <a16:creationId xmlns:a16="http://schemas.microsoft.com/office/drawing/2014/main" id="{FAF4EA63-0053-42A9-9589-069037C607D5}"/>
              </a:ext>
            </a:extLst>
          </p:cNvPr>
          <p:cNvPicPr>
            <a:picLocks noChangeAspect="1"/>
          </p:cNvPicPr>
          <p:nvPr/>
        </p:nvPicPr>
        <p:blipFill>
          <a:blip r:embed="rId2"/>
          <a:stretch>
            <a:fillRect/>
          </a:stretch>
        </p:blipFill>
        <p:spPr>
          <a:xfrm>
            <a:off x="1130242" y="1187086"/>
            <a:ext cx="7353300" cy="3762375"/>
          </a:xfrm>
          <a:prstGeom prst="rect">
            <a:avLst/>
          </a:prstGeom>
        </p:spPr>
      </p:pic>
      <p:sp>
        <p:nvSpPr>
          <p:cNvPr id="7" name="TextBox 6">
            <a:extLst>
              <a:ext uri="{FF2B5EF4-FFF2-40B4-BE49-F238E27FC236}">
                <a16:creationId xmlns:a16="http://schemas.microsoft.com/office/drawing/2014/main" id="{1935F878-2AC5-410E-BCF7-086BBDA3BC85}"/>
              </a:ext>
            </a:extLst>
          </p:cNvPr>
          <p:cNvSpPr txBox="1"/>
          <p:nvPr/>
        </p:nvSpPr>
        <p:spPr>
          <a:xfrm>
            <a:off x="1065319" y="4942920"/>
            <a:ext cx="7621481" cy="1200329"/>
          </a:xfrm>
          <a:prstGeom prst="rect">
            <a:avLst/>
          </a:prstGeom>
          <a:noFill/>
        </p:spPr>
        <p:txBody>
          <a:bodyPr wrap="square">
            <a:spAutoFit/>
          </a:bodyPr>
          <a:lstStyle/>
          <a:p>
            <a:r>
              <a:rPr lang="en-US" dirty="0"/>
              <a:t>Indicator 2.9 often gets overlooked. Please note:</a:t>
            </a:r>
          </a:p>
          <a:p>
            <a:pPr marL="285750" indent="-285750">
              <a:buFont typeface="Wingdings" panose="05000000000000000000" pitchFamily="2" charset="2"/>
              <a:buChar char="§"/>
            </a:pPr>
            <a:r>
              <a:rPr lang="en-US" dirty="0"/>
              <a:t>This is a critical indicator.</a:t>
            </a:r>
          </a:p>
          <a:p>
            <a:pPr marL="285750" indent="-285750">
              <a:buFont typeface="Wingdings" panose="05000000000000000000" pitchFamily="2" charset="2"/>
              <a:buChar char="§"/>
            </a:pPr>
            <a:r>
              <a:rPr lang="en-US" dirty="0">
                <a:hlinkClick r:id="rId3"/>
              </a:rPr>
              <a:t>Options for meeting 2.9 based on school’s total revenue</a:t>
            </a:r>
            <a:r>
              <a:rPr lang="en-US" dirty="0"/>
              <a:t>.</a:t>
            </a:r>
          </a:p>
          <a:p>
            <a:pPr marL="285750" indent="-285750">
              <a:buFont typeface="Wingdings" panose="05000000000000000000" pitchFamily="2" charset="2"/>
              <a:buChar char="§"/>
            </a:pPr>
            <a:r>
              <a:rPr lang="en-US" dirty="0"/>
              <a:t>This review should be based on the year prior to the visit year.</a:t>
            </a:r>
          </a:p>
        </p:txBody>
      </p:sp>
    </p:spTree>
    <p:extLst>
      <p:ext uri="{BB962C8B-B14F-4D97-AF65-F5344CB8AC3E}">
        <p14:creationId xmlns:p14="http://schemas.microsoft.com/office/powerpoint/2010/main" val="396453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8BE626A59D854481730C621EA40AD1" ma:contentTypeVersion="16" ma:contentTypeDescription="Create a new document." ma:contentTypeScope="" ma:versionID="b60754f3e30b2b8aaf8fd4c288729d52">
  <xsd:schema xmlns:xsd="http://www.w3.org/2001/XMLSchema" xmlns:xs="http://www.w3.org/2001/XMLSchema" xmlns:p="http://schemas.microsoft.com/office/2006/metadata/properties" xmlns:ns2="d589bac8-e542-4dba-9eaa-683ad4c4f777" xmlns:ns3="c35ed2d1-93f5-4a1b-aad4-7815ef6d958b" targetNamespace="http://schemas.microsoft.com/office/2006/metadata/properties" ma:root="true" ma:fieldsID="4eb3871c3190e2636fbd83d18b7e2d26" ns2:_="" ns3:_="">
    <xsd:import namespace="d589bac8-e542-4dba-9eaa-683ad4c4f777"/>
    <xsd:import namespace="c35ed2d1-93f5-4a1b-aad4-7815ef6d95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9bac8-e542-4dba-9eaa-683ad4c4f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1cdf8-5340-4a71-b631-14e69df0cb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5ed2d1-93f5-4a1b-aad4-7815ef6d95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302153-13b5-4b90-8882-d0ec137408cb}" ma:internalName="TaxCatchAll" ma:showField="CatchAllData" ma:web="c35ed2d1-93f5-4a1b-aad4-7815ef6d95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89bac8-e542-4dba-9eaa-683ad4c4f777">
      <Terms xmlns="http://schemas.microsoft.com/office/infopath/2007/PartnerControls"/>
    </lcf76f155ced4ddcb4097134ff3c332f>
    <TaxCatchAll xmlns="c35ed2d1-93f5-4a1b-aad4-7815ef6d958b" xsi:nil="true"/>
  </documentManagement>
</p:properties>
</file>

<file path=customXml/itemProps1.xml><?xml version="1.0" encoding="utf-8"?>
<ds:datastoreItem xmlns:ds="http://schemas.openxmlformats.org/officeDocument/2006/customXml" ds:itemID="{B4584D78-F3E7-4B35-BECC-DA3F32AA6858}">
  <ds:schemaRefs>
    <ds:schemaRef ds:uri="http://schemas.microsoft.com/sharepoint/v3/contenttype/forms"/>
  </ds:schemaRefs>
</ds:datastoreItem>
</file>

<file path=customXml/itemProps2.xml><?xml version="1.0" encoding="utf-8"?>
<ds:datastoreItem xmlns:ds="http://schemas.openxmlformats.org/officeDocument/2006/customXml" ds:itemID="{DD492B38-B24C-46F6-8396-79C8336B9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9bac8-e542-4dba-9eaa-683ad4c4f777"/>
    <ds:schemaRef ds:uri="c35ed2d1-93f5-4a1b-aad4-7815ef6d9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B8F6FC-21F7-4EAD-B359-2662FBF021DE}">
  <ds:schemaRefs>
    <ds:schemaRef ds:uri="http://schemas.microsoft.com/office/infopath/2007/PartnerControls"/>
    <ds:schemaRef ds:uri="c35ed2d1-93f5-4a1b-aad4-7815ef6d958b"/>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d589bac8-e542-4dba-9eaa-683ad4c4f77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485</TotalTime>
  <Words>2446</Words>
  <Application>Microsoft Office PowerPoint</Application>
  <PresentationFormat>On-screen Show (4:3)</PresentationFormat>
  <Paragraphs>231</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Helvetica</vt:lpstr>
      <vt:lpstr>Helvetica Neue</vt:lpstr>
      <vt:lpstr>Symbol</vt:lpstr>
      <vt:lpstr>Wingdings</vt:lpstr>
      <vt:lpstr>Office Theme</vt:lpstr>
      <vt:lpstr>PowerPoint Presentation</vt:lpstr>
      <vt:lpstr>PowerPoint Presentation</vt:lpstr>
      <vt:lpstr>PowerPoint Presentation</vt:lpstr>
      <vt:lpstr>Accreditation Visiting Team Documents</vt:lpstr>
      <vt:lpstr>Writing an ASP Project Proposal</vt:lpstr>
      <vt:lpstr>Indicator 2.9 Financial Review</vt:lpstr>
      <vt:lpstr>REACH Documents the School Needs to Provide to the Team</vt:lpstr>
      <vt:lpstr>Indicator Ratings Spreadsheet</vt:lpstr>
      <vt:lpstr>Indicator 2.9 – Financial Review</vt:lpstr>
      <vt:lpstr>Indicator 4.3 – Background Checks</vt:lpstr>
      <vt:lpstr>Writing a Team Report</vt:lpstr>
      <vt:lpstr>Middle States Association (MSA) Representative Information</vt:lpstr>
      <vt:lpstr>Following the Visit:</vt:lpstr>
      <vt:lpstr>Accreditation Checklist for Chairs</vt:lpstr>
      <vt:lpstr>Accreditation Checklist for Chairs, cont.</vt:lpstr>
      <vt:lpstr>Accreditation Checklist for Chairs, cont.</vt:lpstr>
      <vt:lpstr>Accreditation Checklist for Chairs, cont.</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Moyer, Lynne</dc:creator>
  <cp:lastModifiedBy>Lynne Moyer</cp:lastModifiedBy>
  <cp:revision>13</cp:revision>
  <cp:lastPrinted>2020-05-06T13:40:47Z</cp:lastPrinted>
  <dcterms:created xsi:type="dcterms:W3CDTF">2020-02-11T19:55:29Z</dcterms:created>
  <dcterms:modified xsi:type="dcterms:W3CDTF">2022-05-31T16:14:48Z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0x010100B38BE626A59D854481730C621EA40AD1</vt:lpwstr>
  </property>
  <property fmtid="{D5CDD505-2E9C-101B-9397-08002B2CF9AE}" pid="3" name="MediaServiceImageTags">
    <vt:lpwstr/>
  </property>
</Properties>
</file>