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1" r:id="rId5"/>
    <p:sldId id="264" r:id="rId6"/>
    <p:sldId id="278" r:id="rId7"/>
    <p:sldId id="280" r:id="rId8"/>
    <p:sldId id="277" r:id="rId9"/>
    <p:sldId id="301" r:id="rId10"/>
    <p:sldId id="302" r:id="rId11"/>
    <p:sldId id="304" r:id="rId12"/>
    <p:sldId id="305" r:id="rId13"/>
    <p:sldId id="281" r:id="rId14"/>
    <p:sldId id="300" r:id="rId15"/>
    <p:sldId id="303" r:id="rId16"/>
    <p:sldId id="299" r:id="rId17"/>
    <p:sldId id="298" r:id="rId18"/>
    <p:sldId id="306" r:id="rId19"/>
    <p:sldId id="293" r:id="rId20"/>
    <p:sldId id="294" r:id="rId21"/>
    <p:sldId id="295" r:id="rId22"/>
    <p:sldId id="286"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er, Lynne" initials="ML" lastIdx="1" clrIdx="0">
    <p:extLst>
      <p:ext uri="{19B8F6BF-5375-455C-9EA6-DF929625EA0E}">
        <p15:presenceInfo xmlns:p15="http://schemas.microsoft.com/office/powerpoint/2012/main" userId="S::Lynne_Moyer@acsi.org::f3585b3f-c578-4e07-8a9b-2b5ae473f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9C"/>
    <a:srgbClr val="E78336"/>
    <a:srgbClr val="79A82E"/>
    <a:srgbClr val="E383A5"/>
    <a:srgbClr val="005294"/>
    <a:srgbClr val="C6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EF8A0-F936-4D0C-BB81-A93BD9DAC360}" v="14" dt="2022-05-31T16:15:08.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1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er, Lynne" userId="f3585b3f-c578-4e07-8a9b-2b5ae473f058" providerId="ADAL" clId="{11575CB3-978B-477A-94B9-6AD3CDAAC4CE}"/>
    <pc:docChg chg="undo custSel modSld">
      <pc:chgData name="Moyer, Lynne" userId="f3585b3f-c578-4e07-8a9b-2b5ae473f058" providerId="ADAL" clId="{11575CB3-978B-477A-94B9-6AD3CDAAC4CE}" dt="2020-11-05T16:47:34.240" v="157" actId="207"/>
      <pc:docMkLst>
        <pc:docMk/>
      </pc:docMkLst>
      <pc:sldChg chg="modSp mod">
        <pc:chgData name="Moyer, Lynne" userId="f3585b3f-c578-4e07-8a9b-2b5ae473f058" providerId="ADAL" clId="{11575CB3-978B-477A-94B9-6AD3CDAAC4CE}" dt="2020-11-05T16:39:13.605" v="68" actId="20577"/>
        <pc:sldMkLst>
          <pc:docMk/>
          <pc:sldMk cId="98321245" sldId="293"/>
        </pc:sldMkLst>
        <pc:graphicFrameChg chg="modGraphic">
          <ac:chgData name="Moyer, Lynne" userId="f3585b3f-c578-4e07-8a9b-2b5ae473f058" providerId="ADAL" clId="{11575CB3-978B-477A-94B9-6AD3CDAAC4CE}" dt="2020-11-05T16:39:13.605" v="68" actId="20577"/>
          <ac:graphicFrameMkLst>
            <pc:docMk/>
            <pc:sldMk cId="98321245" sldId="293"/>
            <ac:graphicFrameMk id="4" creationId="{3226D2EC-4E42-4E27-98C3-F9D427C7735E}"/>
          </ac:graphicFrameMkLst>
        </pc:graphicFrameChg>
      </pc:sldChg>
      <pc:sldChg chg="addSp modSp mod">
        <pc:chgData name="Moyer, Lynne" userId="f3585b3f-c578-4e07-8a9b-2b5ae473f058" providerId="ADAL" clId="{11575CB3-978B-477A-94B9-6AD3CDAAC4CE}" dt="2020-11-05T16:47:34.240" v="157" actId="207"/>
        <pc:sldMkLst>
          <pc:docMk/>
          <pc:sldMk cId="2965090985" sldId="295"/>
        </pc:sldMkLst>
        <pc:graphicFrameChg chg="add mod modGraphic">
          <ac:chgData name="Moyer, Lynne" userId="f3585b3f-c578-4e07-8a9b-2b5ae473f058" providerId="ADAL" clId="{11575CB3-978B-477A-94B9-6AD3CDAAC4CE}" dt="2020-11-05T16:47:34.240" v="157" actId="207"/>
          <ac:graphicFrameMkLst>
            <pc:docMk/>
            <pc:sldMk cId="2965090985" sldId="295"/>
            <ac:graphicFrameMk id="2" creationId="{421FA151-9A07-47C0-9C7B-C66DCDB58F63}"/>
          </ac:graphicFrameMkLst>
        </pc:graphicFrameChg>
        <pc:graphicFrameChg chg="mod modGraphic">
          <ac:chgData name="Moyer, Lynne" userId="f3585b3f-c578-4e07-8a9b-2b5ae473f058" providerId="ADAL" clId="{11575CB3-978B-477A-94B9-6AD3CDAAC4CE}" dt="2020-11-05T16:45:17.780" v="140" actId="20577"/>
          <ac:graphicFrameMkLst>
            <pc:docMk/>
            <pc:sldMk cId="2965090985" sldId="295"/>
            <ac:graphicFrameMk id="4" creationId="{73F333B0-BB90-4AD8-8B4E-4384F1880A52}"/>
          </ac:graphicFrameMkLst>
        </pc:graphicFrameChg>
        <pc:graphicFrameChg chg="mod">
          <ac:chgData name="Moyer, Lynne" userId="f3585b3f-c578-4e07-8a9b-2b5ae473f058" providerId="ADAL" clId="{11575CB3-978B-477A-94B9-6AD3CDAAC4CE}" dt="2020-11-05T16:43:39.493" v="136" actId="1036"/>
          <ac:graphicFrameMkLst>
            <pc:docMk/>
            <pc:sldMk cId="2965090985" sldId="295"/>
            <ac:graphicFrameMk id="5" creationId="{BAC556DC-4975-4B29-AAFE-D2B0DED33A4A}"/>
          </ac:graphicFrameMkLst>
        </pc:graphicFrameChg>
        <pc:graphicFrameChg chg="mod">
          <ac:chgData name="Moyer, Lynne" userId="f3585b3f-c578-4e07-8a9b-2b5ae473f058" providerId="ADAL" clId="{11575CB3-978B-477A-94B9-6AD3CDAAC4CE}" dt="2020-11-05T16:43:36.202" v="114" actId="1036"/>
          <ac:graphicFrameMkLst>
            <pc:docMk/>
            <pc:sldMk cId="2965090985" sldId="295"/>
            <ac:graphicFrameMk id="8" creationId="{8FBFC749-1650-4709-9C14-3A430009845B}"/>
          </ac:graphicFrameMkLst>
        </pc:graphicFrameChg>
        <pc:graphicFrameChg chg="mod">
          <ac:chgData name="Moyer, Lynne" userId="f3585b3f-c578-4e07-8a9b-2b5ae473f058" providerId="ADAL" clId="{11575CB3-978B-477A-94B9-6AD3CDAAC4CE}" dt="2020-11-05T16:43:32.640" v="91" actId="1036"/>
          <ac:graphicFrameMkLst>
            <pc:docMk/>
            <pc:sldMk cId="2965090985" sldId="295"/>
            <ac:graphicFrameMk id="10" creationId="{6FED4A3C-2054-4574-9CFC-583CDA334E16}"/>
          </ac:graphicFrameMkLst>
        </pc:graphicFrameChg>
      </pc:sldChg>
    </pc:docChg>
  </pc:docChgLst>
  <pc:docChgLst>
    <pc:chgData name="Moyer, Lynne" userId="f3585b3f-c578-4e07-8a9b-2b5ae473f058" providerId="ADAL" clId="{0EE2B0D9-1B42-4917-908D-F83420548A2F}"/>
    <pc:docChg chg="undo custSel modSld">
      <pc:chgData name="Moyer, Lynne" userId="f3585b3f-c578-4e07-8a9b-2b5ae473f058" providerId="ADAL" clId="{0EE2B0D9-1B42-4917-908D-F83420548A2F}" dt="2021-04-15T19:04:00.418" v="85" actId="20577"/>
      <pc:docMkLst>
        <pc:docMk/>
      </pc:docMkLst>
      <pc:sldChg chg="modSp mod">
        <pc:chgData name="Moyer, Lynne" userId="f3585b3f-c578-4e07-8a9b-2b5ae473f058" providerId="ADAL" clId="{0EE2B0D9-1B42-4917-908D-F83420548A2F}" dt="2021-04-15T19:03:18.756" v="77" actId="6549"/>
        <pc:sldMkLst>
          <pc:docMk/>
          <pc:sldMk cId="4234288037" sldId="280"/>
        </pc:sldMkLst>
        <pc:spChg chg="mod">
          <ac:chgData name="Moyer, Lynne" userId="f3585b3f-c578-4e07-8a9b-2b5ae473f058" providerId="ADAL" clId="{0EE2B0D9-1B42-4917-908D-F83420548A2F}" dt="2021-04-15T19:03:18.756" v="77" actId="6549"/>
          <ac:spMkLst>
            <pc:docMk/>
            <pc:sldMk cId="4234288037" sldId="280"/>
            <ac:spMk id="2" creationId="{00000000-0000-0000-0000-000000000000}"/>
          </ac:spMkLst>
        </pc:spChg>
      </pc:sldChg>
      <pc:sldChg chg="modSp mod">
        <pc:chgData name="Moyer, Lynne" userId="f3585b3f-c578-4e07-8a9b-2b5ae473f058" providerId="ADAL" clId="{0EE2B0D9-1B42-4917-908D-F83420548A2F}" dt="2021-04-15T19:03:44.508" v="84" actId="5793"/>
        <pc:sldMkLst>
          <pc:docMk/>
          <pc:sldMk cId="1405285590" sldId="301"/>
        </pc:sldMkLst>
        <pc:spChg chg="mod">
          <ac:chgData name="Moyer, Lynne" userId="f3585b3f-c578-4e07-8a9b-2b5ae473f058" providerId="ADAL" clId="{0EE2B0D9-1B42-4917-908D-F83420548A2F}" dt="2021-04-15T19:03:44.508" v="84" actId="5793"/>
          <ac:spMkLst>
            <pc:docMk/>
            <pc:sldMk cId="1405285590" sldId="301"/>
            <ac:spMk id="8" creationId="{E0E06116-5B84-40EF-B6C3-53A42E1B9D0B}"/>
          </ac:spMkLst>
        </pc:spChg>
      </pc:sldChg>
      <pc:sldChg chg="modSp mod">
        <pc:chgData name="Moyer, Lynne" userId="f3585b3f-c578-4e07-8a9b-2b5ae473f058" providerId="ADAL" clId="{0EE2B0D9-1B42-4917-908D-F83420548A2F}" dt="2021-04-15T19:04:00.418" v="85" actId="20577"/>
        <pc:sldMkLst>
          <pc:docMk/>
          <pc:sldMk cId="1750346584" sldId="302"/>
        </pc:sldMkLst>
        <pc:spChg chg="mod">
          <ac:chgData name="Moyer, Lynne" userId="f3585b3f-c578-4e07-8a9b-2b5ae473f058" providerId="ADAL" clId="{0EE2B0D9-1B42-4917-908D-F83420548A2F}" dt="2021-04-15T19:04:00.418" v="85" actId="20577"/>
          <ac:spMkLst>
            <pc:docMk/>
            <pc:sldMk cId="1750346584" sldId="302"/>
            <ac:spMk id="6" creationId="{9A238FB7-8399-465B-8E4C-C22F1AFD2391}"/>
          </ac:spMkLst>
        </pc:spChg>
      </pc:sldChg>
    </pc:docChg>
  </pc:docChgLst>
  <pc:docChgLst>
    <pc:chgData name="Lynne Moyer" userId="f3585b3f-c578-4e07-8a9b-2b5ae473f058" providerId="ADAL" clId="{D11EF8A0-F936-4D0C-BB81-A93BD9DAC360}"/>
    <pc:docChg chg="addSld delSld modSld sldOrd">
      <pc:chgData name="Lynne Moyer" userId="f3585b3f-c578-4e07-8a9b-2b5ae473f058" providerId="ADAL" clId="{D11EF8A0-F936-4D0C-BB81-A93BD9DAC360}" dt="2022-05-31T16:17:32.384" v="239"/>
      <pc:docMkLst>
        <pc:docMk/>
      </pc:docMkLst>
      <pc:sldChg chg="modSp mod">
        <pc:chgData name="Lynne Moyer" userId="f3585b3f-c578-4e07-8a9b-2b5ae473f058" providerId="ADAL" clId="{D11EF8A0-F936-4D0C-BB81-A93BD9DAC360}" dt="2022-01-03T21:09:40.571" v="3" actId="20577"/>
        <pc:sldMkLst>
          <pc:docMk/>
          <pc:sldMk cId="773187863" sldId="277"/>
        </pc:sldMkLst>
        <pc:spChg chg="mod">
          <ac:chgData name="Lynne Moyer" userId="f3585b3f-c578-4e07-8a9b-2b5ae473f058" providerId="ADAL" clId="{D11EF8A0-F936-4D0C-BB81-A93BD9DAC360}" dt="2022-01-03T21:09:40.571" v="3" actId="20577"/>
          <ac:spMkLst>
            <pc:docMk/>
            <pc:sldMk cId="773187863" sldId="277"/>
            <ac:spMk id="2" creationId="{00000000-0000-0000-0000-000000000000}"/>
          </ac:spMkLst>
        </pc:spChg>
      </pc:sldChg>
      <pc:sldChg chg="modSp mod ord">
        <pc:chgData name="Lynne Moyer" userId="f3585b3f-c578-4e07-8a9b-2b5ae473f058" providerId="ADAL" clId="{D11EF8A0-F936-4D0C-BB81-A93BD9DAC360}" dt="2022-05-31T16:17:32.384" v="239"/>
        <pc:sldMkLst>
          <pc:docMk/>
          <pc:sldMk cId="311268420" sldId="278"/>
        </pc:sldMkLst>
        <pc:spChg chg="mod">
          <ac:chgData name="Lynne Moyer" userId="f3585b3f-c578-4e07-8a9b-2b5ae473f058" providerId="ADAL" clId="{D11EF8A0-F936-4D0C-BB81-A93BD9DAC360}" dt="2022-05-31T16:16:07.621" v="237" actId="255"/>
          <ac:spMkLst>
            <pc:docMk/>
            <pc:sldMk cId="311268420" sldId="278"/>
            <ac:spMk id="5" creationId="{54DD4C55-E44A-4ECA-923F-283837E0752A}"/>
          </ac:spMkLst>
        </pc:spChg>
      </pc:sldChg>
      <pc:sldChg chg="del">
        <pc:chgData name="Lynne Moyer" userId="f3585b3f-c578-4e07-8a9b-2b5ae473f058" providerId="ADAL" clId="{D11EF8A0-F936-4D0C-BB81-A93BD9DAC360}" dt="2022-04-29T18:38:42.109" v="11" actId="2696"/>
        <pc:sldMkLst>
          <pc:docMk/>
          <pc:sldMk cId="2333484971" sldId="282"/>
        </pc:sldMkLst>
      </pc:sldChg>
      <pc:sldChg chg="del">
        <pc:chgData name="Lynne Moyer" userId="f3585b3f-c578-4e07-8a9b-2b5ae473f058" providerId="ADAL" clId="{D11EF8A0-F936-4D0C-BB81-A93BD9DAC360}" dt="2022-04-29T18:41:00.566" v="234" actId="2696"/>
        <pc:sldMkLst>
          <pc:docMk/>
          <pc:sldMk cId="1929558777" sldId="284"/>
        </pc:sldMkLst>
      </pc:sldChg>
      <pc:sldChg chg="modSp mod">
        <pc:chgData name="Lynne Moyer" userId="f3585b3f-c578-4e07-8a9b-2b5ae473f058" providerId="ADAL" clId="{D11EF8A0-F936-4D0C-BB81-A93BD9DAC360}" dt="2022-01-03T21:11:15.321" v="5" actId="20577"/>
        <pc:sldMkLst>
          <pc:docMk/>
          <pc:sldMk cId="805799055" sldId="294"/>
        </pc:sldMkLst>
        <pc:graphicFrameChg chg="modGraphic">
          <ac:chgData name="Lynne Moyer" userId="f3585b3f-c578-4e07-8a9b-2b5ae473f058" providerId="ADAL" clId="{D11EF8A0-F936-4D0C-BB81-A93BD9DAC360}" dt="2022-01-03T21:11:15.321" v="5" actId="20577"/>
          <ac:graphicFrameMkLst>
            <pc:docMk/>
            <pc:sldMk cId="805799055" sldId="294"/>
            <ac:graphicFrameMk id="2" creationId="{4B944F2B-90C3-4A3D-953E-1CF78AA7A183}"/>
          </ac:graphicFrameMkLst>
        </pc:graphicFrameChg>
      </pc:sldChg>
      <pc:sldChg chg="modSp mod">
        <pc:chgData name="Lynne Moyer" userId="f3585b3f-c578-4e07-8a9b-2b5ae473f058" providerId="ADAL" clId="{D11EF8A0-F936-4D0C-BB81-A93BD9DAC360}" dt="2022-04-29T18:37:58.511" v="10" actId="12"/>
        <pc:sldMkLst>
          <pc:docMk/>
          <pc:sldMk cId="1405285590" sldId="301"/>
        </pc:sldMkLst>
        <pc:spChg chg="mod">
          <ac:chgData name="Lynne Moyer" userId="f3585b3f-c578-4e07-8a9b-2b5ae473f058" providerId="ADAL" clId="{D11EF8A0-F936-4D0C-BB81-A93BD9DAC360}" dt="2022-04-29T18:37:58.511" v="10" actId="12"/>
          <ac:spMkLst>
            <pc:docMk/>
            <pc:sldMk cId="1405285590" sldId="301"/>
            <ac:spMk id="8" creationId="{E0E06116-5B84-40EF-B6C3-53A42E1B9D0B}"/>
          </ac:spMkLst>
        </pc:spChg>
      </pc:sldChg>
      <pc:sldChg chg="modSp add mod">
        <pc:chgData name="Lynne Moyer" userId="f3585b3f-c578-4e07-8a9b-2b5ae473f058" providerId="ADAL" clId="{D11EF8A0-F936-4D0C-BB81-A93BD9DAC360}" dt="2022-04-29T18:40:50.606" v="233" actId="14100"/>
        <pc:sldMkLst>
          <pc:docMk/>
          <pc:sldMk cId="1120236854" sldId="306"/>
        </pc:sldMkLst>
        <pc:spChg chg="mod">
          <ac:chgData name="Lynne Moyer" userId="f3585b3f-c578-4e07-8a9b-2b5ae473f058" providerId="ADAL" clId="{D11EF8A0-F936-4D0C-BB81-A93BD9DAC360}" dt="2022-04-29T18:40:50.606" v="233" actId="14100"/>
          <ac:spMkLst>
            <pc:docMk/>
            <pc:sldMk cId="1120236854" sldId="306"/>
            <ac:spMk id="2" creationId="{00000000-0000-0000-0000-000000000000}"/>
          </ac:spMkLst>
        </pc:spChg>
        <pc:spChg chg="mod">
          <ac:chgData name="Lynne Moyer" userId="f3585b3f-c578-4e07-8a9b-2b5ae473f058" providerId="ADAL" clId="{D11EF8A0-F936-4D0C-BB81-A93BD9DAC360}" dt="2022-04-29T18:39:08.539" v="32" actId="20577"/>
          <ac:spMkLst>
            <pc:docMk/>
            <pc:sldMk cId="1120236854" sldId="30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DD239-ED12-3C4A-A084-C92AD11DB91A}" type="datetimeFigureOut">
              <a:rPr lang="en-US" smtClean="0"/>
              <a:t>5/31/2022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CB826-F483-BE44-84C3-EA54763EEB8F}" type="slidenum">
              <a:rPr lang="en-US" smtClean="0"/>
              <a:t>‹#›</a:t>
            </a:fld>
            <a:endParaRPr lang="en-US"/>
          </a:p>
        </p:txBody>
      </p:sp>
    </p:spTree>
    <p:extLst>
      <p:ext uri="{BB962C8B-B14F-4D97-AF65-F5344CB8AC3E}">
        <p14:creationId xmlns:p14="http://schemas.microsoft.com/office/powerpoint/2010/main" val="157369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B826-F483-BE44-84C3-EA54763EEB8F}" type="slidenum">
              <a:rPr lang="en-US" smtClean="0"/>
              <a:t>4</a:t>
            </a:fld>
            <a:endParaRPr lang="en-US"/>
          </a:p>
        </p:txBody>
      </p:sp>
    </p:spTree>
    <p:extLst>
      <p:ext uri="{BB962C8B-B14F-4D97-AF65-F5344CB8AC3E}">
        <p14:creationId xmlns:p14="http://schemas.microsoft.com/office/powerpoint/2010/main" val="377065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o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spTree>
    <p:extLst>
      <p:ext uri="{BB962C8B-B14F-4D97-AF65-F5344CB8AC3E}">
        <p14:creationId xmlns:p14="http://schemas.microsoft.com/office/powerpoint/2010/main" val="12079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dirty="0"/>
          </a:p>
        </p:txBody>
      </p:sp>
    </p:spTree>
    <p:extLst>
      <p:ext uri="{BB962C8B-B14F-4D97-AF65-F5344CB8AC3E}">
        <p14:creationId xmlns:p14="http://schemas.microsoft.com/office/powerpoint/2010/main" val="19142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9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CSI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pic>
        <p:nvPicPr>
          <p:cNvPr id="9" name="Picture 8" descr="ACSI_Logo_wTag_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088" y="5664069"/>
            <a:ext cx="1691640" cy="741913"/>
          </a:xfrm>
          <a:prstGeom prst="rect">
            <a:avLst/>
          </a:prstGeom>
        </p:spPr>
      </p:pic>
    </p:spTree>
    <p:extLst>
      <p:ext uri="{BB962C8B-B14F-4D97-AF65-F5344CB8AC3E}">
        <p14:creationId xmlns:p14="http://schemas.microsoft.com/office/powerpoint/2010/main" val="20506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SI Logo Larg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3273631" y="485384"/>
            <a:ext cx="3396551" cy="1857489"/>
          </a:xfrm>
          <a:prstGeom prst="rect">
            <a:avLst/>
          </a:prstGeom>
        </p:spPr>
      </p:pic>
    </p:spTree>
    <p:extLst>
      <p:ext uri="{BB962C8B-B14F-4D97-AF65-F5344CB8AC3E}">
        <p14:creationId xmlns:p14="http://schemas.microsoft.com/office/powerpoint/2010/main" val="6863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SI Facts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a:spLocks noGrp="1"/>
          </p:cNvSpPr>
          <p:nvPr>
            <p:ph type="body" sz="quarter" idx="10"/>
          </p:nvPr>
        </p:nvSpPr>
        <p:spPr>
          <a:xfrm>
            <a:off x="1298899" y="1510636"/>
            <a:ext cx="7387902"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hasCustomPrompt="1"/>
          </p:nvPr>
        </p:nvSpPr>
        <p:spPr>
          <a:xfrm>
            <a:off x="1298899" y="505566"/>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5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4079817" y="5696305"/>
            <a:ext cx="1830345" cy="802783"/>
          </a:xfrm>
          <a:prstGeom prst="rect">
            <a:avLst/>
          </a:prstGeom>
        </p:spPr>
      </p:pic>
      <p:sp>
        <p:nvSpPr>
          <p:cNvPr id="13" name="Text Placeholder 4"/>
          <p:cNvSpPr>
            <a:spLocks noGrp="1"/>
          </p:cNvSpPr>
          <p:nvPr>
            <p:ph type="body" sz="quarter" idx="10" hasCustomPrompt="1"/>
          </p:nvPr>
        </p:nvSpPr>
        <p:spPr>
          <a:xfrm>
            <a:off x="1298899" y="1510636"/>
            <a:ext cx="7387902" cy="4830187"/>
          </a:xfrm>
          <a:prstGeom prst="rect">
            <a:avLst/>
          </a:prstGeom>
        </p:spPr>
        <p:txBody>
          <a:bodyPr vert="horz"/>
          <a:lstStyle>
            <a:lvl1pPr marL="0" indent="0" algn="ctr">
              <a:buNone/>
              <a:defRPr sz="2000" b="0" i="0" baseline="0">
                <a:latin typeface="Helvetica"/>
                <a:cs typeface="Helvetica"/>
              </a:defRPr>
            </a:lvl1pPr>
            <a:lvl2pPr marL="457200" indent="0" algn="ctr">
              <a:buNone/>
              <a:defRPr b="0" i="0">
                <a:latin typeface="Helvetica"/>
                <a:cs typeface="Helvetica"/>
              </a:defRPr>
            </a:lvl2pPr>
            <a:lvl3pPr marL="914400" indent="0" algn="ctr">
              <a:buNone/>
              <a:defRPr b="0" i="0">
                <a:latin typeface="Helvetica"/>
                <a:cs typeface="Helvetica"/>
              </a:defRPr>
            </a:lvl3pPr>
            <a:lvl4pPr marL="1371600" indent="0" algn="ctr">
              <a:buNone/>
              <a:defRPr b="0" i="0">
                <a:latin typeface="Helvetica"/>
                <a:cs typeface="Helvetica"/>
              </a:defRPr>
            </a:lvl4pPr>
            <a:lvl5pPr marL="1828800" indent="0" algn="ctr">
              <a:buNone/>
              <a:defRPr b="0" i="0">
                <a:latin typeface="Helvetica"/>
                <a:cs typeface="Helvetica"/>
              </a:defRPr>
            </a:lvl5pPr>
          </a:lstStyle>
          <a:p>
            <a:pPr lvl="0"/>
            <a:r>
              <a:rPr lang="en-US" dirty="0"/>
              <a:t>Text here</a:t>
            </a:r>
          </a:p>
        </p:txBody>
      </p:sp>
      <p:sp>
        <p:nvSpPr>
          <p:cNvPr id="10" name="Title 9"/>
          <p:cNvSpPr>
            <a:spLocks noGrp="1"/>
          </p:cNvSpPr>
          <p:nvPr>
            <p:ph type="title" hasCustomPrompt="1"/>
          </p:nvPr>
        </p:nvSpPr>
        <p:spPr>
          <a:xfrm>
            <a:off x="1298899" y="505566"/>
            <a:ext cx="7387902" cy="620197"/>
          </a:xfrm>
          <a:prstGeom prst="rect">
            <a:avLst/>
          </a:prstGeom>
        </p:spPr>
        <p:txBody>
          <a:bodyPr vert="horz"/>
          <a:lstStyle>
            <a:lvl1pPr algn="ct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6426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3760103" y="1510636"/>
            <a:ext cx="4926698"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56929" y="0"/>
            <a:ext cx="2589212" cy="6858000"/>
          </a:xfrm>
          <a:prstGeom prst="rect">
            <a:avLst/>
          </a:prstGeom>
        </p:spPr>
        <p:txBody>
          <a:bodyPr vert="horz"/>
          <a:lstStyle/>
          <a:p>
            <a:endParaRPr lang="en-US" dirty="0"/>
          </a:p>
        </p:txBody>
      </p:sp>
      <p:sp>
        <p:nvSpPr>
          <p:cNvPr id="7" name="Title 9"/>
          <p:cNvSpPr>
            <a:spLocks noGrp="1"/>
          </p:cNvSpPr>
          <p:nvPr>
            <p:ph type="title" hasCustomPrompt="1"/>
          </p:nvPr>
        </p:nvSpPr>
        <p:spPr>
          <a:xfrm>
            <a:off x="3760103" y="505566"/>
            <a:ext cx="4926698"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359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4" name="Picture Placeholder 3"/>
          <p:cNvSpPr>
            <a:spLocks noGrp="1"/>
          </p:cNvSpPr>
          <p:nvPr>
            <p:ph type="pic" sz="quarter" idx="11"/>
          </p:nvPr>
        </p:nvSpPr>
        <p:spPr>
          <a:xfrm>
            <a:off x="760413" y="0"/>
            <a:ext cx="8383587" cy="2527300"/>
          </a:xfrm>
          <a:prstGeom prst="rect">
            <a:avLst/>
          </a:prstGeom>
        </p:spPr>
        <p:txBody>
          <a:bodyPr vert="horz"/>
          <a:lstStyle/>
          <a:p>
            <a:endParaRPr lang="en-US"/>
          </a:p>
        </p:txBody>
      </p:sp>
    </p:spTree>
    <p:extLst>
      <p:ext uri="{BB962C8B-B14F-4D97-AF65-F5344CB8AC3E}">
        <p14:creationId xmlns:p14="http://schemas.microsoft.com/office/powerpoint/2010/main" val="288651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4195762" cy="2527300"/>
          </a:xfrm>
          <a:prstGeom prst="rect">
            <a:avLst/>
          </a:prstGeom>
        </p:spPr>
        <p:txBody>
          <a:bodyPr vert="horz"/>
          <a:lstStyle/>
          <a:p>
            <a:endParaRPr lang="en-US"/>
          </a:p>
        </p:txBody>
      </p:sp>
      <p:sp>
        <p:nvSpPr>
          <p:cNvPr id="11" name="Picture Placeholder 5"/>
          <p:cNvSpPr>
            <a:spLocks noGrp="1"/>
          </p:cNvSpPr>
          <p:nvPr>
            <p:ph type="pic" sz="quarter" idx="12"/>
          </p:nvPr>
        </p:nvSpPr>
        <p:spPr>
          <a:xfrm>
            <a:off x="4956175" y="0"/>
            <a:ext cx="4195762" cy="2527300"/>
          </a:xfrm>
          <a:prstGeom prst="rect">
            <a:avLst/>
          </a:prstGeom>
        </p:spPr>
        <p:txBody>
          <a:bodyPr vert="horz"/>
          <a:lstStyle/>
          <a:p>
            <a:endParaRPr lang="en-US"/>
          </a:p>
        </p:txBody>
      </p:sp>
    </p:spTree>
    <p:extLst>
      <p:ext uri="{BB962C8B-B14F-4D97-AF65-F5344CB8AC3E}">
        <p14:creationId xmlns:p14="http://schemas.microsoft.com/office/powerpoint/2010/main" val="375087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2809685" cy="2527300"/>
          </a:xfrm>
          <a:prstGeom prst="rect">
            <a:avLst/>
          </a:prstGeom>
        </p:spPr>
        <p:txBody>
          <a:bodyPr vert="horz"/>
          <a:lstStyle/>
          <a:p>
            <a:endParaRPr lang="en-US"/>
          </a:p>
        </p:txBody>
      </p:sp>
      <p:sp>
        <p:nvSpPr>
          <p:cNvPr id="8" name="Picture Placeholder 5"/>
          <p:cNvSpPr>
            <a:spLocks noGrp="1"/>
          </p:cNvSpPr>
          <p:nvPr>
            <p:ph type="pic" sz="quarter" idx="12"/>
          </p:nvPr>
        </p:nvSpPr>
        <p:spPr>
          <a:xfrm>
            <a:off x="3570098" y="0"/>
            <a:ext cx="2809685" cy="2527300"/>
          </a:xfrm>
          <a:prstGeom prst="rect">
            <a:avLst/>
          </a:prstGeom>
        </p:spPr>
        <p:txBody>
          <a:bodyPr vert="horz"/>
          <a:lstStyle/>
          <a:p>
            <a:endParaRPr lang="en-US"/>
          </a:p>
        </p:txBody>
      </p:sp>
      <p:sp>
        <p:nvSpPr>
          <p:cNvPr id="9" name="Picture Placeholder 5"/>
          <p:cNvSpPr>
            <a:spLocks noGrp="1"/>
          </p:cNvSpPr>
          <p:nvPr>
            <p:ph type="pic" sz="quarter" idx="13"/>
          </p:nvPr>
        </p:nvSpPr>
        <p:spPr>
          <a:xfrm>
            <a:off x="6379783" y="0"/>
            <a:ext cx="2809685" cy="2527300"/>
          </a:xfrm>
          <a:prstGeom prst="rect">
            <a:avLst/>
          </a:prstGeom>
        </p:spPr>
        <p:txBody>
          <a:bodyPr vert="horz"/>
          <a:lstStyle/>
          <a:p>
            <a:endParaRPr lang="en-US"/>
          </a:p>
        </p:txBody>
      </p:sp>
    </p:spTree>
    <p:extLst>
      <p:ext uri="{BB962C8B-B14F-4D97-AF65-F5344CB8AC3E}">
        <p14:creationId xmlns:p14="http://schemas.microsoft.com/office/powerpoint/2010/main" val="33706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6005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49" r:id="rId3"/>
    <p:sldLayoutId id="2147483662" r:id="rId4"/>
    <p:sldLayoutId id="2147483657" r:id="rId5"/>
    <p:sldLayoutId id="2147483654" r:id="rId6"/>
    <p:sldLayoutId id="2147483652" r:id="rId7"/>
    <p:sldLayoutId id="2147483653" r:id="rId8"/>
    <p:sldLayoutId id="2147483655" r:id="rId9"/>
    <p:sldLayoutId id="2147483656" r:id="rId10"/>
    <p:sldLayoutId id="2147483651"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si.org/schoolaccreditationdocuments" TargetMode="External"/><Relationship Id="rId2" Type="http://schemas.openxmlformats.org/officeDocument/2006/relationships/hyperlink" Target="http://www.accportal.org/acsin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acsi.org/docs/default-source/website-publishing/school-services/accreditation/team-accreditation-documents/reach_verificationvisitreadinesscheck-5-29-19.pdf?sfvrsn=23a17500_2"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si.org/docs/default-source/website-publishing/school-services/accreditation/reach/specific-indicators/reach-_-options-for-meeting-indicator-2-9.pdf?sfvrsn=6d3a4356_3" TargetMode="External"/><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 Id="rId5" Type="http://schemas.openxmlformats.org/officeDocument/2006/relationships/hyperlink" Target="mailto:Lynne_moyer@acsi.org" TargetMode="Externa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si.org/reach_team_visit_evaluation" TargetMode="External"/><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 Id="rId4" Type="http://schemas.openxmlformats.org/officeDocument/2006/relationships/hyperlink" Target="https://www.acsi.org/teamaccreditationdocumen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hyperlink" Target="https://www.acsi.org/global-main/us-divisions/eastern/northeast-region-accreditation-documents/1" TargetMode="External"/><Relationship Id="rId4" Type="http://schemas.openxmlformats.org/officeDocument/2006/relationships/hyperlink" Target="https://www.acsi.org/us-divisions/eastern/region-north-east/northeast-region-accreditation-documen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eople-equation.com/ddi-20-best-leadership-blog-posts-for-2010/congratulations_written_istock_000007705961xsmal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csi.org/school-services/accreditation/ee-12/asp-documen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acsi.org/global-main/us-divisions/eastern/northeast-region-accreditation-documents/1" TargetMode="External"/><Relationship Id="rId5" Type="http://schemas.openxmlformats.org/officeDocument/2006/relationships/hyperlink" Target="https://www.acsi.org/us-divisions/eastern/region-north-east/northeast-region-accreditation-documents" TargetMode="External"/><Relationship Id="rId4" Type="http://schemas.openxmlformats.org/officeDocument/2006/relationships/hyperlink" Target="https://www.acsi.org/accreditation-certification/accreditation-for-schools/team-accreditation-document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csi.org/accreditation-certification/accreditation-for-schools/reach-school-accreditation-document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csi.org/docs/default-source/website-publishing/school-services/accreditation/reach/specific-indicators/reach-_-options-for-meeting-indicator-2-9.pdf?sfvrsn=6d3a4356_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csi.org/global-main/us-divisions/eastern/region-north-east/northeast-region-accreditation-document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0132" y="1740421"/>
            <a:ext cx="7297437" cy="895141"/>
          </a:xfrm>
        </p:spPr>
        <p:txBody>
          <a:bodyPr/>
          <a:lstStyle/>
          <a:p>
            <a:r>
              <a:rPr lang="en-US">
                <a:latin typeface="Arial" panose="020B0604020202020204" pitchFamily="34" charset="0"/>
                <a:cs typeface="Arial" panose="020B0604020202020204" pitchFamily="34" charset="0"/>
              </a:rPr>
              <a:t>ASP School Toolkit</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8260B0-7064-4C88-8FB2-91397459DD39}"/>
              </a:ext>
            </a:extLst>
          </p:cNvPr>
          <p:cNvPicPr>
            <a:picLocks noChangeAspect="1"/>
          </p:cNvPicPr>
          <p:nvPr/>
        </p:nvPicPr>
        <p:blipFill>
          <a:blip r:embed="rId2"/>
          <a:stretch>
            <a:fillRect/>
          </a:stretch>
        </p:blipFill>
        <p:spPr>
          <a:xfrm>
            <a:off x="241268" y="6130913"/>
            <a:ext cx="2461804" cy="613175"/>
          </a:xfrm>
          <a:prstGeom prst="rect">
            <a:avLst/>
          </a:prstGeom>
        </p:spPr>
      </p:pic>
      <p:sp>
        <p:nvSpPr>
          <p:cNvPr id="10" name="TextBox 9">
            <a:extLst>
              <a:ext uri="{FF2B5EF4-FFF2-40B4-BE49-F238E27FC236}">
                <a16:creationId xmlns:a16="http://schemas.microsoft.com/office/drawing/2014/main" id="{F68CE64D-C3C6-43AD-BE37-3605E10116BE}"/>
              </a:ext>
            </a:extLst>
          </p:cNvPr>
          <p:cNvSpPr txBox="1"/>
          <p:nvPr/>
        </p:nvSpPr>
        <p:spPr>
          <a:xfrm>
            <a:off x="889339" y="3178739"/>
            <a:ext cx="8165884" cy="369332"/>
          </a:xfrm>
          <a:prstGeom prst="rect">
            <a:avLst/>
          </a:prstGeom>
          <a:noFill/>
        </p:spPr>
        <p:txBody>
          <a:bodyPr wrap="square" rtlCol="0">
            <a:spAutoFit/>
          </a:bodyPr>
          <a:lstStyle/>
          <a:p>
            <a:r>
              <a:rPr lang="en-US" dirty="0">
                <a:solidFill>
                  <a:srgbClr val="E78336"/>
                </a:solidFill>
                <a:latin typeface="Arial" panose="020B0604020202020204" pitchFamily="34" charset="0"/>
                <a:cs typeface="Arial" panose="020B0604020202020204" pitchFamily="34" charset="0"/>
              </a:rPr>
              <a:t>Resources  for creating a positive experience</a:t>
            </a:r>
          </a:p>
        </p:txBody>
      </p:sp>
    </p:spTree>
    <p:extLst>
      <p:ext uri="{BB962C8B-B14F-4D97-AF65-F5344CB8AC3E}">
        <p14:creationId xmlns:p14="http://schemas.microsoft.com/office/powerpoint/2010/main" val="16140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70262"/>
            <a:ext cx="7387902" cy="4881457"/>
          </a:xfrm>
        </p:spPr>
        <p:txBody>
          <a:bodyPr/>
          <a:lstStyle/>
          <a:p>
            <a:pPr marL="0" indent="0">
              <a:buNone/>
            </a:pPr>
            <a:r>
              <a:rPr lang="en-US" sz="1600" dirty="0">
                <a:solidFill>
                  <a:srgbClr val="FF0000"/>
                </a:solidFill>
                <a:latin typeface="Arial" panose="020B0604020202020204" pitchFamily="34" charset="0"/>
                <a:cs typeface="Arial" panose="020B0604020202020204" pitchFamily="34" charset="0"/>
              </a:rPr>
              <a:t>Schools with an attached EE program may choose to have their EE program included in their ASP project or do a separate REACH self-study for EE only.  Standalone EE programs cannot do ASP.</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As a school seeking  accreditation for your EE program along with your ASP, you have an account in the ePlatform, which is our </a:t>
            </a:r>
            <a:r>
              <a:rPr lang="en-US" sz="1600" dirty="0">
                <a:latin typeface="Arial" panose="020B0604020202020204" pitchFamily="34" charset="0"/>
                <a:cs typeface="Arial" panose="020B0604020202020204" pitchFamily="34" charset="0"/>
                <a:hlinkClick r:id="rId2"/>
              </a:rPr>
              <a:t>online portal </a:t>
            </a:r>
            <a:r>
              <a:rPr lang="en-US" sz="1600" dirty="0">
                <a:latin typeface="Arial" panose="020B0604020202020204" pitchFamily="34" charset="0"/>
                <a:cs typeface="Arial" panose="020B0604020202020204" pitchFamily="34" charset="0"/>
              </a:rPr>
              <a:t>where you will access the school self-study and finalize the EE portion of your report.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Please note that we recommend the school complete their work in a Word document or other word processing form and then copy and paste the information to the </a:t>
            </a:r>
            <a:r>
              <a:rPr lang="en-US" sz="1600" dirty="0" err="1">
                <a:latin typeface="Arial" panose="020B0604020202020204" pitchFamily="34" charset="0"/>
                <a:cs typeface="Arial" panose="020B0604020202020204" pitchFamily="34" charset="0"/>
              </a:rPr>
              <a:t>ePlatform</a:t>
            </a:r>
            <a:r>
              <a:rPr lang="en-US" sz="1600" dirty="0">
                <a:latin typeface="Arial" panose="020B0604020202020204" pitchFamily="34" charset="0"/>
                <a:cs typeface="Arial" panose="020B0604020202020204" pitchFamily="34" charset="0"/>
              </a:rPr>
              <a:t> when complete. We have provided a </a:t>
            </a:r>
            <a:r>
              <a:rPr lang="en-US" sz="1600" i="1" dirty="0">
                <a:solidFill>
                  <a:srgbClr val="0070C0"/>
                </a:solidFill>
                <a:latin typeface="Arial" panose="020B0604020202020204" pitchFamily="34" charset="0"/>
                <a:cs typeface="Arial" panose="020B0604020202020204" pitchFamily="34" charset="0"/>
              </a:rPr>
              <a:t>Self-Study Report Template </a:t>
            </a:r>
            <a:r>
              <a:rPr lang="en-US" sz="1600" dirty="0">
                <a:latin typeface="Arial" panose="020B0604020202020204" pitchFamily="34" charset="0"/>
                <a:cs typeface="Arial" panose="020B0604020202020204" pitchFamily="34" charset="0"/>
              </a:rPr>
              <a:t>on our main </a:t>
            </a:r>
            <a:r>
              <a:rPr lang="en-US" sz="1600" dirty="0">
                <a:latin typeface="Arial" panose="020B0604020202020204" pitchFamily="34" charset="0"/>
                <a:cs typeface="Arial" panose="020B0604020202020204" pitchFamily="34" charset="0"/>
                <a:hlinkClick r:id="rId3"/>
              </a:rPr>
              <a:t>school accreditation website </a:t>
            </a:r>
            <a:r>
              <a:rPr lang="en-US" sz="1600" dirty="0">
                <a:latin typeface="Arial" panose="020B0604020202020204" pitchFamily="34" charset="0"/>
                <a:cs typeface="Arial" panose="020B0604020202020204" pitchFamily="34" charset="0"/>
              </a:rPr>
              <a:t>for this purpose.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use of Google Drive is helpful as it allows for collaboration on the school report.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 sure to reference the </a:t>
            </a:r>
            <a:r>
              <a:rPr lang="en-US" sz="1600" i="1" dirty="0">
                <a:solidFill>
                  <a:srgbClr val="0070C0"/>
                </a:solidFill>
                <a:latin typeface="Arial" panose="020B0604020202020204" pitchFamily="34" charset="0"/>
                <a:cs typeface="Arial" panose="020B0604020202020204" pitchFamily="34" charset="0"/>
              </a:rPr>
              <a:t>Quick Reference Guide to Self-Study on the </a:t>
            </a:r>
            <a:r>
              <a:rPr lang="en-US" sz="1600" i="1" dirty="0" err="1">
                <a:solidFill>
                  <a:srgbClr val="0070C0"/>
                </a:solidFill>
                <a:latin typeface="Arial" panose="020B0604020202020204" pitchFamily="34" charset="0"/>
                <a:cs typeface="Arial" panose="020B0604020202020204" pitchFamily="34" charset="0"/>
              </a:rPr>
              <a:t>ePlatform</a:t>
            </a:r>
            <a:r>
              <a:rPr lang="en-US" sz="1600"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err="1">
                <a:solidFill>
                  <a:schemeClr val="tx1"/>
                </a:solidFill>
                <a:latin typeface="Arial" panose="020B0604020202020204" pitchFamily="34" charset="0"/>
                <a:cs typeface="Arial" panose="020B0604020202020204" pitchFamily="34" charset="0"/>
              </a:rPr>
              <a:t>ePlatform</a:t>
            </a:r>
            <a:r>
              <a:rPr lang="en-US" dirty="0">
                <a:solidFill>
                  <a:schemeClr val="tx1"/>
                </a:solidFill>
                <a:latin typeface="Arial" panose="020B0604020202020204" pitchFamily="34" charset="0"/>
                <a:cs typeface="Arial" panose="020B0604020202020204" pitchFamily="34" charset="0"/>
              </a:rPr>
              <a:t> Information (</a:t>
            </a:r>
            <a:r>
              <a:rPr lang="en-US" dirty="0">
                <a:solidFill>
                  <a:srgbClr val="FF0000"/>
                </a:solidFill>
                <a:latin typeface="Arial" panose="020B0604020202020204" pitchFamily="34" charset="0"/>
                <a:cs typeface="Arial" panose="020B0604020202020204" pitchFamily="34" charset="0"/>
              </a:rPr>
              <a:t>ONLY</a:t>
            </a:r>
            <a:r>
              <a:rPr lang="en-US" dirty="0">
                <a:solidFill>
                  <a:schemeClr val="tx1"/>
                </a:solidFill>
                <a:latin typeface="Arial" panose="020B0604020202020204" pitchFamily="34" charset="0"/>
                <a:cs typeface="Arial" panose="020B0604020202020204" pitchFamily="34" charset="0"/>
              </a:rPr>
              <a:t> if your school is accrediting an EE program)</a:t>
            </a:r>
          </a:p>
        </p:txBody>
      </p:sp>
    </p:spTree>
    <p:extLst>
      <p:ext uri="{BB962C8B-B14F-4D97-AF65-F5344CB8AC3E}">
        <p14:creationId xmlns:p14="http://schemas.microsoft.com/office/powerpoint/2010/main" val="96124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Hosting a Team Visit</a:t>
            </a:r>
          </a:p>
        </p:txBody>
      </p:sp>
      <p:sp>
        <p:nvSpPr>
          <p:cNvPr id="5" name="Text Placeholder 4">
            <a:extLst>
              <a:ext uri="{FF2B5EF4-FFF2-40B4-BE49-F238E27FC236}">
                <a16:creationId xmlns:a16="http://schemas.microsoft.com/office/drawing/2014/main" id="{FAE3327F-8A5D-4EB4-AAD3-342792CF7511}"/>
              </a:ext>
            </a:extLst>
          </p:cNvPr>
          <p:cNvSpPr>
            <a:spLocks noGrp="1"/>
          </p:cNvSpPr>
          <p:nvPr>
            <p:ph type="body" sz="quarter" idx="10"/>
          </p:nvPr>
        </p:nvSpPr>
        <p:spPr>
          <a:xfrm>
            <a:off x="983939" y="1378556"/>
            <a:ext cx="7387902" cy="4830187"/>
          </a:xfrm>
        </p:spPr>
        <p:txBody>
          <a:bodyPr/>
          <a:lstStyle/>
          <a:p>
            <a:pPr marL="0" indent="0">
              <a:buNone/>
            </a:pPr>
            <a:r>
              <a:rPr lang="en-US" dirty="0"/>
              <a:t>A team of peer Christian schoolteachers and administrators will visit the school to either:</a:t>
            </a:r>
          </a:p>
          <a:p>
            <a:pPr marL="0" indent="0">
              <a:buNone/>
            </a:pPr>
            <a:endParaRPr lang="en-US" dirty="0"/>
          </a:p>
          <a:p>
            <a:pPr>
              <a:buFont typeface="Arial" panose="020B0604020202020204" pitchFamily="34" charset="0"/>
              <a:buChar char="•"/>
            </a:pPr>
            <a:r>
              <a:rPr lang="en-US" dirty="0"/>
              <a:t>During a transition visit, assist the school in transitioning to the ASP protocol, assess readiness to implement the ASP project proposal and validate REACH standards and indicators</a:t>
            </a:r>
          </a:p>
          <a:p>
            <a:pPr>
              <a:buFont typeface="Arial" panose="020B0604020202020204" pitchFamily="34" charset="0"/>
              <a:buChar char="•"/>
            </a:pPr>
            <a:r>
              <a:rPr lang="en-US" dirty="0"/>
              <a:t>During a validation visit, validate the ASP project in Year 4 (or 6 if you are dually accredited with MSA) and validate REACH standards and indicators.</a:t>
            </a:r>
          </a:p>
          <a:p>
            <a:pPr marL="0" indent="0">
              <a:buNone/>
            </a:pPr>
            <a:endParaRPr lang="en-US" dirty="0"/>
          </a:p>
          <a:p>
            <a:pPr marL="0" indent="0">
              <a:buNone/>
            </a:pPr>
            <a:r>
              <a:rPr lang="en-US" dirty="0"/>
              <a:t>The school is responsible for all travel and hosting expenses of the visiting team members.</a:t>
            </a:r>
          </a:p>
        </p:txBody>
      </p:sp>
    </p:spTree>
    <p:extLst>
      <p:ext uri="{BB962C8B-B14F-4D97-AF65-F5344CB8AC3E}">
        <p14:creationId xmlns:p14="http://schemas.microsoft.com/office/powerpoint/2010/main" val="405363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Verification for Team Visit Readiness</a:t>
            </a: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AE3327F-8A5D-4EB4-AAD3-342792CF7511}"/>
              </a:ext>
            </a:extLst>
          </p:cNvPr>
          <p:cNvSpPr>
            <a:spLocks noGrp="1"/>
          </p:cNvSpPr>
          <p:nvPr>
            <p:ph type="body" sz="quarter" idx="10"/>
          </p:nvPr>
        </p:nvSpPr>
        <p:spPr>
          <a:xfrm>
            <a:off x="983939" y="1378556"/>
            <a:ext cx="7387902" cy="4830187"/>
          </a:xfrm>
        </p:spPr>
        <p:txBody>
          <a:bodyPr/>
          <a:lstStyle/>
          <a:p>
            <a:pPr marL="0" indent="0">
              <a:buNone/>
            </a:pPr>
            <a:r>
              <a:rPr lang="en-US" sz="1600" dirty="0">
                <a:latin typeface="Arial" panose="020B0604020202020204" pitchFamily="34" charset="0"/>
                <a:cs typeface="Arial" panose="020B0604020202020204" pitchFamily="34" charset="0"/>
              </a:rPr>
              <a:t>The Readiness Checklist needs to be completed by the chairperson </a:t>
            </a:r>
            <a:r>
              <a:rPr lang="en-US" sz="1600" b="1" dirty="0">
                <a:solidFill>
                  <a:srgbClr val="FF0000"/>
                </a:solidFill>
                <a:latin typeface="Arial" panose="020B0604020202020204" pitchFamily="34" charset="0"/>
                <a:cs typeface="Arial" panose="020B0604020202020204" pitchFamily="34" charset="0"/>
              </a:rPr>
              <a:t>8</a:t>
            </a:r>
            <a:r>
              <a:rPr lang="en-US" sz="1600" dirty="0">
                <a:latin typeface="Arial" panose="020B0604020202020204" pitchFamily="34" charset="0"/>
                <a:cs typeface="Arial" panose="020B0604020202020204" pitchFamily="34" charset="0"/>
              </a:rPr>
              <a:t> weeks prior to the team visit and turned into our office. This review will make final determination of the school’s readiness to host the visit.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The following items must be met for the visit to be held:</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All previous Major Recommendations have been met</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Evidence has been seen to substantiate that the following indicators are at compliance:</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2.11 – compliance with applicable local, state and federal laws</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3.7 – nondiscrimination statement published and evident</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4.3 – appropriate screening and background checks for all personnel</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6.1 – comprehensive written security and crisis management plan</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6.7 – policies for child safety and staff conduct; training in reporting responsibilities</a:t>
            </a:r>
          </a:p>
          <a:p>
            <a:pPr lvl="1">
              <a:buFont typeface="Wingdings" panose="05000000000000000000" pitchFamily="2" charset="2"/>
              <a:buChar char="§"/>
            </a:pPr>
            <a:r>
              <a:rPr lang="en-US" sz="1200" dirty="0">
                <a:latin typeface="Arial" panose="020B0604020202020204" pitchFamily="34" charset="0"/>
                <a:cs typeface="Arial" panose="020B0604020202020204" pitchFamily="34" charset="0"/>
              </a:rPr>
              <a:t>6.10 – legal standards for fire protection, sanitation and transportation met</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Certification levels at 80% for staff and 100% for admin by visit date</a:t>
            </a:r>
          </a:p>
          <a:p>
            <a:pPr>
              <a:buFont typeface="Wingdings" panose="05000000000000000000" pitchFamily="2" charset="2"/>
              <a:buChar char="§"/>
            </a:pPr>
            <a:r>
              <a:rPr lang="en-US" sz="1600" dirty="0">
                <a:latin typeface="Arial" panose="020B0604020202020204" pitchFamily="34" charset="0"/>
                <a:cs typeface="Arial" panose="020B0604020202020204" pitchFamily="34" charset="0"/>
              </a:rPr>
              <a:t>No more than 10% of critical indicators are below compliance level</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dirty="0">
                <a:hlinkClick r:id="rId2"/>
              </a:rPr>
              <a:t>Verification for Team Visit Readiness Checklist</a:t>
            </a:r>
            <a:endParaRPr lang="en-US" dirty="0"/>
          </a:p>
          <a:p>
            <a:pPr marL="0" indent="0">
              <a:buNone/>
            </a:pPr>
            <a:endParaRPr lang="en-US" dirty="0"/>
          </a:p>
        </p:txBody>
      </p:sp>
    </p:spTree>
    <p:extLst>
      <p:ext uri="{BB962C8B-B14F-4D97-AF65-F5344CB8AC3E}">
        <p14:creationId xmlns:p14="http://schemas.microsoft.com/office/powerpoint/2010/main" val="379280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What to expect during the team visit</a:t>
            </a:r>
          </a:p>
        </p:txBody>
      </p:sp>
      <p:sp>
        <p:nvSpPr>
          <p:cNvPr id="5" name="Text Placeholder 4">
            <a:extLst>
              <a:ext uri="{FF2B5EF4-FFF2-40B4-BE49-F238E27FC236}">
                <a16:creationId xmlns:a16="http://schemas.microsoft.com/office/drawing/2014/main" id="{FAE3327F-8A5D-4EB4-AAD3-342792CF7511}"/>
              </a:ext>
            </a:extLst>
          </p:cNvPr>
          <p:cNvSpPr>
            <a:spLocks noGrp="1"/>
          </p:cNvSpPr>
          <p:nvPr>
            <p:ph type="body" sz="quarter" idx="10"/>
          </p:nvPr>
        </p:nvSpPr>
        <p:spPr>
          <a:xfrm>
            <a:off x="1298899" y="1510636"/>
            <a:ext cx="7387902" cy="4830187"/>
          </a:xfrm>
        </p:spPr>
        <p:txBody>
          <a:bodyPr/>
          <a:lstStyle/>
          <a:p>
            <a:pPr marL="0" indent="0">
              <a:buNone/>
            </a:pPr>
            <a:r>
              <a:rPr lang="en-US" dirty="0">
                <a:latin typeface="Arial" panose="020B0604020202020204" pitchFamily="34" charset="0"/>
                <a:cs typeface="Arial" panose="020B0604020202020204" pitchFamily="34" charset="0"/>
              </a:rPr>
              <a:t>The visiting team will spend time interviewing board members, administrators, faculty and staff, as well as  parents and students regarding the ASP project.  Classroom observations will take place to see the project in action. The tone of the interviews and classroom visits is collegial and not inspective. </a:t>
            </a:r>
          </a:p>
          <a:p>
            <a:pPr marL="0" indent="0">
              <a:buNone/>
            </a:pP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Items that are helpful for a visiting team:</a:t>
            </a:r>
          </a:p>
          <a:p>
            <a:r>
              <a:rPr lang="en-US" dirty="0">
                <a:latin typeface="Arial" panose="020B0604020202020204" pitchFamily="34" charset="0"/>
                <a:cs typeface="Arial" panose="020B0604020202020204" pitchFamily="34" charset="0"/>
              </a:rPr>
              <a:t>Compilation of each teachers’ names, grade levels and assignments, schedule, and room numbers</a:t>
            </a:r>
          </a:p>
          <a:p>
            <a:r>
              <a:rPr lang="en-US" dirty="0">
                <a:latin typeface="Arial" panose="020B0604020202020204" pitchFamily="34" charset="0"/>
                <a:cs typeface="Arial" panose="020B0604020202020204" pitchFamily="34" charset="0"/>
              </a:rPr>
              <a:t>Facilities Map</a:t>
            </a:r>
          </a:p>
          <a:p>
            <a:r>
              <a:rPr lang="en-US" dirty="0">
                <a:latin typeface="Arial" panose="020B0604020202020204" pitchFamily="34" charset="0"/>
                <a:cs typeface="Arial" panose="020B0604020202020204" pitchFamily="34" charset="0"/>
              </a:rPr>
              <a:t>Wi-Fi Network and Password Key</a:t>
            </a:r>
          </a:p>
          <a:p>
            <a:r>
              <a:rPr lang="en-US" dirty="0">
                <a:latin typeface="Arial" panose="020B0604020202020204" pitchFamily="34" charset="0"/>
                <a:cs typeface="Arial" panose="020B0604020202020204" pitchFamily="34" charset="0"/>
              </a:rPr>
              <a:t>Security Passes/Keys/ID’s</a:t>
            </a:r>
          </a:p>
          <a:p>
            <a:r>
              <a:rPr lang="en-US" dirty="0">
                <a:latin typeface="Arial" panose="020B0604020202020204" pitchFamily="34" charset="0"/>
                <a:cs typeface="Arial" panose="020B0604020202020204" pitchFamily="34" charset="0"/>
              </a:rPr>
              <a:t>Reserved Parking (if parking is an issue)</a:t>
            </a:r>
          </a:p>
        </p:txBody>
      </p:sp>
    </p:spTree>
    <p:extLst>
      <p:ext uri="{BB962C8B-B14F-4D97-AF65-F5344CB8AC3E}">
        <p14:creationId xmlns:p14="http://schemas.microsoft.com/office/powerpoint/2010/main" val="173543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4"/>
            <a:ext cx="7387902" cy="2546630"/>
          </a:xfrm>
        </p:spPr>
        <p:txBody>
          <a:bodyPr/>
          <a:lstStyle/>
          <a:p>
            <a:pPr marL="0" indent="0">
              <a:buNone/>
            </a:pPr>
            <a:r>
              <a:rPr lang="en-US" dirty="0">
                <a:latin typeface="Arial" panose="020B0604020202020204" pitchFamily="34" charset="0"/>
                <a:cs typeface="Arial" panose="020B0604020202020204" pitchFamily="34" charset="0"/>
              </a:rPr>
              <a:t>If you are dually accredited with MSA or wish to be, be sure to let the regional office know as well as MSA.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You should expect an Application for Evaluation for MSA, to be sent in February prior to your upcoming visit. If you do not receive it, please reach out to MSA for a copy. This application is what starts the process of having you placed on MSA’s Commission meeting agenda.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Middle States Association (MSA) Information</a:t>
            </a:r>
          </a:p>
        </p:txBody>
      </p:sp>
    </p:spTree>
    <p:extLst>
      <p:ext uri="{BB962C8B-B14F-4D97-AF65-F5344CB8AC3E}">
        <p14:creationId xmlns:p14="http://schemas.microsoft.com/office/powerpoint/2010/main" val="286191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634754"/>
            <a:ext cx="7387902" cy="2299683"/>
          </a:xfrm>
        </p:spPr>
        <p:txBody>
          <a:bodyPr/>
          <a:lstStyle/>
          <a:p>
            <a:pPr>
              <a:buFont typeface="Wingdings" panose="05000000000000000000" pitchFamily="2" charset="2"/>
              <a:buChar char="q"/>
            </a:pPr>
            <a:r>
              <a:rPr lang="en-US" dirty="0"/>
              <a:t>The Chair will provide you with a copy of a draft report to review for factual errors</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The school ASP report and the visiting team report will be submitted to the ACSI NE Regional Commission for its upcoming meeting</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Following the meeting of the commission, the school will be notified regarding its accreditation status</a:t>
            </a:r>
            <a:r>
              <a:rPr lang="en-US" sz="2000" dirty="0"/>
              <a:t>.</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Accredited schools receive an ACSI certificate signifying the accreditation of the school.</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An Annual Report is required each fall.</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Accredited schools must maintain membership.</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Accredited schools must maintain open communication with their ACSI office. </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000" dirty="0"/>
          </a:p>
          <a:p>
            <a:pP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a:p>
          <a:p>
            <a:pPr>
              <a:buFont typeface="Wingdings" panose="05000000000000000000" pitchFamily="2" charset="2"/>
              <a:buChar char="q"/>
            </a:pPr>
            <a:endParaRPr lang="en-US" dirty="0"/>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Following the Visit:</a:t>
            </a:r>
          </a:p>
        </p:txBody>
      </p:sp>
    </p:spTree>
    <p:extLst>
      <p:ext uri="{BB962C8B-B14F-4D97-AF65-F5344CB8AC3E}">
        <p14:creationId xmlns:p14="http://schemas.microsoft.com/office/powerpoint/2010/main" val="112023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9836"/>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Administrators</a:t>
            </a:r>
          </a:p>
        </p:txBody>
      </p:sp>
      <p:sp>
        <p:nvSpPr>
          <p:cNvPr id="8" name="Rectangle 1">
            <a:extLst>
              <a:ext uri="{FF2B5EF4-FFF2-40B4-BE49-F238E27FC236}">
                <a16:creationId xmlns:a16="http://schemas.microsoft.com/office/drawing/2014/main" id="{D8FA6EE7-7C36-474D-B3E9-D073635B71A0}"/>
              </a:ext>
            </a:extLst>
          </p:cNvPr>
          <p:cNvSpPr>
            <a:spLocks noChangeArrowheads="1"/>
          </p:cNvSpPr>
          <p:nvPr/>
        </p:nvSpPr>
        <p:spPr bwMode="auto">
          <a:xfrm>
            <a:off x="1531938" y="3640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a:extLst>
              <a:ext uri="{FF2B5EF4-FFF2-40B4-BE49-F238E27FC236}">
                <a16:creationId xmlns:a16="http://schemas.microsoft.com/office/drawing/2014/main" id="{3226D2EC-4E42-4E27-98C3-F9D427C7735E}"/>
              </a:ext>
            </a:extLst>
          </p:cNvPr>
          <p:cNvGraphicFramePr>
            <a:graphicFrameLocks noGrp="1"/>
          </p:cNvGraphicFramePr>
          <p:nvPr>
            <p:extLst>
              <p:ext uri="{D42A27DB-BD31-4B8C-83A1-F6EECF244321}">
                <p14:modId xmlns:p14="http://schemas.microsoft.com/office/powerpoint/2010/main" val="91115149"/>
              </p:ext>
            </p:extLst>
          </p:nvPr>
        </p:nvGraphicFramePr>
        <p:xfrm>
          <a:off x="1078858" y="610361"/>
          <a:ext cx="7470337" cy="3227414"/>
        </p:xfrm>
        <a:graphic>
          <a:graphicData uri="http://schemas.openxmlformats.org/drawingml/2006/table">
            <a:tbl>
              <a:tblPr firstRow="1" firstCol="1" bandRow="1">
                <a:tableStyleId>{5C22544A-7EE6-4342-B048-85BDC9FD1C3A}</a:tableStyleId>
              </a:tblPr>
              <a:tblGrid>
                <a:gridCol w="6467161">
                  <a:extLst>
                    <a:ext uri="{9D8B030D-6E8A-4147-A177-3AD203B41FA5}">
                      <a16:colId xmlns:a16="http://schemas.microsoft.com/office/drawing/2014/main" val="2550955250"/>
                    </a:ext>
                  </a:extLst>
                </a:gridCol>
                <a:gridCol w="1003176">
                  <a:extLst>
                    <a:ext uri="{9D8B030D-6E8A-4147-A177-3AD203B41FA5}">
                      <a16:colId xmlns:a16="http://schemas.microsoft.com/office/drawing/2014/main" val="610502514"/>
                    </a:ext>
                  </a:extLst>
                </a:gridCol>
              </a:tblGrid>
              <a:tr h="357305">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18 Months Prior to Team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2926987"/>
                  </a:ext>
                </a:extLst>
              </a:tr>
              <a:tr h="382270">
                <a:tc>
                  <a:txBody>
                    <a:bodyPr/>
                    <a:lstStyle/>
                    <a:p>
                      <a:pPr marL="0" marR="0">
                        <a:lnSpc>
                          <a:spcPct val="115000"/>
                        </a:lnSpc>
                        <a:spcBef>
                          <a:spcPts val="0"/>
                        </a:spcBef>
                        <a:spcAft>
                          <a:spcPts val="0"/>
                        </a:spcAft>
                      </a:pPr>
                      <a:r>
                        <a:rPr lang="en-US" sz="1100" b="0">
                          <a:solidFill>
                            <a:schemeClr val="tx1"/>
                          </a:solidFill>
                          <a:effectLst/>
                          <a:latin typeface="Arial" panose="020B0604020202020204" pitchFamily="34" charset="0"/>
                          <a:cs typeface="Arial" panose="020B0604020202020204" pitchFamily="34" charset="0"/>
                        </a:rPr>
                        <a:t>Download the ASP Manual</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83288337"/>
                  </a:ext>
                </a:extLst>
              </a:tr>
              <a:tr h="39370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Visit our </a:t>
                      </a:r>
                      <a:r>
                        <a:rPr lang="en-US" sz="1100" b="0" dirty="0">
                          <a:solidFill>
                            <a:schemeClr val="tx1"/>
                          </a:solidFill>
                          <a:effectLst/>
                          <a:latin typeface="Arial" panose="020B0604020202020204" pitchFamily="34" charset="0"/>
                          <a:cs typeface="Arial" panose="020B0604020202020204" pitchFamily="34" charset="0"/>
                          <a:hlinkClick r:id="rId2"/>
                        </a:rPr>
                        <a:t>training website </a:t>
                      </a:r>
                      <a:r>
                        <a:rPr lang="en-US" sz="1100" b="0" dirty="0">
                          <a:solidFill>
                            <a:schemeClr val="tx1"/>
                          </a:solidFill>
                          <a:effectLst/>
                          <a:latin typeface="Arial" panose="020B0604020202020204" pitchFamily="34" charset="0"/>
                          <a:cs typeface="Arial" panose="020B0604020202020204" pitchFamily="34" charset="0"/>
                        </a:rPr>
                        <a:t>and review the ASP Training Resources</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0"/>
                        </a:spcBef>
                        <a:spcAft>
                          <a:spcPts val="0"/>
                        </a:spcAft>
                      </a:pP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29513851"/>
                  </a:ext>
                </a:extLst>
              </a:tr>
              <a:tr h="34152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Assemble your self-study teams</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4092755"/>
                  </a:ext>
                </a:extLst>
              </a:tr>
              <a:tr h="0">
                <a:tc>
                  <a:txBody>
                    <a:bodyPr/>
                    <a:lstStyle/>
                    <a:p>
                      <a:pPr marL="0" marR="0">
                        <a:lnSpc>
                          <a:spcPct val="115000"/>
                        </a:lnSpc>
                        <a:spcBef>
                          <a:spcPts val="0"/>
                        </a:spcBef>
                        <a:spcAft>
                          <a:spcPts val="0"/>
                        </a:spcAft>
                      </a:pPr>
                      <a:r>
                        <a:rPr lang="en-US" sz="1100" b="0">
                          <a:solidFill>
                            <a:schemeClr val="tx1"/>
                          </a:solidFill>
                          <a:effectLst/>
                          <a:latin typeface="Arial" panose="020B0604020202020204" pitchFamily="34" charset="0"/>
                          <a:cs typeface="Arial" panose="020B0604020202020204" pitchFamily="34" charset="0"/>
                        </a:rPr>
                        <a:t>Familiarize yourself with the Critical Indicators that must be at compliant level for the visit to take place. Reference the Critical Indicator Checklist on our regional accreditation webpage.</a:t>
                      </a:r>
                    </a:p>
                    <a:p>
                      <a:pPr marL="457200" marR="0">
                        <a:lnSpc>
                          <a:spcPct val="115000"/>
                        </a:lnSpc>
                        <a:spcBef>
                          <a:spcPts val="0"/>
                        </a:spcBef>
                        <a:spcAft>
                          <a:spcPts val="0"/>
                        </a:spcAft>
                      </a:pPr>
                      <a:r>
                        <a:rPr lang="en-US" sz="1100" b="0">
                          <a:solidFill>
                            <a:schemeClr val="tx1"/>
                          </a:solidFill>
                          <a:effectLst/>
                          <a:latin typeface="Arial" panose="020B0604020202020204" pitchFamily="34" charset="0"/>
                          <a:cs typeface="Arial" panose="020B0604020202020204" pitchFamily="34" charset="0"/>
                        </a:rPr>
                        <a:t> </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97485934"/>
                  </a:ext>
                </a:extLst>
              </a:tr>
              <a:tr h="43942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Start working on the Financial Review</a:t>
                      </a:r>
                      <a:r>
                        <a:rPr lang="en-US" sz="1100" b="0" u="none" dirty="0">
                          <a:solidFill>
                            <a:schemeClr val="tx1"/>
                          </a:solidFill>
                          <a:effectLst/>
                          <a:latin typeface="Arial" panose="020B0604020202020204" pitchFamily="34" charset="0"/>
                          <a:cs typeface="Arial" panose="020B0604020202020204" pitchFamily="34" charset="0"/>
                        </a:rPr>
                        <a:t>. Refer to </a:t>
                      </a:r>
                      <a:r>
                        <a:rPr lang="en-US" sz="1100" b="0" dirty="0">
                          <a:solidFill>
                            <a:srgbClr val="0000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Options for Meeting Indicator 2.9</a:t>
                      </a:r>
                      <a:r>
                        <a:rPr lang="en-US" sz="1100" b="0" dirty="0">
                          <a:solidFill>
                            <a:schemeClr val="tx1"/>
                          </a:solidFill>
                          <a:effectLst/>
                          <a:latin typeface="Arial" panose="020B0604020202020204" pitchFamily="34" charset="0"/>
                          <a:cs typeface="Arial" panose="020B0604020202020204" pitchFamily="34" charset="0"/>
                        </a:rPr>
                        <a:t>. (Under Information for Fulfilling Specific Indicators Tab)</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537694900"/>
                  </a:ext>
                </a:extLst>
              </a:tr>
              <a:tr h="336550">
                <a:tc>
                  <a:txBody>
                    <a:bodyPr/>
                    <a:lstStyle/>
                    <a:p>
                      <a:pPr marL="0" marR="0">
                        <a:lnSpc>
                          <a:spcPct val="115000"/>
                        </a:lnSpc>
                        <a:spcBef>
                          <a:spcPts val="0"/>
                        </a:spcBef>
                        <a:spcAft>
                          <a:spcPts val="0"/>
                        </a:spcAft>
                      </a:pPr>
                      <a:r>
                        <a:rPr lang="en-US" sz="1100" b="0">
                          <a:solidFill>
                            <a:schemeClr val="tx1"/>
                          </a:solidFill>
                          <a:effectLst/>
                          <a:latin typeface="Arial" panose="020B0604020202020204" pitchFamily="34" charset="0"/>
                          <a:cs typeface="Arial" panose="020B0604020202020204" pitchFamily="34" charset="0"/>
                        </a:rPr>
                        <a:t>Set initial pre-visit date with chairperson.</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40063663"/>
                  </a:ext>
                </a:extLst>
              </a:tr>
              <a:tr h="33655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Familiarize yourself with either Transition Year Report and ASP Project Proposal OR ASP Validation Report depending on your visit type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721984669"/>
                  </a:ext>
                </a:extLst>
              </a:tr>
            </a:tbl>
          </a:graphicData>
        </a:graphic>
      </p:graphicFrame>
      <p:graphicFrame>
        <p:nvGraphicFramePr>
          <p:cNvPr id="6" name="Table 5">
            <a:extLst>
              <a:ext uri="{FF2B5EF4-FFF2-40B4-BE49-F238E27FC236}">
                <a16:creationId xmlns:a16="http://schemas.microsoft.com/office/drawing/2014/main" id="{05551DE4-0C1A-4F96-B30B-BD6CC215788C}"/>
              </a:ext>
            </a:extLst>
          </p:cNvPr>
          <p:cNvGraphicFramePr>
            <a:graphicFrameLocks noGrp="1"/>
          </p:cNvGraphicFramePr>
          <p:nvPr>
            <p:extLst>
              <p:ext uri="{D42A27DB-BD31-4B8C-83A1-F6EECF244321}">
                <p14:modId xmlns:p14="http://schemas.microsoft.com/office/powerpoint/2010/main" val="2967514692"/>
              </p:ext>
            </p:extLst>
          </p:nvPr>
        </p:nvGraphicFramePr>
        <p:xfrm>
          <a:off x="1078859" y="4165146"/>
          <a:ext cx="7470336" cy="1047306"/>
        </p:xfrm>
        <a:graphic>
          <a:graphicData uri="http://schemas.openxmlformats.org/drawingml/2006/table">
            <a:tbl>
              <a:tblPr firstRow="1" firstCol="1" bandRow="1">
                <a:tableStyleId>{5C22544A-7EE6-4342-B048-85BDC9FD1C3A}</a:tableStyleId>
              </a:tblPr>
              <a:tblGrid>
                <a:gridCol w="6449405">
                  <a:extLst>
                    <a:ext uri="{9D8B030D-6E8A-4147-A177-3AD203B41FA5}">
                      <a16:colId xmlns:a16="http://schemas.microsoft.com/office/drawing/2014/main" val="4064536271"/>
                    </a:ext>
                  </a:extLst>
                </a:gridCol>
                <a:gridCol w="1020931">
                  <a:extLst>
                    <a:ext uri="{9D8B030D-6E8A-4147-A177-3AD203B41FA5}">
                      <a16:colId xmlns:a16="http://schemas.microsoft.com/office/drawing/2014/main" val="1100109041"/>
                    </a:ext>
                  </a:extLst>
                </a:gridCol>
              </a:tblGrid>
              <a:tr h="362466">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12 Months Prior to Team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8823456"/>
                  </a:ext>
                </a:extLst>
              </a:tr>
              <a:tr h="307975">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dates with chairperson for the team visit; notify accreditation office</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4217261391"/>
                  </a:ext>
                </a:extLst>
              </a:tr>
              <a:tr h="33655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Request any needed assistance from your chairperson while conducting your school’s self-study.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19254641"/>
                  </a:ext>
                </a:extLst>
              </a:tr>
            </a:tbl>
          </a:graphicData>
        </a:graphic>
      </p:graphicFrame>
    </p:spTree>
    <p:extLst>
      <p:ext uri="{BB962C8B-B14F-4D97-AF65-F5344CB8AC3E}">
        <p14:creationId xmlns:p14="http://schemas.microsoft.com/office/powerpoint/2010/main" val="9832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194350"/>
            <a:ext cx="753773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Admins, cont.</a:t>
            </a:r>
          </a:p>
        </p:txBody>
      </p:sp>
      <p:sp>
        <p:nvSpPr>
          <p:cNvPr id="11" name="Rectangle 1">
            <a:extLst>
              <a:ext uri="{FF2B5EF4-FFF2-40B4-BE49-F238E27FC236}">
                <a16:creationId xmlns:a16="http://schemas.microsoft.com/office/drawing/2014/main" id="{AB22F009-18FF-47CC-A3A8-D1BB7BD1B7D8}"/>
              </a:ext>
            </a:extLst>
          </p:cNvPr>
          <p:cNvSpPr>
            <a:spLocks noChangeArrowheads="1"/>
          </p:cNvSpPr>
          <p:nvPr/>
        </p:nvSpPr>
        <p:spPr bwMode="auto">
          <a:xfrm>
            <a:off x="1018914" y="44670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4B944F2B-90C3-4A3D-953E-1CF78AA7A183}"/>
              </a:ext>
            </a:extLst>
          </p:cNvPr>
          <p:cNvGraphicFramePr>
            <a:graphicFrameLocks noGrp="1"/>
          </p:cNvGraphicFramePr>
          <p:nvPr>
            <p:extLst>
              <p:ext uri="{D42A27DB-BD31-4B8C-83A1-F6EECF244321}">
                <p14:modId xmlns:p14="http://schemas.microsoft.com/office/powerpoint/2010/main" val="473245339"/>
              </p:ext>
            </p:extLst>
          </p:nvPr>
        </p:nvGraphicFramePr>
        <p:xfrm>
          <a:off x="1187588" y="884961"/>
          <a:ext cx="7219565" cy="2062033"/>
        </p:xfrm>
        <a:graphic>
          <a:graphicData uri="http://schemas.openxmlformats.org/drawingml/2006/table">
            <a:tbl>
              <a:tblPr firstRow="1" firstCol="1" bandRow="1">
                <a:tableStyleId>{5C22544A-7EE6-4342-B048-85BDC9FD1C3A}</a:tableStyleId>
              </a:tblPr>
              <a:tblGrid>
                <a:gridCol w="6243022">
                  <a:extLst>
                    <a:ext uri="{9D8B030D-6E8A-4147-A177-3AD203B41FA5}">
                      <a16:colId xmlns:a16="http://schemas.microsoft.com/office/drawing/2014/main" val="3546162134"/>
                    </a:ext>
                  </a:extLst>
                </a:gridCol>
                <a:gridCol w="976543">
                  <a:extLst>
                    <a:ext uri="{9D8B030D-6E8A-4147-A177-3AD203B41FA5}">
                      <a16:colId xmlns:a16="http://schemas.microsoft.com/office/drawing/2014/main" val="3773184790"/>
                    </a:ext>
                  </a:extLst>
                </a:gridCol>
              </a:tblGrid>
              <a:tr h="375668">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6 Months Prior to the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4843191"/>
                  </a:ext>
                </a:extLst>
              </a:tr>
              <a:tr h="390618">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Set date for second pre-visit with chairperson</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6927442"/>
                  </a:ext>
                </a:extLst>
              </a:tr>
              <a:tr h="48302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Make arrangements for transportation, lodging, meals and a meeting room for team.</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18377077"/>
                  </a:ext>
                </a:extLst>
              </a:tr>
              <a:tr h="785614">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Prepare supplementary data: curriculum guides, board policy manual, handbooks, etc. for review. Reference the Curriculum Mapping and CSIP samples on our </a:t>
                      </a:r>
                      <a:r>
                        <a:rPr lang="en-US" sz="1100" b="0" u="sng" dirty="0">
                          <a:solidFill>
                            <a:srgbClr val="005C9C"/>
                          </a:solidFill>
                          <a:latin typeface="Arial" panose="020B0604020202020204" pitchFamily="34" charset="0"/>
                          <a:cs typeface="Arial" panose="020B0604020202020204" pitchFamily="34" charset="0"/>
                          <a:hlinkClick r:id="rId2"/>
                        </a:rPr>
                        <a:t>NE Accreditation Supplemental Documents web page</a:t>
                      </a:r>
                      <a:r>
                        <a:rPr lang="en-US" sz="1100" b="0" u="sng" dirty="0">
                          <a:solidFill>
                            <a:srgbClr val="005C9C"/>
                          </a:solidFill>
                          <a:effectLst/>
                          <a:latin typeface="Arial" panose="020B0604020202020204" pitchFamily="34" charset="0"/>
                          <a:cs typeface="Arial" panose="020B0604020202020204" pitchFamily="34" charset="0"/>
                          <a:hlinkClick r:id="rId2"/>
                        </a:rPr>
                        <a:t>.</a:t>
                      </a:r>
                      <a:endParaRPr lang="en-US" sz="1000" b="0" dirty="0">
                        <a:solidFill>
                          <a:srgbClr val="005C9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14920133"/>
                  </a:ext>
                </a:extLst>
              </a:tr>
            </a:tbl>
          </a:graphicData>
        </a:graphic>
      </p:graphicFrame>
      <p:graphicFrame>
        <p:nvGraphicFramePr>
          <p:cNvPr id="4" name="Table 3">
            <a:extLst>
              <a:ext uri="{FF2B5EF4-FFF2-40B4-BE49-F238E27FC236}">
                <a16:creationId xmlns:a16="http://schemas.microsoft.com/office/drawing/2014/main" id="{BCFAD15E-8083-4EB4-95E5-7362B84F801E}"/>
              </a:ext>
            </a:extLst>
          </p:cNvPr>
          <p:cNvGraphicFramePr>
            <a:graphicFrameLocks noGrp="1"/>
          </p:cNvGraphicFramePr>
          <p:nvPr>
            <p:extLst>
              <p:ext uri="{D42A27DB-BD31-4B8C-83A1-F6EECF244321}">
                <p14:modId xmlns:p14="http://schemas.microsoft.com/office/powerpoint/2010/main" val="3589495892"/>
              </p:ext>
            </p:extLst>
          </p:nvPr>
        </p:nvGraphicFramePr>
        <p:xfrm>
          <a:off x="1187587" y="3230661"/>
          <a:ext cx="7219565" cy="2459925"/>
        </p:xfrm>
        <a:graphic>
          <a:graphicData uri="http://schemas.openxmlformats.org/drawingml/2006/table">
            <a:tbl>
              <a:tblPr firstRow="1" firstCol="1" bandRow="1">
                <a:tableStyleId>{5C22544A-7EE6-4342-B048-85BDC9FD1C3A}</a:tableStyleId>
              </a:tblPr>
              <a:tblGrid>
                <a:gridCol w="6243023">
                  <a:extLst>
                    <a:ext uri="{9D8B030D-6E8A-4147-A177-3AD203B41FA5}">
                      <a16:colId xmlns:a16="http://schemas.microsoft.com/office/drawing/2014/main" val="1356737639"/>
                    </a:ext>
                  </a:extLst>
                </a:gridCol>
                <a:gridCol w="976542">
                  <a:extLst>
                    <a:ext uri="{9D8B030D-6E8A-4147-A177-3AD203B41FA5}">
                      <a16:colId xmlns:a16="http://schemas.microsoft.com/office/drawing/2014/main" val="1264189376"/>
                    </a:ext>
                  </a:extLst>
                </a:gridCol>
              </a:tblGrid>
              <a:tr h="429846">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4 – 6 Months Prior to the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1057579"/>
                  </a:ext>
                </a:extLst>
              </a:tr>
              <a:tr h="1648339">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Complete the following:</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REACH Standards Indicators Checklist</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hlinkClick r:id="rId3" action="ppaction://hlinksldjump"/>
                        </a:rPr>
                        <a:t>School Indicator Ratings Spreadsheet </a:t>
                      </a:r>
                      <a:endParaRPr lang="en-US" sz="1100" b="0" dirty="0">
                        <a:solidFill>
                          <a:schemeClr val="tx1"/>
                        </a:solidFill>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School Certification Spreadsheet (be sure to review the sample and the FAQ document)</a:t>
                      </a: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hlinkClick r:id="rId4" action="ppaction://hlinksldjump"/>
                        </a:rPr>
                        <a:t>Financial Review</a:t>
                      </a:r>
                      <a:endParaRPr lang="en-US" sz="1100" b="0" dirty="0">
                        <a:solidFill>
                          <a:schemeClr val="tx1"/>
                        </a:solidFill>
                        <a:effectLst/>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cs typeface="Arial" panose="020B0604020202020204" pitchFamily="34" charset="0"/>
                        </a:rPr>
                        <a:t>If accrediting EE program – EE Yearly Staff Profile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58236588"/>
                  </a:ext>
                </a:extLst>
              </a:tr>
              <a:tr h="38174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Submit the above documents to your chair and the </a:t>
                      </a:r>
                      <a:r>
                        <a:rPr lang="en-US" sz="1100" b="0" u="sng" dirty="0">
                          <a:solidFill>
                            <a:srgbClr val="005C9C"/>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accreditation office</a:t>
                      </a:r>
                      <a:r>
                        <a:rPr lang="en-US" sz="1100" b="0" u="sng" dirty="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25048528"/>
                  </a:ext>
                </a:extLst>
              </a:tr>
            </a:tbl>
          </a:graphicData>
        </a:graphic>
      </p:graphicFrame>
    </p:spTree>
    <p:extLst>
      <p:ext uri="{BB962C8B-B14F-4D97-AF65-F5344CB8AC3E}">
        <p14:creationId xmlns:p14="http://schemas.microsoft.com/office/powerpoint/2010/main" val="80579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194350"/>
            <a:ext cx="753773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Admins, cont.</a:t>
            </a:r>
          </a:p>
        </p:txBody>
      </p:sp>
      <p:graphicFrame>
        <p:nvGraphicFramePr>
          <p:cNvPr id="4" name="Table 3">
            <a:extLst>
              <a:ext uri="{FF2B5EF4-FFF2-40B4-BE49-F238E27FC236}">
                <a16:creationId xmlns:a16="http://schemas.microsoft.com/office/drawing/2014/main" id="{73F333B0-BB90-4AD8-8B4E-4384F1880A52}"/>
              </a:ext>
            </a:extLst>
          </p:cNvPr>
          <p:cNvGraphicFramePr>
            <a:graphicFrameLocks noGrp="1"/>
          </p:cNvGraphicFramePr>
          <p:nvPr>
            <p:extLst>
              <p:ext uri="{D42A27DB-BD31-4B8C-83A1-F6EECF244321}">
                <p14:modId xmlns:p14="http://schemas.microsoft.com/office/powerpoint/2010/main" val="2648588886"/>
              </p:ext>
            </p:extLst>
          </p:nvPr>
        </p:nvGraphicFramePr>
        <p:xfrm>
          <a:off x="1168439" y="774550"/>
          <a:ext cx="7290588" cy="1097090"/>
        </p:xfrm>
        <a:graphic>
          <a:graphicData uri="http://schemas.openxmlformats.org/drawingml/2006/table">
            <a:tbl>
              <a:tblPr firstRow="1" firstCol="1" bandRow="1">
                <a:tableStyleId>{5C22544A-7EE6-4342-B048-85BDC9FD1C3A}</a:tableStyleId>
              </a:tblPr>
              <a:tblGrid>
                <a:gridCol w="6251900">
                  <a:extLst>
                    <a:ext uri="{9D8B030D-6E8A-4147-A177-3AD203B41FA5}">
                      <a16:colId xmlns:a16="http://schemas.microsoft.com/office/drawing/2014/main" val="360448001"/>
                    </a:ext>
                  </a:extLst>
                </a:gridCol>
                <a:gridCol w="1038688">
                  <a:extLst>
                    <a:ext uri="{9D8B030D-6E8A-4147-A177-3AD203B41FA5}">
                      <a16:colId xmlns:a16="http://schemas.microsoft.com/office/drawing/2014/main" val="3354296751"/>
                    </a:ext>
                  </a:extLst>
                </a:gridCol>
              </a:tblGrid>
              <a:tr h="343376">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2 – 3 Months Prior to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917219"/>
                  </a:ext>
                </a:extLst>
              </a:tr>
              <a:tr h="32512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Complete the School Validation or Transition Report</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27419713"/>
                  </a:ext>
                </a:extLst>
              </a:tr>
              <a:tr h="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Work with chair to develop schedule for visit. Sample can be found on the </a:t>
                      </a:r>
                      <a:r>
                        <a:rPr lang="en-US" sz="1100" b="0" u="sng" dirty="0">
                          <a:solidFill>
                            <a:srgbClr val="005C9C"/>
                          </a:solidFill>
                          <a:latin typeface="Arial" panose="020B0604020202020204" pitchFamily="34" charset="0"/>
                          <a:cs typeface="Arial" panose="020B0604020202020204" pitchFamily="34" charset="0"/>
                          <a:hlinkClick r:id="rId2"/>
                        </a:rPr>
                        <a:t>NE Accreditation Supplemental Documents web page .</a:t>
                      </a:r>
                      <a:endParaRPr lang="en-US" sz="1000" b="0" dirty="0">
                        <a:solidFill>
                          <a:srgbClr val="005C9C"/>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824591"/>
                  </a:ext>
                </a:extLst>
              </a:tr>
            </a:tbl>
          </a:graphicData>
        </a:graphic>
      </p:graphicFrame>
      <p:graphicFrame>
        <p:nvGraphicFramePr>
          <p:cNvPr id="5" name="Table 4">
            <a:extLst>
              <a:ext uri="{FF2B5EF4-FFF2-40B4-BE49-F238E27FC236}">
                <a16:creationId xmlns:a16="http://schemas.microsoft.com/office/drawing/2014/main" id="{BAC556DC-4975-4B29-AAFE-D2B0DED33A4A}"/>
              </a:ext>
            </a:extLst>
          </p:cNvPr>
          <p:cNvGraphicFramePr>
            <a:graphicFrameLocks noGrp="1"/>
          </p:cNvGraphicFramePr>
          <p:nvPr>
            <p:extLst>
              <p:ext uri="{D42A27DB-BD31-4B8C-83A1-F6EECF244321}">
                <p14:modId xmlns:p14="http://schemas.microsoft.com/office/powerpoint/2010/main" val="1344879049"/>
              </p:ext>
            </p:extLst>
          </p:nvPr>
        </p:nvGraphicFramePr>
        <p:xfrm>
          <a:off x="1187588" y="2873655"/>
          <a:ext cx="7271442" cy="721832"/>
        </p:xfrm>
        <a:graphic>
          <a:graphicData uri="http://schemas.openxmlformats.org/drawingml/2006/table">
            <a:tbl>
              <a:tblPr firstRow="1" firstCol="1" bandRow="1">
                <a:tableStyleId>{5C22544A-7EE6-4342-B048-85BDC9FD1C3A}</a:tableStyleId>
              </a:tblPr>
              <a:tblGrid>
                <a:gridCol w="6234144">
                  <a:extLst>
                    <a:ext uri="{9D8B030D-6E8A-4147-A177-3AD203B41FA5}">
                      <a16:colId xmlns:a16="http://schemas.microsoft.com/office/drawing/2014/main" val="4106986059"/>
                    </a:ext>
                  </a:extLst>
                </a:gridCol>
                <a:gridCol w="1037298">
                  <a:extLst>
                    <a:ext uri="{9D8B030D-6E8A-4147-A177-3AD203B41FA5}">
                      <a16:colId xmlns:a16="http://schemas.microsoft.com/office/drawing/2014/main" val="3679918060"/>
                    </a:ext>
                  </a:extLst>
                </a:gridCol>
              </a:tblGrid>
              <a:tr h="342913">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 weeks Prior to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Date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0895043"/>
                  </a:ext>
                </a:extLst>
              </a:tr>
              <a:tr h="319051">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Confirm reservations for team members</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 </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300968341"/>
                  </a:ext>
                </a:extLst>
              </a:tr>
            </a:tbl>
          </a:graphicData>
        </a:graphic>
      </p:graphicFrame>
      <p:graphicFrame>
        <p:nvGraphicFramePr>
          <p:cNvPr id="8" name="Table 7">
            <a:extLst>
              <a:ext uri="{FF2B5EF4-FFF2-40B4-BE49-F238E27FC236}">
                <a16:creationId xmlns:a16="http://schemas.microsoft.com/office/drawing/2014/main" id="{8FBFC749-1650-4709-9C14-3A430009845B}"/>
              </a:ext>
            </a:extLst>
          </p:cNvPr>
          <p:cNvGraphicFramePr>
            <a:graphicFrameLocks noGrp="1"/>
          </p:cNvGraphicFramePr>
          <p:nvPr>
            <p:extLst>
              <p:ext uri="{D42A27DB-BD31-4B8C-83A1-F6EECF244321}">
                <p14:modId xmlns:p14="http://schemas.microsoft.com/office/powerpoint/2010/main" val="1090117185"/>
              </p:ext>
            </p:extLst>
          </p:nvPr>
        </p:nvGraphicFramePr>
        <p:xfrm>
          <a:off x="1187587" y="3777637"/>
          <a:ext cx="7271442" cy="692062"/>
        </p:xfrm>
        <a:graphic>
          <a:graphicData uri="http://schemas.openxmlformats.org/drawingml/2006/table">
            <a:tbl>
              <a:tblPr firstRow="1" firstCol="1" bandRow="1">
                <a:tableStyleId>{5C22544A-7EE6-4342-B048-85BDC9FD1C3A}</a:tableStyleId>
              </a:tblPr>
              <a:tblGrid>
                <a:gridCol w="7271442">
                  <a:extLst>
                    <a:ext uri="{9D8B030D-6E8A-4147-A177-3AD203B41FA5}">
                      <a16:colId xmlns:a16="http://schemas.microsoft.com/office/drawing/2014/main" val="2458129263"/>
                    </a:ext>
                  </a:extLst>
                </a:gridCol>
              </a:tblGrid>
              <a:tr h="338938">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During the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28993865"/>
                  </a:ext>
                </a:extLst>
              </a:tr>
              <a:tr h="136166">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Avail self to team</a:t>
                      </a:r>
                    </a:p>
                    <a:p>
                      <a:pPr marL="0" marR="0">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35999343"/>
                  </a:ext>
                </a:extLst>
              </a:tr>
            </a:tbl>
          </a:graphicData>
        </a:graphic>
      </p:graphicFrame>
      <p:graphicFrame>
        <p:nvGraphicFramePr>
          <p:cNvPr id="10" name="Table 9">
            <a:extLst>
              <a:ext uri="{FF2B5EF4-FFF2-40B4-BE49-F238E27FC236}">
                <a16:creationId xmlns:a16="http://schemas.microsoft.com/office/drawing/2014/main" id="{6FED4A3C-2054-4574-9CFC-583CDA334E16}"/>
              </a:ext>
            </a:extLst>
          </p:cNvPr>
          <p:cNvGraphicFramePr>
            <a:graphicFrameLocks noGrp="1"/>
          </p:cNvGraphicFramePr>
          <p:nvPr>
            <p:extLst>
              <p:ext uri="{D42A27DB-BD31-4B8C-83A1-F6EECF244321}">
                <p14:modId xmlns:p14="http://schemas.microsoft.com/office/powerpoint/2010/main" val="48221937"/>
              </p:ext>
            </p:extLst>
          </p:nvPr>
        </p:nvGraphicFramePr>
        <p:xfrm>
          <a:off x="1187586" y="4605899"/>
          <a:ext cx="7271441" cy="1138312"/>
        </p:xfrm>
        <a:graphic>
          <a:graphicData uri="http://schemas.openxmlformats.org/drawingml/2006/table">
            <a:tbl>
              <a:tblPr firstRow="1" firstCol="1" bandRow="1">
                <a:tableStyleId>{5C22544A-7EE6-4342-B048-85BDC9FD1C3A}</a:tableStyleId>
              </a:tblPr>
              <a:tblGrid>
                <a:gridCol w="7271441">
                  <a:extLst>
                    <a:ext uri="{9D8B030D-6E8A-4147-A177-3AD203B41FA5}">
                      <a16:colId xmlns:a16="http://schemas.microsoft.com/office/drawing/2014/main" val="348372561"/>
                    </a:ext>
                  </a:extLst>
                </a:gridCol>
              </a:tblGrid>
              <a:tr h="421143">
                <a:tc>
                  <a:txBody>
                    <a:bodyPr/>
                    <a:lstStyle/>
                    <a:p>
                      <a:pPr marL="0" marR="0">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Concluding Activities of the Visit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306185"/>
                  </a:ext>
                </a:extLst>
              </a:tr>
              <a:tr h="34798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Review draft copy of team report for confirmation of factual accuracy.</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89824848"/>
                  </a:ext>
                </a:extLst>
              </a:tr>
              <a:tr h="101930">
                <a:tc>
                  <a:txBody>
                    <a:bodyPr/>
                    <a:lstStyle/>
                    <a:p>
                      <a:pPr marL="0" marR="0">
                        <a:lnSpc>
                          <a:spcPct val="115000"/>
                        </a:lnSpc>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Complete and submit </a:t>
                      </a:r>
                      <a:r>
                        <a:rPr lang="en-US" sz="1100" b="0" u="sng" dirty="0">
                          <a:solidFill>
                            <a:srgbClr val="005C9C"/>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REACH Team Visit Evaluation</a:t>
                      </a:r>
                      <a:r>
                        <a:rPr lang="en-US" sz="1100" b="0" dirty="0">
                          <a:solidFill>
                            <a:srgbClr val="005C9C"/>
                          </a:solidFill>
                          <a:effectLst/>
                          <a:latin typeface="Arial" panose="020B0604020202020204" pitchFamily="34" charset="0"/>
                          <a:cs typeface="Arial" panose="020B0604020202020204" pitchFamily="34" charset="0"/>
                        </a:rPr>
                        <a:t> </a:t>
                      </a:r>
                      <a:r>
                        <a:rPr lang="en-US" sz="1100" b="0" dirty="0">
                          <a:solidFill>
                            <a:schemeClr val="tx1"/>
                          </a:solidFill>
                          <a:effectLst/>
                          <a:latin typeface="Arial" panose="020B0604020202020204" pitchFamily="34" charset="0"/>
                          <a:cs typeface="Arial" panose="020B0604020202020204" pitchFamily="34" charset="0"/>
                        </a:rPr>
                        <a:t>electronically.</a:t>
                      </a:r>
                    </a:p>
                    <a:p>
                      <a:pPr marL="0" marR="0">
                        <a:lnSpc>
                          <a:spcPct val="115000"/>
                        </a:lnSpc>
                        <a:spcBef>
                          <a:spcPts val="0"/>
                        </a:spcBef>
                        <a:spcAft>
                          <a:spcPts val="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3723594"/>
                  </a:ext>
                </a:extLst>
              </a:tr>
            </a:tbl>
          </a:graphicData>
        </a:graphic>
      </p:graphicFrame>
      <p:sp>
        <p:nvSpPr>
          <p:cNvPr id="11" name="Rectangle 1">
            <a:hlinkClick r:id="rId3"/>
            <a:extLst>
              <a:ext uri="{FF2B5EF4-FFF2-40B4-BE49-F238E27FC236}">
                <a16:creationId xmlns:a16="http://schemas.microsoft.com/office/drawing/2014/main" id="{99D81247-18BA-4725-BF2F-EF8A5397DE61}"/>
              </a:ext>
            </a:extLst>
          </p:cNvPr>
          <p:cNvSpPr>
            <a:spLocks noChangeArrowheads="1"/>
          </p:cNvSpPr>
          <p:nvPr/>
        </p:nvSpPr>
        <p:spPr bwMode="auto">
          <a:xfrm>
            <a:off x="823606" y="6114644"/>
            <a:ext cx="76354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ACSI only schools have a 5-year cycle. Schools with dual MSA accreditation have a 7year cycle. See 7 Year Term ASP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Flowchart on our </a:t>
            </a:r>
            <a:r>
              <a:rPr kumimoji="0" lang="en-US" altLang="en-US"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rPr>
              <a:t>NE Regional Accreditation page</a:t>
            </a:r>
            <a:r>
              <a:rPr kumimoji="0" lang="en-US" altLang="en-US" sz="1100" b="0"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5">
            <a:extLst>
              <a:ext uri="{FF2B5EF4-FFF2-40B4-BE49-F238E27FC236}">
                <a16:creationId xmlns:a16="http://schemas.microsoft.com/office/drawing/2014/main" id="{421FA151-9A07-47C0-9C7B-C66DCDB58F63}"/>
              </a:ext>
            </a:extLst>
          </p:cNvPr>
          <p:cNvGraphicFramePr>
            <a:graphicFrameLocks noGrp="1"/>
          </p:cNvGraphicFramePr>
          <p:nvPr>
            <p:extLst>
              <p:ext uri="{D42A27DB-BD31-4B8C-83A1-F6EECF244321}">
                <p14:modId xmlns:p14="http://schemas.microsoft.com/office/powerpoint/2010/main" val="1410588829"/>
              </p:ext>
            </p:extLst>
          </p:nvPr>
        </p:nvGraphicFramePr>
        <p:xfrm>
          <a:off x="1168438" y="1874169"/>
          <a:ext cx="7271442" cy="701040"/>
        </p:xfrm>
        <a:graphic>
          <a:graphicData uri="http://schemas.openxmlformats.org/drawingml/2006/table">
            <a:tbl>
              <a:tblPr firstRow="1" bandRow="1">
                <a:tableStyleId>{5C22544A-7EE6-4342-B048-85BDC9FD1C3A}</a:tableStyleId>
              </a:tblPr>
              <a:tblGrid>
                <a:gridCol w="6255819">
                  <a:extLst>
                    <a:ext uri="{9D8B030D-6E8A-4147-A177-3AD203B41FA5}">
                      <a16:colId xmlns:a16="http://schemas.microsoft.com/office/drawing/2014/main" val="280024252"/>
                    </a:ext>
                  </a:extLst>
                </a:gridCol>
                <a:gridCol w="1015623">
                  <a:extLst>
                    <a:ext uri="{9D8B030D-6E8A-4147-A177-3AD203B41FA5}">
                      <a16:colId xmlns:a16="http://schemas.microsoft.com/office/drawing/2014/main" val="2646264439"/>
                    </a:ext>
                  </a:extLst>
                </a:gridCol>
              </a:tblGrid>
              <a:tr h="2284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Your Chairperson will confirm that the minimal requirements have been met if not met previously by completing the </a:t>
                      </a:r>
                      <a:r>
                        <a:rPr lang="en-US" sz="1100" b="0" i="1" dirty="0">
                          <a:solidFill>
                            <a:srgbClr val="0070C0"/>
                          </a:solidFill>
                          <a:latin typeface="Arial" panose="020B0604020202020204" pitchFamily="34" charset="0"/>
                          <a:cs typeface="Arial" panose="020B0604020202020204" pitchFamily="34" charset="0"/>
                          <a:hlinkClick r:id="rId4"/>
                        </a:rPr>
                        <a:t>Verification for Team Visit Readiness Checklist</a:t>
                      </a:r>
                      <a:r>
                        <a:rPr lang="en-US" sz="1100" b="0" dirty="0">
                          <a:solidFill>
                            <a:schemeClr val="tx1"/>
                          </a:solidFill>
                          <a:latin typeface="Arial" panose="020B0604020202020204" pitchFamily="34" charset="0"/>
                          <a:cs typeface="Arial" panose="020B0604020202020204" pitchFamily="34" charset="0"/>
                        </a:rPr>
                        <a:t>. </a:t>
                      </a:r>
                    </a:p>
                    <a:p>
                      <a:endParaRPr lang="en-US" dirty="0"/>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extLst>
                  <a:ext uri="{0D108BD9-81ED-4DB2-BD59-A6C34878D82A}">
                    <a16:rowId xmlns:a16="http://schemas.microsoft.com/office/drawing/2014/main" val="2075471608"/>
                  </a:ext>
                </a:extLst>
              </a:tr>
            </a:tbl>
          </a:graphicData>
        </a:graphic>
      </p:graphicFrame>
    </p:spTree>
    <p:extLst>
      <p:ext uri="{BB962C8B-B14F-4D97-AF65-F5344CB8AC3E}">
        <p14:creationId xmlns:p14="http://schemas.microsoft.com/office/powerpoint/2010/main" val="296509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0075" y="978102"/>
            <a:ext cx="7941325" cy="1062644"/>
          </a:xfrm>
        </p:spPr>
        <p:txBody>
          <a:bodyPr vert="horz" lIns="91440" tIns="45720" rIns="91440" bIns="45720" rtlCol="0" anchor="b">
            <a:normAutofit/>
          </a:bodyPr>
          <a:lstStyle/>
          <a:p>
            <a:pPr defTabSz="914400">
              <a:lnSpc>
                <a:spcPct val="90000"/>
              </a:lnSpc>
            </a:pPr>
            <a:r>
              <a:rPr lang="en-US" sz="4400">
                <a:solidFill>
                  <a:schemeClr val="tx1"/>
                </a:solidFill>
                <a:latin typeface="+mj-lt"/>
                <a:cs typeface="+mj-cs"/>
              </a:rPr>
              <a:t>Additional Resources</a:t>
            </a:r>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Right Pointing Backhand Index">
            <a:extLst>
              <a:ext uri="{FF2B5EF4-FFF2-40B4-BE49-F238E27FC236}">
                <a16:creationId xmlns:a16="http://schemas.microsoft.com/office/drawing/2014/main" id="{29B88A43-9246-4E70-B9EA-247FDD60D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9" name="Rectangle 8">
            <a:extLst>
              <a:ext uri="{FF2B5EF4-FFF2-40B4-BE49-F238E27FC236}">
                <a16:creationId xmlns:a16="http://schemas.microsoft.com/office/drawing/2014/main" id="{E3E43F08-7DD9-4C1F-B9D7-2A4A7E3D01CE}"/>
              </a:ext>
            </a:extLst>
          </p:cNvPr>
          <p:cNvSpPr/>
          <p:nvPr/>
        </p:nvSpPr>
        <p:spPr>
          <a:xfrm>
            <a:off x="2760955" y="2489329"/>
            <a:ext cx="6187736" cy="646331"/>
          </a:xfrm>
          <a:prstGeom prst="rect">
            <a:avLst/>
          </a:prstGeom>
        </p:spPr>
        <p:txBody>
          <a:bodyPr wrap="square">
            <a:spAutoFit/>
          </a:bodyPr>
          <a:lstStyle/>
          <a:p>
            <a:r>
              <a:rPr lang="en-US" dirty="0">
                <a:solidFill>
                  <a:srgbClr val="000000"/>
                </a:solidFill>
                <a:latin typeface="Calibri" panose="020F0502020204030204" pitchFamily="34" charset="0"/>
              </a:rPr>
              <a:t>Additional Resources on the </a:t>
            </a:r>
            <a:r>
              <a:rPr lang="en-US" sz="1800" b="0" u="sng" dirty="0">
                <a:latin typeface="Arial" panose="020B0604020202020204" pitchFamily="34" charset="0"/>
                <a:cs typeface="Arial" panose="020B0604020202020204" pitchFamily="34" charset="0"/>
                <a:hlinkClick r:id="rId4"/>
              </a:rPr>
              <a:t>NE Accreditation Supplemental Documents web page</a:t>
            </a:r>
            <a:r>
              <a:rPr lang="en-US" sz="1800" b="0" u="sng" dirty="0">
                <a:latin typeface="Arial" panose="020B0604020202020204" pitchFamily="34" charset="0"/>
                <a:cs typeface="Arial" panose="020B0604020202020204" pitchFamily="34" charset="0"/>
                <a:hlinkClick r:id="rId5"/>
              </a:rPr>
              <a:t> </a:t>
            </a:r>
            <a:endParaRPr lang="en-US" dirty="0"/>
          </a:p>
        </p:txBody>
      </p:sp>
      <p:sp>
        <p:nvSpPr>
          <p:cNvPr id="11" name="Rectangle 10">
            <a:extLst>
              <a:ext uri="{FF2B5EF4-FFF2-40B4-BE49-F238E27FC236}">
                <a16:creationId xmlns:a16="http://schemas.microsoft.com/office/drawing/2014/main" id="{8E4C5FA5-C170-4F65-96E1-BAC1A30A71CC}"/>
              </a:ext>
            </a:extLst>
          </p:cNvPr>
          <p:cNvSpPr/>
          <p:nvPr/>
        </p:nvSpPr>
        <p:spPr>
          <a:xfrm>
            <a:off x="3568823" y="3093401"/>
            <a:ext cx="4572000" cy="2862322"/>
          </a:xfrm>
          <a:prstGeom prst="rect">
            <a:avLst/>
          </a:prstGeom>
        </p:spPr>
        <p:txBody>
          <a:bodyPr>
            <a:spAutoFit/>
          </a:bodyPr>
          <a:lstStyle/>
          <a:p>
            <a:r>
              <a:rPr lang="en-US" dirty="0">
                <a:solidFill>
                  <a:srgbClr val="000000"/>
                </a:solidFill>
                <a:latin typeface="Calibri" panose="020F0502020204030204" pitchFamily="34" charset="0"/>
              </a:rPr>
              <a:t>• Supplemental certification information</a:t>
            </a:r>
          </a:p>
          <a:p>
            <a:r>
              <a:rPr lang="en-US" dirty="0">
                <a:solidFill>
                  <a:srgbClr val="000000"/>
                </a:solidFill>
                <a:latin typeface="Calibri" panose="020F0502020204030204" pitchFamily="34" charset="0"/>
              </a:rPr>
              <a:t>• ASP Validation Committee Planners</a:t>
            </a:r>
          </a:p>
          <a:p>
            <a:r>
              <a:rPr lang="en-US" dirty="0">
                <a:solidFill>
                  <a:srgbClr val="000000"/>
                </a:solidFill>
                <a:latin typeface="Calibri" panose="020F0502020204030204" pitchFamily="34" charset="0"/>
              </a:rPr>
              <a:t>• ASP Project Proposal Sample</a:t>
            </a:r>
          </a:p>
          <a:p>
            <a:r>
              <a:rPr lang="en-US" dirty="0">
                <a:solidFill>
                  <a:srgbClr val="000000"/>
                </a:solidFill>
                <a:latin typeface="Calibri" panose="020F0502020204030204" pitchFamily="34" charset="0"/>
              </a:rPr>
              <a:t>• ASP Validation Report Sample</a:t>
            </a:r>
          </a:p>
          <a:p>
            <a:r>
              <a:rPr lang="en-US" dirty="0">
                <a:solidFill>
                  <a:srgbClr val="000000"/>
                </a:solidFill>
                <a:latin typeface="Calibri" panose="020F0502020204030204" pitchFamily="34" charset="0"/>
              </a:rPr>
              <a:t>• 7 Year ASP Flowchart</a:t>
            </a:r>
          </a:p>
          <a:p>
            <a:r>
              <a:rPr lang="en-US" dirty="0">
                <a:solidFill>
                  <a:srgbClr val="000000"/>
                </a:solidFill>
                <a:latin typeface="Calibri" panose="020F0502020204030204" pitchFamily="34" charset="0"/>
              </a:rPr>
              <a:t>• Curriculum Mapping Sample</a:t>
            </a:r>
          </a:p>
          <a:p>
            <a:r>
              <a:rPr lang="en-US" dirty="0">
                <a:solidFill>
                  <a:srgbClr val="000000"/>
                </a:solidFill>
                <a:latin typeface="Calibri" panose="020F0502020204030204" pitchFamily="34" charset="0"/>
              </a:rPr>
              <a:t>• Critical Indicator Checklist</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15097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E5DBDB-6FF9-4622-AF5C-FF3CEE1155AA}"/>
              </a:ext>
            </a:extLst>
          </p:cNvPr>
          <p:cNvSpPr txBox="1"/>
          <p:nvPr/>
        </p:nvSpPr>
        <p:spPr>
          <a:xfrm>
            <a:off x="1298899" y="3111494"/>
            <a:ext cx="7250297" cy="2308324"/>
          </a:xfrm>
          <a:prstGeom prst="rect">
            <a:avLst/>
          </a:prstGeom>
          <a:noFill/>
        </p:spPr>
        <p:txBody>
          <a:bodyPr wrap="square" rtlCol="0">
            <a:spAutoFit/>
          </a:bodyPr>
          <a:lstStyle/>
          <a:p>
            <a:r>
              <a:rPr lang="en-US" dirty="0"/>
              <a:t>You have chosen the ASP protocol out of a desire to strengthen your school through the challenge of action research and discovering the impact on your student outcomes.  Our prayer is that you continue to be richly blessed by this experience.</a:t>
            </a:r>
          </a:p>
          <a:p>
            <a:endParaRPr lang="en-US" dirty="0"/>
          </a:p>
          <a:p>
            <a:r>
              <a:rPr lang="en-US" dirty="0"/>
              <a:t>This toolkit is designed to be a supplement to the ASP Manual and the training sessions.   </a:t>
            </a:r>
            <a:endParaRPr lang="en-US" dirty="0">
              <a:solidFill>
                <a:srgbClr val="FF0000"/>
              </a:solidFill>
            </a:endParaRPr>
          </a:p>
          <a:p>
            <a:endParaRPr lang="en-US" dirty="0"/>
          </a:p>
        </p:txBody>
      </p:sp>
      <p:pic>
        <p:nvPicPr>
          <p:cNvPr id="4" name="Picture 3" descr="A close up of a device&#10;&#10;Description automatically generated">
            <a:extLst>
              <a:ext uri="{FF2B5EF4-FFF2-40B4-BE49-F238E27FC236}">
                <a16:creationId xmlns:a16="http://schemas.microsoft.com/office/drawing/2014/main" id="{CFC413A2-C3B1-4F9D-955B-A8820BF909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67840" y="170236"/>
            <a:ext cx="5608320" cy="2422109"/>
          </a:xfrm>
          <a:prstGeom prst="rect">
            <a:avLst/>
          </a:prstGeom>
        </p:spPr>
      </p:pic>
      <p:sp>
        <p:nvSpPr>
          <p:cNvPr id="2" name="TextBox 1">
            <a:extLst>
              <a:ext uri="{FF2B5EF4-FFF2-40B4-BE49-F238E27FC236}">
                <a16:creationId xmlns:a16="http://schemas.microsoft.com/office/drawing/2014/main" id="{382E5D9A-7935-4C5D-B1FE-3C76D23AE696}"/>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157712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14890D-4E29-47B6-8A5C-2058CB9F0431}"/>
              </a:ext>
            </a:extLst>
          </p:cNvPr>
          <p:cNvSpPr txBox="1"/>
          <p:nvPr/>
        </p:nvSpPr>
        <p:spPr>
          <a:xfrm>
            <a:off x="701336" y="772357"/>
            <a:ext cx="7057747" cy="369331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CAROL AVERSA, M.Ed.</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Director, Eastern Division | Northeast Director of Accreditation</a:t>
            </a:r>
          </a:p>
          <a:p>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Association of Christian Schools International</a:t>
            </a:r>
          </a:p>
          <a:p>
            <a:r>
              <a:rPr lang="en-US" dirty="0">
                <a:solidFill>
                  <a:schemeClr val="bg1"/>
                </a:solidFill>
                <a:latin typeface="Arial" panose="020B0604020202020204" pitchFamily="34" charset="0"/>
                <a:cs typeface="Arial" panose="020B0604020202020204" pitchFamily="34" charset="0"/>
              </a:rPr>
              <a:t>Office: 719-867-6181</a:t>
            </a:r>
          </a:p>
          <a:p>
            <a:r>
              <a:rPr lang="en-US" dirty="0">
                <a:solidFill>
                  <a:schemeClr val="bg1"/>
                </a:solidFill>
                <a:latin typeface="Arial" panose="020B0604020202020204" pitchFamily="34" charset="0"/>
                <a:cs typeface="Arial" panose="020B0604020202020204" pitchFamily="34" charset="0"/>
              </a:rPr>
              <a:t>carol_aversa@acsi.org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Lynne Moyer</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Administrative Assistant, Eastern Division | NE Accreditation</a:t>
            </a:r>
          </a:p>
          <a:p>
            <a:r>
              <a:rPr lang="en-US" dirty="0">
                <a:solidFill>
                  <a:schemeClr val="bg1"/>
                </a:solidFill>
                <a:latin typeface="Arial" panose="020B0604020202020204" pitchFamily="34" charset="0"/>
                <a:cs typeface="Arial" panose="020B0604020202020204" pitchFamily="34" charset="0"/>
              </a:rPr>
              <a:t>Office: 719-867-5277</a:t>
            </a:r>
          </a:p>
          <a:p>
            <a:r>
              <a:rPr lang="en-US">
                <a:solidFill>
                  <a:schemeClr val="bg1"/>
                </a:solidFill>
                <a:latin typeface="Arial" panose="020B0604020202020204" pitchFamily="34" charset="0"/>
                <a:cs typeface="Arial" panose="020B0604020202020204" pitchFamily="34" charset="0"/>
              </a:rPr>
              <a:t>lynne_moyer@acsi.org</a:t>
            </a:r>
          </a:p>
          <a:p>
            <a:endParaRPr lang="en-US" dirty="0"/>
          </a:p>
        </p:txBody>
      </p:sp>
    </p:spTree>
    <p:extLst>
      <p:ext uri="{BB962C8B-B14F-4D97-AF65-F5344CB8AC3E}">
        <p14:creationId xmlns:p14="http://schemas.microsoft.com/office/powerpoint/2010/main" val="24662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Training Options</a:t>
            </a:r>
          </a:p>
        </p:txBody>
      </p:sp>
      <p:sp>
        <p:nvSpPr>
          <p:cNvPr id="5" name="Text Placeholder 4">
            <a:extLst>
              <a:ext uri="{FF2B5EF4-FFF2-40B4-BE49-F238E27FC236}">
                <a16:creationId xmlns:a16="http://schemas.microsoft.com/office/drawing/2014/main" id="{54DD4C55-E44A-4ECA-923F-283837E0752A}"/>
              </a:ext>
            </a:extLst>
          </p:cNvPr>
          <p:cNvSpPr>
            <a:spLocks noGrp="1"/>
          </p:cNvSpPr>
          <p:nvPr>
            <p:ph type="body" sz="quarter" idx="10"/>
          </p:nvPr>
        </p:nvSpPr>
        <p:spPr>
          <a:xfrm>
            <a:off x="1005935" y="1315328"/>
            <a:ext cx="7387902" cy="5112105"/>
          </a:xfrm>
        </p:spPr>
        <p:txBody>
          <a:bodyPr/>
          <a:lstStyle/>
          <a:p>
            <a:pPr marL="0" indent="0">
              <a:buNone/>
            </a:pPr>
            <a:r>
              <a:rPr lang="en-US" sz="1600" dirty="0">
                <a:latin typeface="Arial" panose="020B0604020202020204" pitchFamily="34" charset="0"/>
                <a:cs typeface="Arial" panose="020B0604020202020204" pitchFamily="34" charset="0"/>
              </a:rPr>
              <a:t>School Coordinator Training to help you through the ASP process is available for both Transition to ASP visits and ASP Validation Visits.</a:t>
            </a:r>
          </a:p>
          <a:p>
            <a:pPr marL="0" indent="0">
              <a:buNone/>
            </a:pPr>
            <a:endParaRPr lang="en-US" sz="1600" dirty="0">
              <a:latin typeface="Arial" panose="020B0604020202020204" pitchFamily="34" charset="0"/>
              <a:cs typeface="Arial" panose="020B0604020202020204" pitchFamily="34" charset="0"/>
            </a:endParaRPr>
          </a:p>
          <a:p>
            <a:r>
              <a:rPr lang="en-US" sz="1600" u="sng" dirty="0">
                <a:solidFill>
                  <a:srgbClr val="0070C0"/>
                </a:solidFill>
                <a:latin typeface="Arial" panose="020B0604020202020204" pitchFamily="34" charset="0"/>
                <a:cs typeface="Arial" panose="020B0604020202020204" pitchFamily="34" charset="0"/>
                <a:hlinkClick r:id="rId2"/>
              </a:rPr>
              <a:t>Online Training Resources</a:t>
            </a:r>
            <a:r>
              <a:rPr lang="en-US" sz="1600" u="sng" dirty="0">
                <a:solidFill>
                  <a:srgbClr val="0070C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(Scroll to the bottom under Accreditation by School Progress (ASP) Training). You may also feel free to watch one or more of the Self-Study Process training for Schools as some of it may be helpful to you. </a:t>
            </a:r>
          </a:p>
          <a:p>
            <a:pPr lvl="1"/>
            <a:r>
              <a:rPr lang="en-US" sz="1600" dirty="0">
                <a:latin typeface="Arial" panose="020B0604020202020204" pitchFamily="34" charset="0"/>
                <a:cs typeface="Arial" panose="020B0604020202020204" pitchFamily="34" charset="0"/>
              </a:rPr>
              <a:t>Suggested training</a:t>
            </a:r>
          </a:p>
          <a:p>
            <a:pPr lvl="2"/>
            <a:r>
              <a:rPr lang="en-US" sz="1600" dirty="0">
                <a:latin typeface="Arial" panose="020B0604020202020204" pitchFamily="34" charset="0"/>
                <a:cs typeface="Arial" panose="020B0604020202020204" pitchFamily="34" charset="0"/>
              </a:rPr>
              <a:t>School Training 7 – Certification and Waivers</a:t>
            </a:r>
          </a:p>
          <a:p>
            <a:pPr lvl="2"/>
            <a:r>
              <a:rPr lang="en-US" sz="1600" dirty="0" err="1">
                <a:latin typeface="Arial" panose="020B0604020202020204" pitchFamily="34" charset="0"/>
                <a:cs typeface="Arial" panose="020B0604020202020204" pitchFamily="34" charset="0"/>
              </a:rPr>
              <a:t>ePlatform</a:t>
            </a:r>
            <a:r>
              <a:rPr lang="en-US" sz="1600" dirty="0">
                <a:latin typeface="Arial" panose="020B0604020202020204" pitchFamily="34" charset="0"/>
                <a:cs typeface="Arial" panose="020B0604020202020204" pitchFamily="34" charset="0"/>
              </a:rPr>
              <a:t> School Self-Study Training (for EE programs only if not included in the ASP project)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Accreditation Director will hold a Q &amp; A-Zoom twice a year in June and January to answer any questions you may have. Be on the lookout for those Zoom sessions.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Of course, as always, you can reach out directly to our office with any questions along the way.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indent="-457200">
              <a:buAutoNum type="arabicPeriod" startAt="2"/>
            </a:pPr>
            <a:endParaRPr lang="en-US" dirty="0">
              <a:latin typeface="Arial" panose="020B0604020202020204" pitchFamily="34" charset="0"/>
              <a:cs typeface="Arial" panose="020B0604020202020204" pitchFamily="34" charset="0"/>
            </a:endParaRPr>
          </a:p>
          <a:p>
            <a:pPr marL="457200" indent="-457200">
              <a:buAutoNum type="arabicPeriod"/>
            </a:pPr>
            <a:endParaRPr lang="en-US" dirty="0"/>
          </a:p>
          <a:p>
            <a:pPr marL="0" indent="0">
              <a:buNone/>
            </a:pPr>
            <a:endParaRPr lang="en-US" dirty="0"/>
          </a:p>
        </p:txBody>
      </p:sp>
    </p:spTree>
    <p:extLst>
      <p:ext uri="{BB962C8B-B14F-4D97-AF65-F5344CB8AC3E}">
        <p14:creationId xmlns:p14="http://schemas.microsoft.com/office/powerpoint/2010/main" val="31126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717494"/>
            <a:ext cx="7387902" cy="4996857"/>
          </a:xfrm>
        </p:spPr>
        <p:txBody>
          <a:bodyPr/>
          <a:lstStyle/>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All accreditation documents for the ASP School are housed on our </a:t>
            </a:r>
            <a:r>
              <a:rPr lang="en-US" sz="1400" u="sng" dirty="0">
                <a:latin typeface="Arial" panose="020B0604020202020204" pitchFamily="34" charset="0"/>
                <a:cs typeface="Arial" panose="020B0604020202020204" pitchFamily="34" charset="0"/>
                <a:hlinkClick r:id="rId3"/>
              </a:rPr>
              <a:t>ACSI Main ASP Accreditation Website.</a:t>
            </a: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hlinkClick r:id="rId4"/>
              </a:rPr>
              <a:t>REACH Team Documents</a:t>
            </a:r>
            <a:r>
              <a:rPr lang="en-US" sz="1400" dirty="0">
                <a:latin typeface="Arial" panose="020B0604020202020204" pitchFamily="34" charset="0"/>
                <a:cs typeface="Arial" panose="020B0604020202020204" pitchFamily="34" charset="0"/>
              </a:rPr>
              <a:t> – you will need to access some of these documents as well including the Standards Checklist and the Indicator Ratings Spreadsheet.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There are additional resources on our </a:t>
            </a:r>
            <a:r>
              <a:rPr lang="en-US" sz="1400" b="0" u="sng" dirty="0">
                <a:latin typeface="Arial" panose="020B0604020202020204" pitchFamily="34" charset="0"/>
                <a:cs typeface="Arial" panose="020B0604020202020204" pitchFamily="34" charset="0"/>
                <a:hlinkClick r:id="rId5"/>
              </a:rPr>
              <a:t>NE Accreditation Supplemental Documents web page</a:t>
            </a:r>
            <a:r>
              <a:rPr lang="en-US" sz="1400" b="0" u="sng" dirty="0">
                <a:latin typeface="Arial" panose="020B0604020202020204" pitchFamily="34" charset="0"/>
                <a:cs typeface="Arial" panose="020B0604020202020204" pitchFamily="34" charset="0"/>
                <a:hlinkClick r:id="rId6"/>
              </a:rPr>
              <a:t> </a:t>
            </a:r>
            <a:r>
              <a:rPr lang="en-US" sz="1400" dirty="0">
                <a:latin typeface="Arial" panose="020B0604020202020204" pitchFamily="34" charset="0"/>
                <a:cs typeface="Arial" panose="020B0604020202020204" pitchFamily="34" charset="0"/>
              </a:rPr>
              <a:t>to help you as you prepare for your visit.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have highlighted some documents in this toolkit, but not all, so be sure to view all the documents on the website. Please be sure to always go to the website for the most current documents. If they are revised in any way there will be a revision date noted.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It is very important that you download, name, and save documents to your computer prior to completing them. </a:t>
            </a:r>
          </a:p>
          <a:p>
            <a:pPr marL="0" indent="0">
              <a:buNone/>
            </a:pPr>
            <a:endParaRPr lang="en-US" dirty="0"/>
          </a:p>
          <a:p>
            <a:pPr marL="0" indent="0">
              <a:buNone/>
            </a:pPr>
            <a:r>
              <a:rPr lang="en-US" dirty="0"/>
              <a:t> </a:t>
            </a:r>
          </a:p>
          <a:p>
            <a:pPr marL="0" indent="0">
              <a:buNone/>
            </a:pPr>
            <a:endParaRPr lang="en-US" dirty="0"/>
          </a:p>
        </p:txBody>
      </p:sp>
      <p:sp>
        <p:nvSpPr>
          <p:cNvPr id="3" name="Title 2"/>
          <p:cNvSpPr>
            <a:spLocks noGrp="1"/>
          </p:cNvSpPr>
          <p:nvPr>
            <p:ph type="title"/>
          </p:nvPr>
        </p:nvSpPr>
        <p:spPr>
          <a:xfrm>
            <a:off x="1298899" y="106065"/>
            <a:ext cx="7387902" cy="620197"/>
          </a:xfrm>
        </p:spPr>
        <p:txBody>
          <a:bodyPr/>
          <a:lstStyle/>
          <a:p>
            <a:r>
              <a:rPr lang="en-US" dirty="0">
                <a:solidFill>
                  <a:schemeClr val="tx1"/>
                </a:solidFill>
                <a:latin typeface="Arial" panose="020B0604020202020204" pitchFamily="34" charset="0"/>
                <a:cs typeface="Arial" panose="020B0604020202020204" pitchFamily="34" charset="0"/>
              </a:rPr>
              <a:t>Accreditation School Documents</a:t>
            </a:r>
          </a:p>
        </p:txBody>
      </p:sp>
    </p:spTree>
    <p:extLst>
      <p:ext uri="{BB962C8B-B14F-4D97-AF65-F5344CB8AC3E}">
        <p14:creationId xmlns:p14="http://schemas.microsoft.com/office/powerpoint/2010/main" val="42342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373366"/>
            <a:ext cx="7387902" cy="4111267"/>
          </a:xfrm>
        </p:spPr>
        <p:txBody>
          <a:bodyPr/>
          <a:lstStyle/>
          <a:p>
            <a:pPr marL="0" indent="0">
              <a:buNone/>
            </a:pPr>
            <a:r>
              <a:rPr lang="en-US" dirty="0">
                <a:latin typeface="Arial" panose="020B0604020202020204" pitchFamily="34" charset="0"/>
                <a:cs typeface="Arial" panose="020B0604020202020204" pitchFamily="34" charset="0"/>
              </a:rPr>
              <a:t>If your school is just transitioning into using ASP, please complete the ASP Transition Year School Report.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your school is finishing an ASP cycle and having a Year 6 Visit, please complete the ASP Validation School Report.</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ASP Project Proposal</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For more details about writing an ASP project proposal, please refer to Writing an ASP Project Proposal on our </a:t>
            </a:r>
            <a:r>
              <a:rPr lang="en-US" u="sng" dirty="0">
                <a:latin typeface="Arial" panose="020B0604020202020204" pitchFamily="34" charset="0"/>
                <a:cs typeface="Arial" panose="020B0604020202020204" pitchFamily="34" charset="0"/>
                <a:hlinkClick r:id="rId2"/>
              </a:rPr>
              <a:t>NE Accreditation Supplemental Documents web page</a:t>
            </a:r>
            <a:r>
              <a:rPr lang="en-US" u="sng"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Writing an ASP School Report</a:t>
            </a:r>
          </a:p>
        </p:txBody>
      </p:sp>
    </p:spTree>
    <p:extLst>
      <p:ext uri="{BB962C8B-B14F-4D97-AF65-F5344CB8AC3E}">
        <p14:creationId xmlns:p14="http://schemas.microsoft.com/office/powerpoint/2010/main" val="77318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E06116-5B84-40EF-B6C3-53A42E1B9D0B}"/>
              </a:ext>
            </a:extLst>
          </p:cNvPr>
          <p:cNvSpPr txBox="1"/>
          <p:nvPr/>
        </p:nvSpPr>
        <p:spPr>
          <a:xfrm>
            <a:off x="1233183" y="2820188"/>
            <a:ext cx="7323588" cy="3994042"/>
          </a:xfrm>
          <a:prstGeom prst="rect">
            <a:avLst/>
          </a:prstGeom>
          <a:noFill/>
        </p:spPr>
        <p:txBody>
          <a:bodyPr wrap="square">
            <a:spAutoFit/>
          </a:bodyPr>
          <a:lstStyle/>
          <a:p>
            <a:pPr marL="1371600" marR="2114550" algn="ctr">
              <a:lnSpc>
                <a:spcPct val="115000"/>
              </a:lnSpc>
              <a:spcBef>
                <a:spcPts val="265"/>
              </a:spcBef>
              <a:spcAft>
                <a:spcPts val="0"/>
              </a:spcAft>
            </a:pPr>
            <a:r>
              <a:rPr lang="en-US" sz="2400" b="1" spc="10" dirty="0">
                <a:effectLst/>
                <a:latin typeface="Arial" panose="020B0604020202020204" pitchFamily="34" charset="0"/>
                <a:ea typeface="Myriad Pro"/>
                <a:cs typeface="Arial" panose="020B0604020202020204" pitchFamily="34" charset="0"/>
              </a:rPr>
              <a:t>Verification of Standards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Engage stakeholders in assessing the school’s compliance with all standards of accreditation, and provide the following REACH documents along with this report:</a:t>
            </a: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Font typeface="Wingdings" panose="05000000000000000000" pitchFamily="2" charset="2"/>
              <a:buChar char="q"/>
            </a:pPr>
            <a:r>
              <a:rPr lang="en-US" sz="1800" dirty="0">
                <a:effectLst/>
                <a:latin typeface="Arial" panose="020B0604020202020204" pitchFamily="34" charset="0"/>
                <a:ea typeface="Calibri" panose="020F0502020204030204" pitchFamily="34" charset="0"/>
                <a:cs typeface="Arial" panose="020B0604020202020204" pitchFamily="34" charset="0"/>
              </a:rPr>
              <a:t>A completed, up-to-date REACH Standards Indicators Checklist; </a:t>
            </a:r>
          </a:p>
          <a:p>
            <a:pPr marL="342900" marR="0" lvl="0" indent="-342900">
              <a:lnSpc>
                <a:spcPct val="115000"/>
              </a:lnSpc>
              <a:spcBef>
                <a:spcPts val="0"/>
              </a:spcBef>
              <a:spcAft>
                <a:spcPts val="0"/>
              </a:spcAft>
              <a:buFont typeface="Wingdings" panose="05000000000000000000" pitchFamily="2" charset="2"/>
              <a:buChar char="q"/>
            </a:pPr>
            <a:r>
              <a:rPr lang="en-US" sz="1800" dirty="0">
                <a:effectLst/>
                <a:latin typeface="Arial" panose="020B0604020202020204" pitchFamily="34" charset="0"/>
                <a:ea typeface="Calibri" panose="020F0502020204030204" pitchFamily="34" charset="0"/>
                <a:cs typeface="Arial" panose="020B0604020202020204" pitchFamily="34" charset="0"/>
              </a:rPr>
              <a:t>A completed School Indicator Ratings Spreadsheet; and </a:t>
            </a:r>
          </a:p>
          <a:p>
            <a:pPr marL="342900" marR="0" lvl="0" indent="-342900">
              <a:lnSpc>
                <a:spcPct val="115000"/>
              </a:lnSpc>
              <a:spcBef>
                <a:spcPts val="0"/>
              </a:spcBef>
              <a:spcAft>
                <a:spcPts val="0"/>
              </a:spcAft>
              <a:buFont typeface="Wingdings" panose="05000000000000000000" pitchFamily="2" charset="2"/>
              <a:buChar char="q"/>
            </a:pPr>
            <a:r>
              <a:rPr lang="en-US" sz="1800" dirty="0">
                <a:effectLst/>
                <a:latin typeface="Arial" panose="020B0604020202020204" pitchFamily="34" charset="0"/>
                <a:ea typeface="Calibri" panose="020F0502020204030204" pitchFamily="34" charset="0"/>
                <a:cs typeface="Arial" panose="020B0604020202020204" pitchFamily="34" charset="0"/>
              </a:rPr>
              <a:t>A current School Certification Spreadsheet.</a:t>
            </a:r>
          </a:p>
          <a:p>
            <a:pPr marL="342900" marR="0" lvl="0" indent="-342900">
              <a:lnSpc>
                <a:spcPct val="115000"/>
              </a:lnSpc>
              <a:spcBef>
                <a:spcPts val="0"/>
              </a:spcBef>
              <a:spcAft>
                <a:spcPts val="0"/>
              </a:spcAft>
              <a:buFont typeface="+mj-lt"/>
              <a:buAutoNum type="romanLcPeriod"/>
            </a:pPr>
            <a:endParaRPr lang="en-US" dirty="0">
              <a:latin typeface="Arial" panose="020B0604020202020204" pitchFamily="34" charset="0"/>
              <a:ea typeface="Calibri" panose="020F0502020204030204" pitchFamily="34" charset="0"/>
              <a:cs typeface="Arial" panose="020B0604020202020204" pitchFamily="34" charset="0"/>
            </a:endParaRPr>
          </a:p>
          <a:p>
            <a:pPr lvl="2">
              <a:lnSpc>
                <a:spcPct val="115000"/>
              </a:lnSpc>
            </a:pPr>
            <a:r>
              <a:rPr lang="en-US" dirty="0">
                <a:latin typeface="Arial" panose="020B0604020202020204" pitchFamily="34" charset="0"/>
                <a:cs typeface="Arial" panose="020B0604020202020204" pitchFamily="34" charset="0"/>
              </a:rPr>
              <a:t>These 3 documents can be found on the REACH School Documents </a:t>
            </a:r>
            <a:r>
              <a:rPr lang="en-US" dirty="0">
                <a:latin typeface="Arial" panose="020B0604020202020204" pitchFamily="34" charset="0"/>
                <a:cs typeface="Arial" panose="020B0604020202020204" pitchFamily="34" charset="0"/>
                <a:hlinkClick r:id="rId2"/>
              </a:rPr>
              <a:t>website</a:t>
            </a:r>
            <a:r>
              <a:rPr lang="en-US" dirty="0">
                <a:latin typeface="Arial" panose="020B0604020202020204" pitchFamily="34" charset="0"/>
                <a:cs typeface="Arial" panose="020B0604020202020204" pitchFamily="34" charset="0"/>
              </a:rPr>
              <a:t>.</a:t>
            </a:r>
          </a:p>
          <a:p>
            <a:pPr lvl="2">
              <a:lnSpc>
                <a:spcPct val="115000"/>
              </a:lnSpc>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1C2E5F23-DE08-4192-AE45-4BC3ED50D49A}"/>
              </a:ext>
            </a:extLst>
          </p:cNvPr>
          <p:cNvSpPr txBox="1"/>
          <p:nvPr/>
        </p:nvSpPr>
        <p:spPr>
          <a:xfrm>
            <a:off x="1233184" y="469783"/>
            <a:ext cx="7256476" cy="1692771"/>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REACH Documents Needed</a:t>
            </a:r>
          </a:p>
          <a:p>
            <a:pPr algn="ctr"/>
            <a:endParaRPr lang="en-US" sz="3200"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As indicated on the ASP School Report you will need to submit the following. </a:t>
            </a:r>
          </a:p>
        </p:txBody>
      </p:sp>
    </p:spTree>
    <p:extLst>
      <p:ext uri="{BB962C8B-B14F-4D97-AF65-F5344CB8AC3E}">
        <p14:creationId xmlns:p14="http://schemas.microsoft.com/office/powerpoint/2010/main" val="140528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9C01A4-8E59-4E5B-89C4-700641731833}"/>
              </a:ext>
            </a:extLst>
          </p:cNvPr>
          <p:cNvSpPr txBox="1"/>
          <p:nvPr/>
        </p:nvSpPr>
        <p:spPr>
          <a:xfrm>
            <a:off x="1870745" y="503231"/>
            <a:ext cx="6119768" cy="584775"/>
          </a:xfrm>
          <a:prstGeom prst="rect">
            <a:avLst/>
          </a:prstGeom>
          <a:noFill/>
        </p:spPr>
        <p:txBody>
          <a:bodyPr wrap="square">
            <a:spAutoFit/>
          </a:bodyPr>
          <a:lstStyle/>
          <a:p>
            <a:pPr algn="ctr"/>
            <a:r>
              <a:rPr lang="en-US" sz="3200" b="1" dirty="0">
                <a:solidFill>
                  <a:schemeClr val="tx1"/>
                </a:solidFill>
              </a:rPr>
              <a:t>Indicator Ratings Spreadsheet</a:t>
            </a:r>
            <a:endParaRPr lang="en-US" sz="3200" b="1" dirty="0"/>
          </a:p>
        </p:txBody>
      </p:sp>
      <p:sp>
        <p:nvSpPr>
          <p:cNvPr id="6" name="Text Placeholder 1">
            <a:extLst>
              <a:ext uri="{FF2B5EF4-FFF2-40B4-BE49-F238E27FC236}">
                <a16:creationId xmlns:a16="http://schemas.microsoft.com/office/drawing/2014/main" id="{9A238FB7-8399-465B-8E4C-C22F1AFD2391}"/>
              </a:ext>
            </a:extLst>
          </p:cNvPr>
          <p:cNvSpPr>
            <a:spLocks noGrp="1"/>
          </p:cNvSpPr>
          <p:nvPr>
            <p:ph type="body" sz="quarter" idx="10"/>
          </p:nvPr>
        </p:nvSpPr>
        <p:spPr>
          <a:xfrm>
            <a:off x="1298899" y="1634754"/>
            <a:ext cx="7387902" cy="2282906"/>
          </a:xfrm>
        </p:spPr>
        <p:txBody>
          <a:bodyPr/>
          <a:lstStyle/>
          <a:p>
            <a:pPr marL="0" indent="0">
              <a:buNone/>
            </a:pPr>
            <a:r>
              <a:rPr lang="en-US" sz="1200" dirty="0">
                <a:latin typeface="Arial" panose="020B0604020202020204" pitchFamily="34" charset="0"/>
                <a:cs typeface="Arial" panose="020B0604020202020204" pitchFamily="34" charset="0"/>
              </a:rPr>
              <a:t>The school must use the Indicator Ratings Spreadsheet to rate itself on each of the indicators. The spreadsheet allows for 8 committee members to rate each indicator. You may add more columns depending on the number of committee members.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The spreadsheet will then give an average for each indicator, guiding your response to your compliance level. Please upload the spreadsheet into the Google Drive for the visiting team to review.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There are 4 options for the Indicator Ratings Spreadsheet found on our </a:t>
            </a:r>
            <a:r>
              <a:rPr lang="en-US" sz="1200" dirty="0">
                <a:latin typeface="Arial" panose="020B0604020202020204" pitchFamily="34" charset="0"/>
                <a:cs typeface="Arial" panose="020B0604020202020204" pitchFamily="34" charset="0"/>
                <a:hlinkClick r:id="rId2"/>
              </a:rPr>
              <a:t>website</a:t>
            </a:r>
            <a:r>
              <a:rPr lang="en-US" sz="1200" dirty="0">
                <a:latin typeface="Arial" panose="020B0604020202020204" pitchFamily="34" charset="0"/>
                <a:cs typeface="Arial" panose="020B0604020202020204" pitchFamily="34" charset="0"/>
              </a:rPr>
              <a:t> under the Self-Study Forms and Documents tab. Choose the one that reflects your school’s enrollment.</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dirty="0"/>
          </a:p>
        </p:txBody>
      </p:sp>
      <p:pic>
        <p:nvPicPr>
          <p:cNvPr id="7" name="Picture 6">
            <a:extLst>
              <a:ext uri="{FF2B5EF4-FFF2-40B4-BE49-F238E27FC236}">
                <a16:creationId xmlns:a16="http://schemas.microsoft.com/office/drawing/2014/main" id="{90C3557A-0C58-4D93-B859-C5C6F7BE9D69}"/>
              </a:ext>
            </a:extLst>
          </p:cNvPr>
          <p:cNvPicPr>
            <a:picLocks noChangeAspect="1"/>
          </p:cNvPicPr>
          <p:nvPr/>
        </p:nvPicPr>
        <p:blipFill>
          <a:blip r:embed="rId3"/>
          <a:stretch>
            <a:fillRect/>
          </a:stretch>
        </p:blipFill>
        <p:spPr>
          <a:xfrm>
            <a:off x="2135348" y="4125724"/>
            <a:ext cx="5410200" cy="1962150"/>
          </a:xfrm>
          <a:prstGeom prst="rect">
            <a:avLst/>
          </a:prstGeom>
        </p:spPr>
      </p:pic>
    </p:spTree>
    <p:extLst>
      <p:ext uri="{BB962C8B-B14F-4D97-AF65-F5344CB8AC3E}">
        <p14:creationId xmlns:p14="http://schemas.microsoft.com/office/powerpoint/2010/main" val="175034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Indicator 2.9 – Financial Review</a:t>
            </a: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4DD4C55-E44A-4ECA-923F-283837E0752A}"/>
              </a:ext>
            </a:extLst>
          </p:cNvPr>
          <p:cNvSpPr>
            <a:spLocks noGrp="1"/>
          </p:cNvSpPr>
          <p:nvPr>
            <p:ph type="body" sz="quarter" idx="10"/>
          </p:nvPr>
        </p:nvSpPr>
        <p:spPr>
          <a:xfrm>
            <a:off x="1005935" y="1315328"/>
            <a:ext cx="7387902" cy="5112105"/>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indent="-457200">
              <a:buAutoNum type="arabicPeriod" startAt="2"/>
            </a:pPr>
            <a:endParaRPr lang="en-US" dirty="0">
              <a:latin typeface="Arial" panose="020B0604020202020204" pitchFamily="34" charset="0"/>
              <a:cs typeface="Arial" panose="020B0604020202020204" pitchFamily="34" charset="0"/>
            </a:endParaRPr>
          </a:p>
          <a:p>
            <a:pPr marL="457200" indent="-457200">
              <a:buAutoNum type="arabicPeriod"/>
            </a:pPr>
            <a:endParaRPr lang="en-US" dirty="0"/>
          </a:p>
          <a:p>
            <a:pPr marL="0" indent="0">
              <a:buNone/>
            </a:pPr>
            <a:endParaRPr lang="en-US" dirty="0"/>
          </a:p>
        </p:txBody>
      </p:sp>
      <p:pic>
        <p:nvPicPr>
          <p:cNvPr id="4" name="Picture 3">
            <a:extLst>
              <a:ext uri="{FF2B5EF4-FFF2-40B4-BE49-F238E27FC236}">
                <a16:creationId xmlns:a16="http://schemas.microsoft.com/office/drawing/2014/main" id="{B27879B2-D140-4200-9039-65A302A29888}"/>
              </a:ext>
            </a:extLst>
          </p:cNvPr>
          <p:cNvPicPr>
            <a:picLocks noChangeAspect="1"/>
          </p:cNvPicPr>
          <p:nvPr/>
        </p:nvPicPr>
        <p:blipFill>
          <a:blip r:embed="rId2"/>
          <a:stretch>
            <a:fillRect/>
          </a:stretch>
        </p:blipFill>
        <p:spPr>
          <a:xfrm>
            <a:off x="1130242" y="1187086"/>
            <a:ext cx="7353300" cy="3762375"/>
          </a:xfrm>
          <a:prstGeom prst="rect">
            <a:avLst/>
          </a:prstGeom>
        </p:spPr>
      </p:pic>
      <p:sp>
        <p:nvSpPr>
          <p:cNvPr id="6" name="TextBox 5">
            <a:extLst>
              <a:ext uri="{FF2B5EF4-FFF2-40B4-BE49-F238E27FC236}">
                <a16:creationId xmlns:a16="http://schemas.microsoft.com/office/drawing/2014/main" id="{20DC49B9-A9B9-43F0-B2D5-C63C5D9084DA}"/>
              </a:ext>
            </a:extLst>
          </p:cNvPr>
          <p:cNvSpPr txBox="1"/>
          <p:nvPr/>
        </p:nvSpPr>
        <p:spPr>
          <a:xfrm>
            <a:off x="1409349" y="5019028"/>
            <a:ext cx="6828639" cy="1200329"/>
          </a:xfrm>
          <a:prstGeom prst="rect">
            <a:avLst/>
          </a:prstGeom>
          <a:noFill/>
        </p:spPr>
        <p:txBody>
          <a:bodyPr wrap="square">
            <a:spAutoFit/>
          </a:bodyPr>
          <a:lstStyle/>
          <a:p>
            <a:r>
              <a:rPr lang="en-US" dirty="0"/>
              <a:t>Indicator 2.9 often gets overlooked. Please note:</a:t>
            </a:r>
          </a:p>
          <a:p>
            <a:pPr marL="285750" indent="-285750">
              <a:buFont typeface="Wingdings" panose="05000000000000000000" pitchFamily="2" charset="2"/>
              <a:buChar char="§"/>
            </a:pPr>
            <a:r>
              <a:rPr lang="en-US" dirty="0"/>
              <a:t>This is a critical indicator.</a:t>
            </a:r>
          </a:p>
          <a:p>
            <a:pPr marL="285750" indent="-285750">
              <a:buFont typeface="Wingdings" panose="05000000000000000000" pitchFamily="2" charset="2"/>
              <a:buChar char="§"/>
            </a:pPr>
            <a:r>
              <a:rPr lang="en-US" dirty="0">
                <a:hlinkClick r:id="rId3"/>
              </a:rPr>
              <a:t>Options for meeting 2.9 based on school’s total revenue</a:t>
            </a:r>
            <a:r>
              <a:rPr lang="en-US" dirty="0"/>
              <a:t>.</a:t>
            </a:r>
          </a:p>
          <a:p>
            <a:pPr marL="285750" indent="-285750">
              <a:buFont typeface="Wingdings" panose="05000000000000000000" pitchFamily="2" charset="2"/>
              <a:buChar char="§"/>
            </a:pPr>
            <a:r>
              <a:rPr lang="en-US" dirty="0"/>
              <a:t>This review should be based on the year prior to the visit year.</a:t>
            </a:r>
          </a:p>
        </p:txBody>
      </p:sp>
    </p:spTree>
    <p:extLst>
      <p:ext uri="{BB962C8B-B14F-4D97-AF65-F5344CB8AC3E}">
        <p14:creationId xmlns:p14="http://schemas.microsoft.com/office/powerpoint/2010/main" val="182824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Indicator 4.3– Background Checks</a:t>
            </a: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4DD4C55-E44A-4ECA-923F-283837E0752A}"/>
              </a:ext>
            </a:extLst>
          </p:cNvPr>
          <p:cNvSpPr>
            <a:spLocks noGrp="1"/>
          </p:cNvSpPr>
          <p:nvPr>
            <p:ph type="body" sz="quarter" idx="10"/>
          </p:nvPr>
        </p:nvSpPr>
        <p:spPr>
          <a:xfrm>
            <a:off x="1005935" y="1315328"/>
            <a:ext cx="7387902" cy="5112105"/>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indent="-457200">
              <a:buAutoNum type="arabicPeriod" startAt="2"/>
            </a:pPr>
            <a:endParaRPr lang="en-US" dirty="0">
              <a:latin typeface="Arial" panose="020B0604020202020204" pitchFamily="34" charset="0"/>
              <a:cs typeface="Arial" panose="020B0604020202020204" pitchFamily="34" charset="0"/>
            </a:endParaRPr>
          </a:p>
          <a:p>
            <a:pPr marL="457200" indent="-457200">
              <a:buAutoNum type="arabicPeriod"/>
            </a:pPr>
            <a:endParaRPr lang="en-US" dirty="0"/>
          </a:p>
          <a:p>
            <a:pPr marL="0" indent="0">
              <a:buNone/>
            </a:pPr>
            <a:endParaRPr lang="en-US" dirty="0"/>
          </a:p>
        </p:txBody>
      </p:sp>
      <p:sp>
        <p:nvSpPr>
          <p:cNvPr id="6" name="TextBox 5">
            <a:extLst>
              <a:ext uri="{FF2B5EF4-FFF2-40B4-BE49-F238E27FC236}">
                <a16:creationId xmlns:a16="http://schemas.microsoft.com/office/drawing/2014/main" id="{20DC49B9-A9B9-43F0-B2D5-C63C5D9084DA}"/>
              </a:ext>
            </a:extLst>
          </p:cNvPr>
          <p:cNvSpPr txBox="1"/>
          <p:nvPr/>
        </p:nvSpPr>
        <p:spPr>
          <a:xfrm>
            <a:off x="1098958" y="4582800"/>
            <a:ext cx="7587843" cy="2308324"/>
          </a:xfrm>
          <a:prstGeom prst="rect">
            <a:avLst/>
          </a:prstGeom>
          <a:noFill/>
        </p:spPr>
        <p:txBody>
          <a:bodyPr wrap="square">
            <a:spAutoFit/>
          </a:bodyPr>
          <a:lstStyle/>
          <a:p>
            <a:r>
              <a:rPr lang="en-US" sz="1800" dirty="0"/>
              <a:t>Indicator 4.3 often gets overlooked. Please note:</a:t>
            </a:r>
          </a:p>
          <a:p>
            <a:pPr marL="285750" indent="-285750">
              <a:buFont typeface="Wingdings" panose="05000000000000000000" pitchFamily="2" charset="2"/>
              <a:buChar char="§"/>
            </a:pPr>
            <a:r>
              <a:rPr lang="en-US" sz="1800" dirty="0"/>
              <a:t>This is a critical indicator. The visit cannot take place unless the school is compliant with this.</a:t>
            </a:r>
          </a:p>
          <a:p>
            <a:pPr marL="285750" indent="-285750">
              <a:buFont typeface="Wingdings" panose="05000000000000000000" pitchFamily="2" charset="2"/>
              <a:buChar char="§"/>
            </a:pPr>
            <a:r>
              <a:rPr lang="en-US" sz="1800" dirty="0"/>
              <a:t>Be sure to follow all applicable state, federal and local laws.</a:t>
            </a:r>
          </a:p>
          <a:p>
            <a:pPr marL="285750" indent="-285750">
              <a:buFont typeface="Wingdings" panose="05000000000000000000" pitchFamily="2" charset="2"/>
              <a:buChar char="§"/>
            </a:pPr>
            <a:r>
              <a:rPr lang="en-US" sz="1800" dirty="0"/>
              <a:t>Documentation should be in an excel format so the team can easily review instead of having to look at each individual personnel record. You can find a </a:t>
            </a:r>
            <a:r>
              <a:rPr lang="en-US" sz="1800" dirty="0">
                <a:hlinkClick r:id="rId2"/>
              </a:rPr>
              <a:t>sample </a:t>
            </a:r>
            <a:r>
              <a:rPr lang="en-US" sz="1800" dirty="0"/>
              <a:t>spreadsheet that you can tweak for your state’s needs. </a:t>
            </a:r>
          </a:p>
          <a:p>
            <a:endParaRPr lang="en-US" dirty="0"/>
          </a:p>
        </p:txBody>
      </p:sp>
      <p:pic>
        <p:nvPicPr>
          <p:cNvPr id="7" name="Picture 6">
            <a:extLst>
              <a:ext uri="{FF2B5EF4-FFF2-40B4-BE49-F238E27FC236}">
                <a16:creationId xmlns:a16="http://schemas.microsoft.com/office/drawing/2014/main" id="{95E5DD61-AB04-4837-B499-F81F29F954D0}"/>
              </a:ext>
            </a:extLst>
          </p:cNvPr>
          <p:cNvPicPr>
            <a:picLocks noChangeAspect="1"/>
          </p:cNvPicPr>
          <p:nvPr/>
        </p:nvPicPr>
        <p:blipFill>
          <a:blip r:embed="rId3"/>
          <a:stretch>
            <a:fillRect/>
          </a:stretch>
        </p:blipFill>
        <p:spPr>
          <a:xfrm>
            <a:off x="1298898" y="1080586"/>
            <a:ext cx="7139289" cy="3382358"/>
          </a:xfrm>
          <a:prstGeom prst="rect">
            <a:avLst/>
          </a:prstGeom>
        </p:spPr>
      </p:pic>
    </p:spTree>
    <p:extLst>
      <p:ext uri="{BB962C8B-B14F-4D97-AF65-F5344CB8AC3E}">
        <p14:creationId xmlns:p14="http://schemas.microsoft.com/office/powerpoint/2010/main" val="3991183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89bac8-e542-4dba-9eaa-683ad4c4f777">
      <Terms xmlns="http://schemas.microsoft.com/office/infopath/2007/PartnerControls"/>
    </lcf76f155ced4ddcb4097134ff3c332f>
    <TaxCatchAll xmlns="c35ed2d1-93f5-4a1b-aad4-7815ef6d95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BE626A59D854481730C621EA40AD1" ma:contentTypeVersion="16" ma:contentTypeDescription="Create a new document." ma:contentTypeScope="" ma:versionID="b60754f3e30b2b8aaf8fd4c288729d52">
  <xsd:schema xmlns:xsd="http://www.w3.org/2001/XMLSchema" xmlns:xs="http://www.w3.org/2001/XMLSchema" xmlns:p="http://schemas.microsoft.com/office/2006/metadata/properties" xmlns:ns2="d589bac8-e542-4dba-9eaa-683ad4c4f777" xmlns:ns3="c35ed2d1-93f5-4a1b-aad4-7815ef6d958b" targetNamespace="http://schemas.microsoft.com/office/2006/metadata/properties" ma:root="true" ma:fieldsID="4eb3871c3190e2636fbd83d18b7e2d26" ns2:_="" ns3:_="">
    <xsd:import namespace="d589bac8-e542-4dba-9eaa-683ad4c4f777"/>
    <xsd:import namespace="c35ed2d1-93f5-4a1b-aad4-7815ef6d9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9bac8-e542-4dba-9eaa-683ad4c4f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1cdf8-5340-4a71-b631-14e69df0cb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ed2d1-93f5-4a1b-aad4-7815ef6d95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302153-13b5-4b90-8882-d0ec137408cb}" ma:internalName="TaxCatchAll" ma:showField="CatchAllData" ma:web="c35ed2d1-93f5-4a1b-aad4-7815ef6d9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84D78-F3E7-4B35-BECC-DA3F32AA6858}">
  <ds:schemaRefs>
    <ds:schemaRef ds:uri="http://schemas.microsoft.com/sharepoint/v3/contenttype/forms"/>
  </ds:schemaRefs>
</ds:datastoreItem>
</file>

<file path=customXml/itemProps2.xml><?xml version="1.0" encoding="utf-8"?>
<ds:datastoreItem xmlns:ds="http://schemas.openxmlformats.org/officeDocument/2006/customXml" ds:itemID="{FDB8F6FC-21F7-4EAD-B359-2662FBF021DE}">
  <ds:schemaRefs>
    <ds:schemaRef ds:uri="c35ed2d1-93f5-4a1b-aad4-7815ef6d958b"/>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d589bac8-e542-4dba-9eaa-683ad4c4f777"/>
    <ds:schemaRef ds:uri="http://www.w3.org/XML/1998/namespace"/>
    <ds:schemaRef ds:uri="http://purl.org/dc/terms/"/>
  </ds:schemaRefs>
</ds:datastoreItem>
</file>

<file path=customXml/itemProps3.xml><?xml version="1.0" encoding="utf-8"?>
<ds:datastoreItem xmlns:ds="http://schemas.openxmlformats.org/officeDocument/2006/customXml" ds:itemID="{85179040-6DA3-46AF-BE51-D92F7B5A7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9bac8-e542-4dba-9eaa-683ad4c4f777"/>
    <ds:schemaRef ds:uri="c35ed2d1-93f5-4a1b-aad4-7815ef6d9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1743</TotalTime>
  <Words>2039</Words>
  <Application>Microsoft Office PowerPoint</Application>
  <PresentationFormat>On-screen Show (4:3)</PresentationFormat>
  <Paragraphs>221</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vt:lpstr>
      <vt:lpstr>Helvetica Neue</vt:lpstr>
      <vt:lpstr>Symbol</vt:lpstr>
      <vt:lpstr>Wingdings</vt:lpstr>
      <vt:lpstr>Office Theme</vt:lpstr>
      <vt:lpstr>PowerPoint Presentation</vt:lpstr>
      <vt:lpstr>PowerPoint Presentation</vt:lpstr>
      <vt:lpstr>Training Options</vt:lpstr>
      <vt:lpstr>Accreditation School Documents</vt:lpstr>
      <vt:lpstr>Writing an ASP School Report</vt:lpstr>
      <vt:lpstr>PowerPoint Presentation</vt:lpstr>
      <vt:lpstr>PowerPoint Presentation</vt:lpstr>
      <vt:lpstr>Indicator 2.9 – Financial Review</vt:lpstr>
      <vt:lpstr>Indicator 4.3– Background Checks</vt:lpstr>
      <vt:lpstr>ePlatform Information (ONLY if your school is accrediting an EE program)</vt:lpstr>
      <vt:lpstr>Hosting a Team Visit</vt:lpstr>
      <vt:lpstr>Verification for Team Visit Readiness</vt:lpstr>
      <vt:lpstr>What to expect during the team visit</vt:lpstr>
      <vt:lpstr>Middle States Association (MSA) Information</vt:lpstr>
      <vt:lpstr>Following the Visit:</vt:lpstr>
      <vt:lpstr>Accreditation Checklist for Administrators</vt:lpstr>
      <vt:lpstr>Accreditation Checklist for Admins, cont.</vt:lpstr>
      <vt:lpstr>Accreditation Checklist for Admins, cont.</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 Lynne</dc:creator>
  <cp:lastModifiedBy>Lynne Moyer</cp:lastModifiedBy>
  <cp:revision>65</cp:revision>
  <dcterms:created xsi:type="dcterms:W3CDTF">2019-06-19T12:35:04Z</dcterms:created>
  <dcterms:modified xsi:type="dcterms:W3CDTF">2022-05-31T16:17:38Z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0x010100B38BE626A59D854481730C621EA40AD1</vt:lpwstr>
  </property>
  <property fmtid="{D5CDD505-2E9C-101B-9397-08002B2CF9AE}" pid="3" name="MediaServiceImageTags">
    <vt:lpwstr/>
  </property>
</Properties>
</file>