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1" r:id="rId5"/>
    <p:sldId id="264" r:id="rId6"/>
    <p:sldId id="325" r:id="rId7"/>
    <p:sldId id="280" r:id="rId8"/>
    <p:sldId id="318" r:id="rId9"/>
    <p:sldId id="287" r:id="rId10"/>
    <p:sldId id="320" r:id="rId11"/>
    <p:sldId id="313" r:id="rId12"/>
    <p:sldId id="324" r:id="rId13"/>
    <p:sldId id="321" r:id="rId14"/>
    <p:sldId id="322" r:id="rId15"/>
    <p:sldId id="323" r:id="rId16"/>
    <p:sldId id="289" r:id="rId17"/>
    <p:sldId id="284" r:id="rId18"/>
    <p:sldId id="293" r:id="rId19"/>
    <p:sldId id="308" r:id="rId20"/>
    <p:sldId id="295" r:id="rId21"/>
    <p:sldId id="303" r:id="rId22"/>
    <p:sldId id="309" r:id="rId23"/>
    <p:sldId id="310" r:id="rId24"/>
    <p:sldId id="311" r:id="rId25"/>
    <p:sldId id="312" r:id="rId26"/>
    <p:sldId id="286" r:id="rId27"/>
    <p:sldId id="27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yer, Lynne" initials="ML" lastIdx="1" clrIdx="0">
    <p:extLst>
      <p:ext uri="{19B8F6BF-5375-455C-9EA6-DF929625EA0E}">
        <p15:presenceInfo xmlns:p15="http://schemas.microsoft.com/office/powerpoint/2012/main" userId="S::Lynne_Moyer@acsi.org::f3585b3f-c578-4e07-8a9b-2b5ae473f058" providerId="AD"/>
      </p:ext>
    </p:extLst>
  </p:cmAuthor>
  <p:cmAuthor id="2" name="Carol Aversa" initials="CA" lastIdx="2" clrIdx="1">
    <p:extLst>
      <p:ext uri="{19B8F6BF-5375-455C-9EA6-DF929625EA0E}">
        <p15:presenceInfo xmlns:p15="http://schemas.microsoft.com/office/powerpoint/2012/main" userId="S::Carol_Aversa@acsi.org::533e05f8-0f2d-40b7-9945-9814bb1b69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8336"/>
    <a:srgbClr val="79A82E"/>
    <a:srgbClr val="E383A5"/>
    <a:srgbClr val="005C9C"/>
    <a:srgbClr val="005294"/>
    <a:srgbClr val="C67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D30ED-5E5C-452B-805C-7884635020D7}" v="103" dt="2022-05-26T11:01:02.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8" d="100"/>
          <a:sy n="158" d="100"/>
        </p:scale>
        <p:origin x="-12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yer, Lynne" userId="f3585b3f-c578-4e07-8a9b-2b5ae473f058" providerId="ADAL" clId="{E277C822-CBEF-40F3-8D04-D4EF58859415}"/>
    <pc:docChg chg="custSel addSld modSld">
      <pc:chgData name="Moyer, Lynne" userId="f3585b3f-c578-4e07-8a9b-2b5ae473f058" providerId="ADAL" clId="{E277C822-CBEF-40F3-8D04-D4EF58859415}" dt="2021-01-06T18:57:30.527" v="2206" actId="20577"/>
      <pc:docMkLst>
        <pc:docMk/>
      </pc:docMkLst>
      <pc:sldChg chg="modSp mod">
        <pc:chgData name="Moyer, Lynne" userId="f3585b3f-c578-4e07-8a9b-2b5ae473f058" providerId="ADAL" clId="{E277C822-CBEF-40F3-8D04-D4EF58859415}" dt="2021-01-06T18:57:30.527" v="2206" actId="20577"/>
        <pc:sldMkLst>
          <pc:docMk/>
          <pc:sldMk cId="1328954980" sldId="311"/>
        </pc:sldMkLst>
        <pc:graphicFrameChg chg="modGraphic">
          <ac:chgData name="Moyer, Lynne" userId="f3585b3f-c578-4e07-8a9b-2b5ae473f058" providerId="ADAL" clId="{E277C822-CBEF-40F3-8D04-D4EF58859415}" dt="2021-01-06T18:57:30.527" v="2206" actId="20577"/>
          <ac:graphicFrameMkLst>
            <pc:docMk/>
            <pc:sldMk cId="1328954980" sldId="311"/>
            <ac:graphicFrameMk id="5" creationId="{D373B9B3-D48C-4281-9618-3DA9C38BE8B5}"/>
          </ac:graphicFrameMkLst>
        </pc:graphicFrameChg>
      </pc:sldChg>
      <pc:sldChg chg="modSp add mod">
        <pc:chgData name="Moyer, Lynne" userId="f3585b3f-c578-4e07-8a9b-2b5ae473f058" providerId="ADAL" clId="{E277C822-CBEF-40F3-8D04-D4EF58859415}" dt="2021-01-06T18:44:44.878" v="401" actId="20577"/>
        <pc:sldMkLst>
          <pc:docMk/>
          <pc:sldMk cId="2490406813" sldId="313"/>
        </pc:sldMkLst>
        <pc:spChg chg="mod">
          <ac:chgData name="Moyer, Lynne" userId="f3585b3f-c578-4e07-8a9b-2b5ae473f058" providerId="ADAL" clId="{E277C822-CBEF-40F3-8D04-D4EF58859415}" dt="2021-01-06T18:43:02.853" v="56" actId="14100"/>
          <ac:spMkLst>
            <pc:docMk/>
            <pc:sldMk cId="2490406813" sldId="313"/>
            <ac:spMk id="3" creationId="{00000000-0000-0000-0000-000000000000}"/>
          </ac:spMkLst>
        </pc:spChg>
        <pc:spChg chg="mod">
          <ac:chgData name="Moyer, Lynne" userId="f3585b3f-c578-4e07-8a9b-2b5ae473f058" providerId="ADAL" clId="{E277C822-CBEF-40F3-8D04-D4EF58859415}" dt="2021-01-06T18:44:44.878" v="401" actId="20577"/>
          <ac:spMkLst>
            <pc:docMk/>
            <pc:sldMk cId="2490406813" sldId="313"/>
            <ac:spMk id="5" creationId="{277BDC58-76EE-4BEE-A5A4-CB2922C7482F}"/>
          </ac:spMkLst>
        </pc:spChg>
      </pc:sldChg>
      <pc:sldChg chg="addSp delSp modSp add mod">
        <pc:chgData name="Moyer, Lynne" userId="f3585b3f-c578-4e07-8a9b-2b5ae473f058" providerId="ADAL" clId="{E277C822-CBEF-40F3-8D04-D4EF58859415}" dt="2021-01-06T18:50:19.306" v="1171" actId="20577"/>
        <pc:sldMkLst>
          <pc:docMk/>
          <pc:sldMk cId="2993514206" sldId="314"/>
        </pc:sldMkLst>
        <pc:spChg chg="mod">
          <ac:chgData name="Moyer, Lynne" userId="f3585b3f-c578-4e07-8a9b-2b5ae473f058" providerId="ADAL" clId="{E277C822-CBEF-40F3-8D04-D4EF58859415}" dt="2021-01-06T18:50:19.306" v="1171" actId="20577"/>
          <ac:spMkLst>
            <pc:docMk/>
            <pc:sldMk cId="2993514206" sldId="314"/>
            <ac:spMk id="3" creationId="{00000000-0000-0000-0000-000000000000}"/>
          </ac:spMkLst>
        </pc:spChg>
        <pc:spChg chg="add mod">
          <ac:chgData name="Moyer, Lynne" userId="f3585b3f-c578-4e07-8a9b-2b5ae473f058" providerId="ADAL" clId="{E277C822-CBEF-40F3-8D04-D4EF58859415}" dt="2021-01-06T18:49:50.555" v="1154" actId="20577"/>
          <ac:spMkLst>
            <pc:docMk/>
            <pc:sldMk cId="2993514206" sldId="314"/>
            <ac:spMk id="4" creationId="{5A81545E-86F9-4D21-883F-4FD617A745BF}"/>
          </ac:spMkLst>
        </pc:spChg>
        <pc:spChg chg="del mod">
          <ac:chgData name="Moyer, Lynne" userId="f3585b3f-c578-4e07-8a9b-2b5ae473f058" providerId="ADAL" clId="{E277C822-CBEF-40F3-8D04-D4EF58859415}" dt="2021-01-06T18:47:04.024" v="451" actId="478"/>
          <ac:spMkLst>
            <pc:docMk/>
            <pc:sldMk cId="2993514206" sldId="314"/>
            <ac:spMk id="5" creationId="{277BDC58-76EE-4BEE-A5A4-CB2922C7482F}"/>
          </ac:spMkLst>
        </pc:spChg>
      </pc:sldChg>
      <pc:sldChg chg="modSp add mod">
        <pc:chgData name="Moyer, Lynne" userId="f3585b3f-c578-4e07-8a9b-2b5ae473f058" providerId="ADAL" clId="{E277C822-CBEF-40F3-8D04-D4EF58859415}" dt="2021-01-06T18:52:23.566" v="1666" actId="5793"/>
        <pc:sldMkLst>
          <pc:docMk/>
          <pc:sldMk cId="3134366263" sldId="315"/>
        </pc:sldMkLst>
        <pc:spChg chg="mod">
          <ac:chgData name="Moyer, Lynne" userId="f3585b3f-c578-4e07-8a9b-2b5ae473f058" providerId="ADAL" clId="{E277C822-CBEF-40F3-8D04-D4EF58859415}" dt="2021-01-06T18:50:35.212" v="1187" actId="20577"/>
          <ac:spMkLst>
            <pc:docMk/>
            <pc:sldMk cId="3134366263" sldId="315"/>
            <ac:spMk id="3" creationId="{00000000-0000-0000-0000-000000000000}"/>
          </ac:spMkLst>
        </pc:spChg>
        <pc:spChg chg="mod">
          <ac:chgData name="Moyer, Lynne" userId="f3585b3f-c578-4e07-8a9b-2b5ae473f058" providerId="ADAL" clId="{E277C822-CBEF-40F3-8D04-D4EF58859415}" dt="2021-01-06T18:52:23.566" v="1666" actId="5793"/>
          <ac:spMkLst>
            <pc:docMk/>
            <pc:sldMk cId="3134366263" sldId="315"/>
            <ac:spMk id="4" creationId="{5A81545E-86F9-4D21-883F-4FD617A745BF}"/>
          </ac:spMkLst>
        </pc:spChg>
      </pc:sldChg>
      <pc:sldChg chg="modSp add mod">
        <pc:chgData name="Moyer, Lynne" userId="f3585b3f-c578-4e07-8a9b-2b5ae473f058" providerId="ADAL" clId="{E277C822-CBEF-40F3-8D04-D4EF58859415}" dt="2021-01-06T18:55:54.647" v="2176" actId="20577"/>
        <pc:sldMkLst>
          <pc:docMk/>
          <pc:sldMk cId="978041551" sldId="316"/>
        </pc:sldMkLst>
        <pc:spChg chg="mod">
          <ac:chgData name="Moyer, Lynne" userId="f3585b3f-c578-4e07-8a9b-2b5ae473f058" providerId="ADAL" clId="{E277C822-CBEF-40F3-8D04-D4EF58859415}" dt="2021-01-06T18:52:57.209" v="1680" actId="20577"/>
          <ac:spMkLst>
            <pc:docMk/>
            <pc:sldMk cId="978041551" sldId="316"/>
            <ac:spMk id="3" creationId="{00000000-0000-0000-0000-000000000000}"/>
          </ac:spMkLst>
        </pc:spChg>
        <pc:spChg chg="mod">
          <ac:chgData name="Moyer, Lynne" userId="f3585b3f-c578-4e07-8a9b-2b5ae473f058" providerId="ADAL" clId="{E277C822-CBEF-40F3-8D04-D4EF58859415}" dt="2021-01-06T18:55:54.647" v="2176" actId="20577"/>
          <ac:spMkLst>
            <pc:docMk/>
            <pc:sldMk cId="978041551" sldId="316"/>
            <ac:spMk id="4" creationId="{5A81545E-86F9-4D21-883F-4FD617A745BF}"/>
          </ac:spMkLst>
        </pc:spChg>
      </pc:sldChg>
    </pc:docChg>
  </pc:docChgLst>
  <pc:docChgLst>
    <pc:chgData name="Moyer, Lynne" userId="f3585b3f-c578-4e07-8a9b-2b5ae473f058" providerId="ADAL" clId="{CD966A08-BEE4-4A73-A4F2-8F3B78A39387}"/>
    <pc:docChg chg="modSld">
      <pc:chgData name="Moyer, Lynne" userId="f3585b3f-c578-4e07-8a9b-2b5ae473f058" providerId="ADAL" clId="{CD966A08-BEE4-4A73-A4F2-8F3B78A39387}" dt="2020-11-02T19:22:55.373" v="36" actId="6549"/>
      <pc:docMkLst>
        <pc:docMk/>
      </pc:docMkLst>
      <pc:sldChg chg="addSp modSp mod">
        <pc:chgData name="Moyer, Lynne" userId="f3585b3f-c578-4e07-8a9b-2b5ae473f058" providerId="ADAL" clId="{CD966A08-BEE4-4A73-A4F2-8F3B78A39387}" dt="2020-11-02T19:22:55.373" v="36" actId="6549"/>
        <pc:sldMkLst>
          <pc:docMk/>
          <pc:sldMk cId="4216993879" sldId="297"/>
        </pc:sldMkLst>
        <pc:spChg chg="mod">
          <ac:chgData name="Moyer, Lynne" userId="f3585b3f-c578-4e07-8a9b-2b5ae473f058" providerId="ADAL" clId="{CD966A08-BEE4-4A73-A4F2-8F3B78A39387}" dt="2020-11-02T19:22:55.373" v="36" actId="6549"/>
          <ac:spMkLst>
            <pc:docMk/>
            <pc:sldMk cId="4216993879" sldId="297"/>
            <ac:spMk id="4" creationId="{726FA2FE-EA31-44F4-BC10-8B139D7232B9}"/>
          </ac:spMkLst>
        </pc:spChg>
        <pc:spChg chg="add mod">
          <ac:chgData name="Moyer, Lynne" userId="f3585b3f-c578-4e07-8a9b-2b5ae473f058" providerId="ADAL" clId="{CD966A08-BEE4-4A73-A4F2-8F3B78A39387}" dt="2020-10-26T17:56:33.150" v="34"/>
          <ac:spMkLst>
            <pc:docMk/>
            <pc:sldMk cId="4216993879" sldId="297"/>
            <ac:spMk id="5" creationId="{9DEC849A-8E4B-4A65-BC13-166B6964762F}"/>
          </ac:spMkLst>
        </pc:spChg>
      </pc:sldChg>
    </pc:docChg>
  </pc:docChgLst>
  <pc:docChgLst>
    <pc:chgData name="Lynne Moyer" userId="f3585b3f-c578-4e07-8a9b-2b5ae473f058" providerId="ADAL" clId="{3F8D0A20-08F4-4907-BE50-63EC17867EC0}"/>
    <pc:docChg chg="modSld">
      <pc:chgData name="Lynne Moyer" userId="f3585b3f-c578-4e07-8a9b-2b5ae473f058" providerId="ADAL" clId="{3F8D0A20-08F4-4907-BE50-63EC17867EC0}" dt="2022-01-03T21:20:15.890" v="3" actId="20577"/>
      <pc:docMkLst>
        <pc:docMk/>
      </pc:docMkLst>
      <pc:sldChg chg="modSp mod">
        <pc:chgData name="Lynne Moyer" userId="f3585b3f-c578-4e07-8a9b-2b5ae473f058" providerId="ADAL" clId="{3F8D0A20-08F4-4907-BE50-63EC17867EC0}" dt="2022-01-03T21:20:15.890" v="3" actId="20577"/>
        <pc:sldMkLst>
          <pc:docMk/>
          <pc:sldMk cId="98321245" sldId="293"/>
        </pc:sldMkLst>
        <pc:graphicFrameChg chg="modGraphic">
          <ac:chgData name="Lynne Moyer" userId="f3585b3f-c578-4e07-8a9b-2b5ae473f058" providerId="ADAL" clId="{3F8D0A20-08F4-4907-BE50-63EC17867EC0}" dt="2022-01-03T21:20:15.890" v="3" actId="20577"/>
          <ac:graphicFrameMkLst>
            <pc:docMk/>
            <pc:sldMk cId="98321245" sldId="293"/>
            <ac:graphicFrameMk id="6" creationId="{8DBB3C4F-6F77-46AF-86CB-EE2297D3AEA3}"/>
          </ac:graphicFrameMkLst>
        </pc:graphicFrameChg>
      </pc:sldChg>
    </pc:docChg>
  </pc:docChgLst>
  <pc:docChgLst>
    <pc:chgData name="Lynne Moyer" userId="f3585b3f-c578-4e07-8a9b-2b5ae473f058" providerId="ADAL" clId="{DEBE5886-68F0-4A54-9FEE-5C0BB0DEC46F}"/>
    <pc:docChg chg="custSel modSld">
      <pc:chgData name="Lynne Moyer" userId="f3585b3f-c578-4e07-8a9b-2b5ae473f058" providerId="ADAL" clId="{DEBE5886-68F0-4A54-9FEE-5C0BB0DEC46F}" dt="2021-06-09T15:05:45.300" v="990" actId="14100"/>
      <pc:docMkLst>
        <pc:docMk/>
      </pc:docMkLst>
      <pc:sldChg chg="addSp delSp modSp mod">
        <pc:chgData name="Lynne Moyer" userId="f3585b3f-c578-4e07-8a9b-2b5ae473f058" providerId="ADAL" clId="{DEBE5886-68F0-4A54-9FEE-5C0BB0DEC46F}" dt="2021-06-09T15:05:45.300" v="990" actId="14100"/>
        <pc:sldMkLst>
          <pc:docMk/>
          <pc:sldMk cId="2986402935" sldId="289"/>
        </pc:sldMkLst>
        <pc:spChg chg="mod">
          <ac:chgData name="Lynne Moyer" userId="f3585b3f-c578-4e07-8a9b-2b5ae473f058" providerId="ADAL" clId="{DEBE5886-68F0-4A54-9FEE-5C0BB0DEC46F}" dt="2021-06-09T15:05:15.126" v="989" actId="20577"/>
          <ac:spMkLst>
            <pc:docMk/>
            <pc:sldMk cId="2986402935" sldId="289"/>
            <ac:spMk id="5" creationId="{AC911948-6739-4FE0-9EF7-2EE13E633383}"/>
          </ac:spMkLst>
        </pc:spChg>
        <pc:picChg chg="add del mod">
          <ac:chgData name="Lynne Moyer" userId="f3585b3f-c578-4e07-8a9b-2b5ae473f058" providerId="ADAL" clId="{DEBE5886-68F0-4A54-9FEE-5C0BB0DEC46F}" dt="2021-06-09T15:02:30.006" v="742" actId="478"/>
          <ac:picMkLst>
            <pc:docMk/>
            <pc:sldMk cId="2986402935" sldId="289"/>
            <ac:picMk id="4" creationId="{668B0BC6-84BC-4B15-98C8-FF2988DFEE1C}"/>
          </ac:picMkLst>
        </pc:picChg>
        <pc:picChg chg="add mod">
          <ac:chgData name="Lynne Moyer" userId="f3585b3f-c578-4e07-8a9b-2b5ae473f058" providerId="ADAL" clId="{DEBE5886-68F0-4A54-9FEE-5C0BB0DEC46F}" dt="2021-06-09T15:05:45.300" v="990" actId="14100"/>
          <ac:picMkLst>
            <pc:docMk/>
            <pc:sldMk cId="2986402935" sldId="289"/>
            <ac:picMk id="7" creationId="{E441A06F-6478-4896-81B0-62604AFE15E8}"/>
          </ac:picMkLst>
        </pc:picChg>
      </pc:sldChg>
    </pc:docChg>
  </pc:docChgLst>
  <pc:docChgLst>
    <pc:chgData name="Moyer, Lynne" userId="f3585b3f-c578-4e07-8a9b-2b5ae473f058" providerId="ADAL" clId="{E4E04A7C-E846-46F7-B54C-EBB0F2DB43EC}"/>
    <pc:docChg chg="undo custSel modSld">
      <pc:chgData name="Moyer, Lynne" userId="f3585b3f-c578-4e07-8a9b-2b5ae473f058" providerId="ADAL" clId="{E4E04A7C-E846-46F7-B54C-EBB0F2DB43EC}" dt="2021-04-29T18:36:52.524" v="4" actId="13926"/>
      <pc:docMkLst>
        <pc:docMk/>
      </pc:docMkLst>
      <pc:sldChg chg="modSp mod">
        <pc:chgData name="Moyer, Lynne" userId="f3585b3f-c578-4e07-8a9b-2b5ae473f058" providerId="ADAL" clId="{E4E04A7C-E846-46F7-B54C-EBB0F2DB43EC}" dt="2021-04-29T18:36:41.244" v="1"/>
        <pc:sldMkLst>
          <pc:docMk/>
          <pc:sldMk cId="4216993879" sldId="297"/>
        </pc:sldMkLst>
        <pc:spChg chg="mod">
          <ac:chgData name="Moyer, Lynne" userId="f3585b3f-c578-4e07-8a9b-2b5ae473f058" providerId="ADAL" clId="{E4E04A7C-E846-46F7-B54C-EBB0F2DB43EC}" dt="2021-04-29T18:36:41.244" v="1"/>
          <ac:spMkLst>
            <pc:docMk/>
            <pc:sldMk cId="4216993879" sldId="297"/>
            <ac:spMk id="4" creationId="{726FA2FE-EA31-44F4-BC10-8B139D7232B9}"/>
          </ac:spMkLst>
        </pc:spChg>
      </pc:sldChg>
      <pc:sldChg chg="modSp mod">
        <pc:chgData name="Moyer, Lynne" userId="f3585b3f-c578-4e07-8a9b-2b5ae473f058" providerId="ADAL" clId="{E4E04A7C-E846-46F7-B54C-EBB0F2DB43EC}" dt="2021-04-29T18:36:52.524" v="4" actId="13926"/>
        <pc:sldMkLst>
          <pc:docMk/>
          <pc:sldMk cId="1805550297" sldId="300"/>
        </pc:sldMkLst>
        <pc:spChg chg="mod">
          <ac:chgData name="Moyer, Lynne" userId="f3585b3f-c578-4e07-8a9b-2b5ae473f058" providerId="ADAL" clId="{E4E04A7C-E846-46F7-B54C-EBB0F2DB43EC}" dt="2021-04-29T18:36:52.524" v="4" actId="13926"/>
          <ac:spMkLst>
            <pc:docMk/>
            <pc:sldMk cId="1805550297" sldId="300"/>
            <ac:spMk id="4" creationId="{99EB5C7B-A46A-4B9F-8B1F-FA7B959A4F22}"/>
          </ac:spMkLst>
        </pc:spChg>
      </pc:sldChg>
    </pc:docChg>
  </pc:docChgLst>
  <pc:docChgLst>
    <pc:chgData name="Lynne Moyer" userId="f3585b3f-c578-4e07-8a9b-2b5ae473f058" providerId="ADAL" clId="{D91D30ED-5E5C-452B-805C-7884635020D7}"/>
    <pc:docChg chg="undo custSel addSld delSld modSld">
      <pc:chgData name="Lynne Moyer" userId="f3585b3f-c578-4e07-8a9b-2b5ae473f058" providerId="ADAL" clId="{D91D30ED-5E5C-452B-805C-7884635020D7}" dt="2022-05-31T16:13:36.314" v="3228" actId="6549"/>
      <pc:docMkLst>
        <pc:docMk/>
      </pc:docMkLst>
      <pc:sldChg chg="modSp mod">
        <pc:chgData name="Lynne Moyer" userId="f3585b3f-c578-4e07-8a9b-2b5ae473f058" providerId="ADAL" clId="{D91D30ED-5E5C-452B-805C-7884635020D7}" dt="2022-04-27T18:45:25.992" v="1085" actId="6549"/>
        <pc:sldMkLst>
          <pc:docMk/>
          <pc:sldMk cId="1614017086" sldId="261"/>
        </pc:sldMkLst>
        <pc:spChg chg="mod">
          <ac:chgData name="Lynne Moyer" userId="f3585b3f-c578-4e07-8a9b-2b5ae473f058" providerId="ADAL" clId="{D91D30ED-5E5C-452B-805C-7884635020D7}" dt="2022-04-27T18:45:25.992" v="1085" actId="6549"/>
          <ac:spMkLst>
            <pc:docMk/>
            <pc:sldMk cId="1614017086" sldId="261"/>
            <ac:spMk id="4" creationId="{00000000-0000-0000-0000-000000000000}"/>
          </ac:spMkLst>
        </pc:spChg>
      </pc:sldChg>
      <pc:sldChg chg="del">
        <pc:chgData name="Lynne Moyer" userId="f3585b3f-c578-4e07-8a9b-2b5ae473f058" providerId="ADAL" clId="{D91D30ED-5E5C-452B-805C-7884635020D7}" dt="2022-04-27T15:16:09.853" v="0" actId="2696"/>
        <pc:sldMkLst>
          <pc:docMk/>
          <pc:sldMk cId="773187863" sldId="277"/>
        </pc:sldMkLst>
      </pc:sldChg>
      <pc:sldChg chg="modSp mod">
        <pc:chgData name="Lynne Moyer" userId="f3585b3f-c578-4e07-8a9b-2b5ae473f058" providerId="ADAL" clId="{D91D30ED-5E5C-452B-805C-7884635020D7}" dt="2022-04-27T19:07:43.044" v="1235" actId="20577"/>
        <pc:sldMkLst>
          <pc:docMk/>
          <pc:sldMk cId="4234288037" sldId="280"/>
        </pc:sldMkLst>
        <pc:spChg chg="mod">
          <ac:chgData name="Lynne Moyer" userId="f3585b3f-c578-4e07-8a9b-2b5ae473f058" providerId="ADAL" clId="{D91D30ED-5E5C-452B-805C-7884635020D7}" dt="2022-04-27T19:07:43.044" v="1235" actId="20577"/>
          <ac:spMkLst>
            <pc:docMk/>
            <pc:sldMk cId="4234288037" sldId="280"/>
            <ac:spMk id="2" creationId="{00000000-0000-0000-0000-000000000000}"/>
          </ac:spMkLst>
        </pc:spChg>
      </pc:sldChg>
      <pc:sldChg chg="del">
        <pc:chgData name="Lynne Moyer" userId="f3585b3f-c578-4e07-8a9b-2b5ae473f058" providerId="ADAL" clId="{D91D30ED-5E5C-452B-805C-7884635020D7}" dt="2022-04-27T15:16:39.228" v="4" actId="2696"/>
        <pc:sldMkLst>
          <pc:docMk/>
          <pc:sldMk cId="961242181" sldId="281"/>
        </pc:sldMkLst>
      </pc:sldChg>
      <pc:sldChg chg="del">
        <pc:chgData name="Lynne Moyer" userId="f3585b3f-c578-4e07-8a9b-2b5ae473f058" providerId="ADAL" clId="{D91D30ED-5E5C-452B-805C-7884635020D7}" dt="2022-04-27T15:16:56.265" v="6" actId="2696"/>
        <pc:sldMkLst>
          <pc:docMk/>
          <pc:sldMk cId="2333484971" sldId="282"/>
        </pc:sldMkLst>
      </pc:sldChg>
      <pc:sldChg chg="addSp delSp modSp mod">
        <pc:chgData name="Lynne Moyer" userId="f3585b3f-c578-4e07-8a9b-2b5ae473f058" providerId="ADAL" clId="{D91D30ED-5E5C-452B-805C-7884635020D7}" dt="2022-04-29T18:21:58.834" v="2224" actId="255"/>
        <pc:sldMkLst>
          <pc:docMk/>
          <pc:sldMk cId="1929558777" sldId="284"/>
        </pc:sldMkLst>
        <pc:spChg chg="add del mod">
          <ac:chgData name="Lynne Moyer" userId="f3585b3f-c578-4e07-8a9b-2b5ae473f058" providerId="ADAL" clId="{D91D30ED-5E5C-452B-805C-7884635020D7}" dt="2022-04-29T18:21:58.834" v="2224" actId="255"/>
          <ac:spMkLst>
            <pc:docMk/>
            <pc:sldMk cId="1929558777" sldId="284"/>
            <ac:spMk id="2" creationId="{08ABAEA0-6371-4E7F-A4C8-72DF56B24FB7}"/>
          </ac:spMkLst>
        </pc:spChg>
        <pc:spChg chg="mod">
          <ac:chgData name="Lynne Moyer" userId="f3585b3f-c578-4e07-8a9b-2b5ae473f058" providerId="ADAL" clId="{D91D30ED-5E5C-452B-805C-7884635020D7}" dt="2022-04-27T19:16:07.342" v="1326" actId="255"/>
          <ac:spMkLst>
            <pc:docMk/>
            <pc:sldMk cId="1929558777" sldId="284"/>
            <ac:spMk id="3" creationId="{00000000-0000-0000-0000-000000000000}"/>
          </ac:spMkLst>
        </pc:spChg>
        <pc:graphicFrameChg chg="del mod">
          <ac:chgData name="Lynne Moyer" userId="f3585b3f-c578-4e07-8a9b-2b5ae473f058" providerId="ADAL" clId="{D91D30ED-5E5C-452B-805C-7884635020D7}" dt="2022-04-27T18:40:02.519" v="798" actId="478"/>
          <ac:graphicFrameMkLst>
            <pc:docMk/>
            <pc:sldMk cId="1929558777" sldId="284"/>
            <ac:graphicFrameMk id="5" creationId="{88B8926F-C1C4-401D-8AB3-801304ADD357}"/>
          </ac:graphicFrameMkLst>
        </pc:graphicFrameChg>
      </pc:sldChg>
      <pc:sldChg chg="modSp mod">
        <pc:chgData name="Lynne Moyer" userId="f3585b3f-c578-4e07-8a9b-2b5ae473f058" providerId="ADAL" clId="{D91D30ED-5E5C-452B-805C-7884635020D7}" dt="2022-04-27T19:16:34.726" v="1328" actId="2711"/>
        <pc:sldMkLst>
          <pc:docMk/>
          <pc:sldMk cId="1509793736" sldId="286"/>
        </pc:sldMkLst>
        <pc:spChg chg="mod">
          <ac:chgData name="Lynne Moyer" userId="f3585b3f-c578-4e07-8a9b-2b5ae473f058" providerId="ADAL" clId="{D91D30ED-5E5C-452B-805C-7884635020D7}" dt="2022-04-27T19:16:34.726" v="1328" actId="2711"/>
          <ac:spMkLst>
            <pc:docMk/>
            <pc:sldMk cId="1509793736" sldId="286"/>
            <ac:spMk id="8" creationId="{BA2ED0B3-B6AB-44EC-AE36-1FDB3B8C9BCF}"/>
          </ac:spMkLst>
        </pc:spChg>
        <pc:spChg chg="mod">
          <ac:chgData name="Lynne Moyer" userId="f3585b3f-c578-4e07-8a9b-2b5ae473f058" providerId="ADAL" clId="{D91D30ED-5E5C-452B-805C-7884635020D7}" dt="2022-04-27T19:16:29.974" v="1327" actId="2711"/>
          <ac:spMkLst>
            <pc:docMk/>
            <pc:sldMk cId="1509793736" sldId="286"/>
            <ac:spMk id="9" creationId="{AAF9C1C8-05E9-463C-9790-87C736681938}"/>
          </ac:spMkLst>
        </pc:spChg>
      </pc:sldChg>
      <pc:sldChg chg="modSp mod">
        <pc:chgData name="Lynne Moyer" userId="f3585b3f-c578-4e07-8a9b-2b5ae473f058" providerId="ADAL" clId="{D91D30ED-5E5C-452B-805C-7884635020D7}" dt="2022-04-27T19:09:52.033" v="1240" actId="2711"/>
        <pc:sldMkLst>
          <pc:docMk/>
          <pc:sldMk cId="3932798873" sldId="287"/>
        </pc:sldMkLst>
        <pc:spChg chg="mod">
          <ac:chgData name="Lynne Moyer" userId="f3585b3f-c578-4e07-8a9b-2b5ae473f058" providerId="ADAL" clId="{D91D30ED-5E5C-452B-805C-7884635020D7}" dt="2022-04-27T19:09:52.033" v="1240" actId="2711"/>
          <ac:spMkLst>
            <pc:docMk/>
            <pc:sldMk cId="3932798873" sldId="287"/>
            <ac:spMk id="5" creationId="{277BDC58-76EE-4BEE-A5A4-CB2922C7482F}"/>
          </ac:spMkLst>
        </pc:spChg>
      </pc:sldChg>
      <pc:sldChg chg="modSp mod">
        <pc:chgData name="Lynne Moyer" userId="f3585b3f-c578-4e07-8a9b-2b5ae473f058" providerId="ADAL" clId="{D91D30ED-5E5C-452B-805C-7884635020D7}" dt="2022-05-26T11:00:53.133" v="3166" actId="20577"/>
        <pc:sldMkLst>
          <pc:docMk/>
          <pc:sldMk cId="2986402935" sldId="289"/>
        </pc:sldMkLst>
        <pc:spChg chg="mod">
          <ac:chgData name="Lynne Moyer" userId="f3585b3f-c578-4e07-8a9b-2b5ae473f058" providerId="ADAL" clId="{D91D30ED-5E5C-452B-805C-7884635020D7}" dt="2022-05-26T11:00:53.133" v="3166" actId="20577"/>
          <ac:spMkLst>
            <pc:docMk/>
            <pc:sldMk cId="2986402935" sldId="289"/>
            <ac:spMk id="5" creationId="{AC911948-6739-4FE0-9EF7-2EE13E633383}"/>
          </ac:spMkLst>
        </pc:spChg>
      </pc:sldChg>
      <pc:sldChg chg="modSp mod">
        <pc:chgData name="Lynne Moyer" userId="f3585b3f-c578-4e07-8a9b-2b5ae473f058" providerId="ADAL" clId="{D91D30ED-5E5C-452B-805C-7884635020D7}" dt="2022-04-27T18:56:03.589" v="1230" actId="255"/>
        <pc:sldMkLst>
          <pc:docMk/>
          <pc:sldMk cId="98321245" sldId="293"/>
        </pc:sldMkLst>
        <pc:spChg chg="mod">
          <ac:chgData name="Lynne Moyer" userId="f3585b3f-c578-4e07-8a9b-2b5ae473f058" providerId="ADAL" clId="{D91D30ED-5E5C-452B-805C-7884635020D7}" dt="2022-04-27T18:42:27.322" v="1052" actId="20577"/>
          <ac:spMkLst>
            <pc:docMk/>
            <pc:sldMk cId="98321245" sldId="293"/>
            <ac:spMk id="3" creationId="{00000000-0000-0000-0000-000000000000}"/>
          </ac:spMkLst>
        </pc:spChg>
        <pc:graphicFrameChg chg="modGraphic">
          <ac:chgData name="Lynne Moyer" userId="f3585b3f-c578-4e07-8a9b-2b5ae473f058" providerId="ADAL" clId="{D91D30ED-5E5C-452B-805C-7884635020D7}" dt="2022-04-27T18:56:03.589" v="1230" actId="255"/>
          <ac:graphicFrameMkLst>
            <pc:docMk/>
            <pc:sldMk cId="98321245" sldId="293"/>
            <ac:graphicFrameMk id="6" creationId="{8DBB3C4F-6F77-46AF-86CB-EE2297D3AEA3}"/>
          </ac:graphicFrameMkLst>
        </pc:graphicFrameChg>
      </pc:sldChg>
      <pc:sldChg chg="modSp mod">
        <pc:chgData name="Lynne Moyer" userId="f3585b3f-c578-4e07-8a9b-2b5ae473f058" providerId="ADAL" clId="{D91D30ED-5E5C-452B-805C-7884635020D7}" dt="2022-04-27T18:55:06.742" v="1224" actId="255"/>
        <pc:sldMkLst>
          <pc:docMk/>
          <pc:sldMk cId="3737650995" sldId="295"/>
        </pc:sldMkLst>
        <pc:graphicFrameChg chg="modGraphic">
          <ac:chgData name="Lynne Moyer" userId="f3585b3f-c578-4e07-8a9b-2b5ae473f058" providerId="ADAL" clId="{D91D30ED-5E5C-452B-805C-7884635020D7}" dt="2022-04-27T18:55:06.742" v="1224" actId="255"/>
          <ac:graphicFrameMkLst>
            <pc:docMk/>
            <pc:sldMk cId="3737650995" sldId="295"/>
            <ac:graphicFrameMk id="7" creationId="{69D70C0C-8848-40D8-B30F-173CF5A8354D}"/>
          </ac:graphicFrameMkLst>
        </pc:graphicFrameChg>
      </pc:sldChg>
      <pc:sldChg chg="del">
        <pc:chgData name="Lynne Moyer" userId="f3585b3f-c578-4e07-8a9b-2b5ae473f058" providerId="ADAL" clId="{D91D30ED-5E5C-452B-805C-7884635020D7}" dt="2022-04-27T15:16:16.097" v="1" actId="2696"/>
        <pc:sldMkLst>
          <pc:docMk/>
          <pc:sldMk cId="3509570848" sldId="296"/>
        </pc:sldMkLst>
      </pc:sldChg>
      <pc:sldChg chg="del">
        <pc:chgData name="Lynne Moyer" userId="f3585b3f-c578-4e07-8a9b-2b5ae473f058" providerId="ADAL" clId="{D91D30ED-5E5C-452B-805C-7884635020D7}" dt="2022-04-27T15:16:20.263" v="2" actId="2696"/>
        <pc:sldMkLst>
          <pc:docMk/>
          <pc:sldMk cId="4216993879" sldId="297"/>
        </pc:sldMkLst>
      </pc:sldChg>
      <pc:sldChg chg="del">
        <pc:chgData name="Lynne Moyer" userId="f3585b3f-c578-4e07-8a9b-2b5ae473f058" providerId="ADAL" clId="{D91D30ED-5E5C-452B-805C-7884635020D7}" dt="2022-04-27T15:16:23.135" v="3" actId="2696"/>
        <pc:sldMkLst>
          <pc:docMk/>
          <pc:sldMk cId="1805550297" sldId="300"/>
        </pc:sldMkLst>
      </pc:sldChg>
      <pc:sldChg chg="del">
        <pc:chgData name="Lynne Moyer" userId="f3585b3f-c578-4e07-8a9b-2b5ae473f058" providerId="ADAL" clId="{D91D30ED-5E5C-452B-805C-7884635020D7}" dt="2022-04-27T15:16:45.903" v="5" actId="2696"/>
        <pc:sldMkLst>
          <pc:docMk/>
          <pc:sldMk cId="57399326" sldId="301"/>
        </pc:sldMkLst>
      </pc:sldChg>
      <pc:sldChg chg="del">
        <pc:chgData name="Lynne Moyer" userId="f3585b3f-c578-4e07-8a9b-2b5ae473f058" providerId="ADAL" clId="{D91D30ED-5E5C-452B-805C-7884635020D7}" dt="2022-04-27T18:42:09.883" v="1044" actId="2696"/>
        <pc:sldMkLst>
          <pc:docMk/>
          <pc:sldMk cId="454942163" sldId="302"/>
        </pc:sldMkLst>
      </pc:sldChg>
      <pc:sldChg chg="modSp mod">
        <pc:chgData name="Lynne Moyer" userId="f3585b3f-c578-4e07-8a9b-2b5ae473f058" providerId="ADAL" clId="{D91D30ED-5E5C-452B-805C-7884635020D7}" dt="2022-04-27T18:50:50.850" v="1210" actId="20577"/>
        <pc:sldMkLst>
          <pc:docMk/>
          <pc:sldMk cId="3640964993" sldId="303"/>
        </pc:sldMkLst>
        <pc:graphicFrameChg chg="modGraphic">
          <ac:chgData name="Lynne Moyer" userId="f3585b3f-c578-4e07-8a9b-2b5ae473f058" providerId="ADAL" clId="{D91D30ED-5E5C-452B-805C-7884635020D7}" dt="2022-04-27T18:50:50.850" v="1210" actId="20577"/>
          <ac:graphicFrameMkLst>
            <pc:docMk/>
            <pc:sldMk cId="3640964993" sldId="303"/>
            <ac:graphicFrameMk id="5" creationId="{D373B9B3-D48C-4281-9618-3DA9C38BE8B5}"/>
          </ac:graphicFrameMkLst>
        </pc:graphicFrameChg>
      </pc:sldChg>
      <pc:sldChg chg="modSp mod">
        <pc:chgData name="Lynne Moyer" userId="f3585b3f-c578-4e07-8a9b-2b5ae473f058" providerId="ADAL" clId="{D91D30ED-5E5C-452B-805C-7884635020D7}" dt="2022-04-27T18:55:20.901" v="1226" actId="255"/>
        <pc:sldMkLst>
          <pc:docMk/>
          <pc:sldMk cId="158803729" sldId="308"/>
        </pc:sldMkLst>
        <pc:graphicFrameChg chg="modGraphic">
          <ac:chgData name="Lynne Moyer" userId="f3585b3f-c578-4e07-8a9b-2b5ae473f058" providerId="ADAL" clId="{D91D30ED-5E5C-452B-805C-7884635020D7}" dt="2022-04-27T18:55:16.252" v="1225" actId="255"/>
          <ac:graphicFrameMkLst>
            <pc:docMk/>
            <pc:sldMk cId="158803729" sldId="308"/>
            <ac:graphicFrameMk id="4" creationId="{4197A9A1-7F91-4B56-978E-B5EC65A5156F}"/>
          </ac:graphicFrameMkLst>
        </pc:graphicFrameChg>
        <pc:graphicFrameChg chg="modGraphic">
          <ac:chgData name="Lynne Moyer" userId="f3585b3f-c578-4e07-8a9b-2b5ae473f058" providerId="ADAL" clId="{D91D30ED-5E5C-452B-805C-7884635020D7}" dt="2022-04-27T18:55:20.901" v="1226" actId="255"/>
          <ac:graphicFrameMkLst>
            <pc:docMk/>
            <pc:sldMk cId="158803729" sldId="308"/>
            <ac:graphicFrameMk id="6" creationId="{8DBB3C4F-6F77-46AF-86CB-EE2297D3AEA3}"/>
          </ac:graphicFrameMkLst>
        </pc:graphicFrameChg>
      </pc:sldChg>
      <pc:sldChg chg="modSp mod">
        <pc:chgData name="Lynne Moyer" userId="f3585b3f-c578-4e07-8a9b-2b5ae473f058" providerId="ADAL" clId="{D91D30ED-5E5C-452B-805C-7884635020D7}" dt="2022-04-27T18:51:18.446" v="1216" actId="20577"/>
        <pc:sldMkLst>
          <pc:docMk/>
          <pc:sldMk cId="2286386966" sldId="309"/>
        </pc:sldMkLst>
        <pc:graphicFrameChg chg="modGraphic">
          <ac:chgData name="Lynne Moyer" userId="f3585b3f-c578-4e07-8a9b-2b5ae473f058" providerId="ADAL" clId="{D91D30ED-5E5C-452B-805C-7884635020D7}" dt="2022-04-27T18:51:18.446" v="1216" actId="20577"/>
          <ac:graphicFrameMkLst>
            <pc:docMk/>
            <pc:sldMk cId="2286386966" sldId="309"/>
            <ac:graphicFrameMk id="5" creationId="{D373B9B3-D48C-4281-9618-3DA9C38BE8B5}"/>
          </ac:graphicFrameMkLst>
        </pc:graphicFrameChg>
      </pc:sldChg>
      <pc:sldChg chg="modSp mod">
        <pc:chgData name="Lynne Moyer" userId="f3585b3f-c578-4e07-8a9b-2b5ae473f058" providerId="ADAL" clId="{D91D30ED-5E5C-452B-805C-7884635020D7}" dt="2022-04-27T18:53:22.434" v="1219" actId="255"/>
        <pc:sldMkLst>
          <pc:docMk/>
          <pc:sldMk cId="3337070135" sldId="310"/>
        </pc:sldMkLst>
        <pc:graphicFrameChg chg="modGraphic">
          <ac:chgData name="Lynne Moyer" userId="f3585b3f-c578-4e07-8a9b-2b5ae473f058" providerId="ADAL" clId="{D91D30ED-5E5C-452B-805C-7884635020D7}" dt="2022-04-27T18:53:22.434" v="1219" actId="255"/>
          <ac:graphicFrameMkLst>
            <pc:docMk/>
            <pc:sldMk cId="3337070135" sldId="310"/>
            <ac:graphicFrameMk id="5" creationId="{D373B9B3-D48C-4281-9618-3DA9C38BE8B5}"/>
          </ac:graphicFrameMkLst>
        </pc:graphicFrameChg>
      </pc:sldChg>
      <pc:sldChg chg="modSp mod">
        <pc:chgData name="Lynne Moyer" userId="f3585b3f-c578-4e07-8a9b-2b5ae473f058" providerId="ADAL" clId="{D91D30ED-5E5C-452B-805C-7884635020D7}" dt="2022-04-27T18:54:16.158" v="1223" actId="20577"/>
        <pc:sldMkLst>
          <pc:docMk/>
          <pc:sldMk cId="2856758973" sldId="312"/>
        </pc:sldMkLst>
        <pc:graphicFrameChg chg="modGraphic">
          <ac:chgData name="Lynne Moyer" userId="f3585b3f-c578-4e07-8a9b-2b5ae473f058" providerId="ADAL" clId="{D91D30ED-5E5C-452B-805C-7884635020D7}" dt="2022-04-27T18:54:16.158" v="1223" actId="20577"/>
          <ac:graphicFrameMkLst>
            <pc:docMk/>
            <pc:sldMk cId="2856758973" sldId="312"/>
            <ac:graphicFrameMk id="5" creationId="{D373B9B3-D48C-4281-9618-3DA9C38BE8B5}"/>
          </ac:graphicFrameMkLst>
        </pc:graphicFrameChg>
      </pc:sldChg>
      <pc:sldChg chg="addSp delSp modSp mod">
        <pc:chgData name="Lynne Moyer" userId="f3585b3f-c578-4e07-8a9b-2b5ae473f058" providerId="ADAL" clId="{D91D30ED-5E5C-452B-805C-7884635020D7}" dt="2022-04-29T18:28:44.722" v="3131" actId="20577"/>
        <pc:sldMkLst>
          <pc:docMk/>
          <pc:sldMk cId="2490406813" sldId="313"/>
        </pc:sldMkLst>
        <pc:spChg chg="mod">
          <ac:chgData name="Lynne Moyer" userId="f3585b3f-c578-4e07-8a9b-2b5ae473f058" providerId="ADAL" clId="{D91D30ED-5E5C-452B-805C-7884635020D7}" dt="2022-04-29T18:23:35.867" v="2278" actId="20577"/>
          <ac:spMkLst>
            <pc:docMk/>
            <pc:sldMk cId="2490406813" sldId="313"/>
            <ac:spMk id="3" creationId="{00000000-0000-0000-0000-000000000000}"/>
          </ac:spMkLst>
        </pc:spChg>
        <pc:spChg chg="add mod">
          <ac:chgData name="Lynne Moyer" userId="f3585b3f-c578-4e07-8a9b-2b5ae473f058" providerId="ADAL" clId="{D91D30ED-5E5C-452B-805C-7884635020D7}" dt="2022-04-29T18:28:44.722" v="3131" actId="20577"/>
          <ac:spMkLst>
            <pc:docMk/>
            <pc:sldMk cId="2490406813" sldId="313"/>
            <ac:spMk id="4" creationId="{F5ECF1A7-1DA8-47B2-822C-590B6114F71E}"/>
          </ac:spMkLst>
        </pc:spChg>
        <pc:spChg chg="del">
          <ac:chgData name="Lynne Moyer" userId="f3585b3f-c578-4e07-8a9b-2b5ae473f058" providerId="ADAL" clId="{D91D30ED-5E5C-452B-805C-7884635020D7}" dt="2022-04-27T15:21:29.132" v="52" actId="478"/>
          <ac:spMkLst>
            <pc:docMk/>
            <pc:sldMk cId="2490406813" sldId="313"/>
            <ac:spMk id="5" creationId="{277BDC58-76EE-4BEE-A5A4-CB2922C7482F}"/>
          </ac:spMkLst>
        </pc:spChg>
      </pc:sldChg>
      <pc:sldChg chg="del">
        <pc:chgData name="Lynne Moyer" userId="f3585b3f-c578-4e07-8a9b-2b5ae473f058" providerId="ADAL" clId="{D91D30ED-5E5C-452B-805C-7884635020D7}" dt="2022-04-27T15:24:31.468" v="79" actId="2696"/>
        <pc:sldMkLst>
          <pc:docMk/>
          <pc:sldMk cId="2993514206" sldId="314"/>
        </pc:sldMkLst>
      </pc:sldChg>
      <pc:sldChg chg="del">
        <pc:chgData name="Lynne Moyer" userId="f3585b3f-c578-4e07-8a9b-2b5ae473f058" providerId="ADAL" clId="{D91D30ED-5E5C-452B-805C-7884635020D7}" dt="2022-04-27T15:24:34.762" v="80" actId="2696"/>
        <pc:sldMkLst>
          <pc:docMk/>
          <pc:sldMk cId="3134366263" sldId="315"/>
        </pc:sldMkLst>
      </pc:sldChg>
      <pc:sldChg chg="del">
        <pc:chgData name="Lynne Moyer" userId="f3585b3f-c578-4e07-8a9b-2b5ae473f058" providerId="ADAL" clId="{D91D30ED-5E5C-452B-805C-7884635020D7}" dt="2022-04-27T15:24:38.244" v="81" actId="2696"/>
        <pc:sldMkLst>
          <pc:docMk/>
          <pc:sldMk cId="978041551" sldId="316"/>
        </pc:sldMkLst>
      </pc:sldChg>
      <pc:sldChg chg="modSp del mod">
        <pc:chgData name="Lynne Moyer" userId="f3585b3f-c578-4e07-8a9b-2b5ae473f058" providerId="ADAL" clId="{D91D30ED-5E5C-452B-805C-7884635020D7}" dt="2022-04-27T15:24:17.273" v="78" actId="2696"/>
        <pc:sldMkLst>
          <pc:docMk/>
          <pc:sldMk cId="1332007888" sldId="317"/>
        </pc:sldMkLst>
        <pc:spChg chg="mod">
          <ac:chgData name="Lynne Moyer" userId="f3585b3f-c578-4e07-8a9b-2b5ae473f058" providerId="ADAL" clId="{D91D30ED-5E5C-452B-805C-7884635020D7}" dt="2022-04-27T15:17:50.686" v="7" actId="6549"/>
          <ac:spMkLst>
            <pc:docMk/>
            <pc:sldMk cId="1332007888" sldId="317"/>
            <ac:spMk id="5" creationId="{277BDC58-76EE-4BEE-A5A4-CB2922C7482F}"/>
          </ac:spMkLst>
        </pc:spChg>
      </pc:sldChg>
      <pc:sldChg chg="modSp mod">
        <pc:chgData name="Lynne Moyer" userId="f3585b3f-c578-4e07-8a9b-2b5ae473f058" providerId="ADAL" clId="{D91D30ED-5E5C-452B-805C-7884635020D7}" dt="2022-04-27T19:10:04.387" v="1242" actId="255"/>
        <pc:sldMkLst>
          <pc:docMk/>
          <pc:sldMk cId="3797614827" sldId="320"/>
        </pc:sldMkLst>
        <pc:spChg chg="mod">
          <ac:chgData name="Lynne Moyer" userId="f3585b3f-c578-4e07-8a9b-2b5ae473f058" providerId="ADAL" clId="{D91D30ED-5E5C-452B-805C-7884635020D7}" dt="2022-04-27T19:10:04.387" v="1242" actId="255"/>
          <ac:spMkLst>
            <pc:docMk/>
            <pc:sldMk cId="3797614827" sldId="320"/>
            <ac:spMk id="2" creationId="{434368E6-59E4-44FE-9BFA-A1BDD8F6ADF3}"/>
          </ac:spMkLst>
        </pc:spChg>
      </pc:sldChg>
      <pc:sldChg chg="modSp add mod">
        <pc:chgData name="Lynne Moyer" userId="f3585b3f-c578-4e07-8a9b-2b5ae473f058" providerId="ADAL" clId="{D91D30ED-5E5C-452B-805C-7884635020D7}" dt="2022-04-27T19:13:17.374" v="1303" actId="5793"/>
        <pc:sldMkLst>
          <pc:docMk/>
          <pc:sldMk cId="964333818" sldId="321"/>
        </pc:sldMkLst>
        <pc:spChg chg="mod">
          <ac:chgData name="Lynne Moyer" userId="f3585b3f-c578-4e07-8a9b-2b5ae473f058" providerId="ADAL" clId="{D91D30ED-5E5C-452B-805C-7884635020D7}" dt="2022-04-27T19:11:55.187" v="1253" actId="20577"/>
          <ac:spMkLst>
            <pc:docMk/>
            <pc:sldMk cId="964333818" sldId="321"/>
            <ac:spMk id="3" creationId="{00000000-0000-0000-0000-000000000000}"/>
          </ac:spMkLst>
        </pc:spChg>
        <pc:spChg chg="mod">
          <ac:chgData name="Lynne Moyer" userId="f3585b3f-c578-4e07-8a9b-2b5ae473f058" providerId="ADAL" clId="{D91D30ED-5E5C-452B-805C-7884635020D7}" dt="2022-04-27T19:13:17.374" v="1303" actId="5793"/>
          <ac:spMkLst>
            <pc:docMk/>
            <pc:sldMk cId="964333818" sldId="321"/>
            <ac:spMk id="4" creationId="{F5ECF1A7-1DA8-47B2-822C-590B6114F71E}"/>
          </ac:spMkLst>
        </pc:spChg>
      </pc:sldChg>
      <pc:sldChg chg="modSp add mod">
        <pc:chgData name="Lynne Moyer" userId="f3585b3f-c578-4e07-8a9b-2b5ae473f058" providerId="ADAL" clId="{D91D30ED-5E5C-452B-805C-7884635020D7}" dt="2022-04-29T18:22:15.057" v="2225" actId="2711"/>
        <pc:sldMkLst>
          <pc:docMk/>
          <pc:sldMk cId="2452122591" sldId="322"/>
        </pc:sldMkLst>
        <pc:spChg chg="mod">
          <ac:chgData name="Lynne Moyer" userId="f3585b3f-c578-4e07-8a9b-2b5ae473f058" providerId="ADAL" clId="{D91D30ED-5E5C-452B-805C-7884635020D7}" dt="2022-04-29T16:03:52.836" v="1350" actId="20577"/>
          <ac:spMkLst>
            <pc:docMk/>
            <pc:sldMk cId="2452122591" sldId="322"/>
            <ac:spMk id="3" creationId="{00000000-0000-0000-0000-000000000000}"/>
          </ac:spMkLst>
        </pc:spChg>
        <pc:spChg chg="mod">
          <ac:chgData name="Lynne Moyer" userId="f3585b3f-c578-4e07-8a9b-2b5ae473f058" providerId="ADAL" clId="{D91D30ED-5E5C-452B-805C-7884635020D7}" dt="2022-04-29T18:22:15.057" v="2225" actId="2711"/>
          <ac:spMkLst>
            <pc:docMk/>
            <pc:sldMk cId="2452122591" sldId="322"/>
            <ac:spMk id="4" creationId="{F5ECF1A7-1DA8-47B2-822C-590B6114F71E}"/>
          </ac:spMkLst>
        </pc:spChg>
      </pc:sldChg>
      <pc:sldChg chg="modSp add mod">
        <pc:chgData name="Lynne Moyer" userId="f3585b3f-c578-4e07-8a9b-2b5ae473f058" providerId="ADAL" clId="{D91D30ED-5E5C-452B-805C-7884635020D7}" dt="2022-04-29T18:22:25.590" v="2226" actId="2711"/>
        <pc:sldMkLst>
          <pc:docMk/>
          <pc:sldMk cId="2183263435" sldId="323"/>
        </pc:sldMkLst>
        <pc:spChg chg="mod">
          <ac:chgData name="Lynne Moyer" userId="f3585b3f-c578-4e07-8a9b-2b5ae473f058" providerId="ADAL" clId="{D91D30ED-5E5C-452B-805C-7884635020D7}" dt="2022-04-29T16:05:56.350" v="1388" actId="20577"/>
          <ac:spMkLst>
            <pc:docMk/>
            <pc:sldMk cId="2183263435" sldId="323"/>
            <ac:spMk id="3" creationId="{00000000-0000-0000-0000-000000000000}"/>
          </ac:spMkLst>
        </pc:spChg>
        <pc:spChg chg="mod">
          <ac:chgData name="Lynne Moyer" userId="f3585b3f-c578-4e07-8a9b-2b5ae473f058" providerId="ADAL" clId="{D91D30ED-5E5C-452B-805C-7884635020D7}" dt="2022-04-29T18:22:25.590" v="2226" actId="2711"/>
          <ac:spMkLst>
            <pc:docMk/>
            <pc:sldMk cId="2183263435" sldId="323"/>
            <ac:spMk id="4" creationId="{F5ECF1A7-1DA8-47B2-822C-590B6114F71E}"/>
          </ac:spMkLst>
        </pc:spChg>
      </pc:sldChg>
      <pc:sldChg chg="add">
        <pc:chgData name="Lynne Moyer" userId="f3585b3f-c578-4e07-8a9b-2b5ae473f058" providerId="ADAL" clId="{D91D30ED-5E5C-452B-805C-7884635020D7}" dt="2022-04-29T18:23:12.418" v="2228" actId="2890"/>
        <pc:sldMkLst>
          <pc:docMk/>
          <pc:sldMk cId="898878062" sldId="324"/>
        </pc:sldMkLst>
      </pc:sldChg>
      <pc:sldChg chg="delSp modSp add del mod">
        <pc:chgData name="Lynne Moyer" userId="f3585b3f-c578-4e07-8a9b-2b5ae473f058" providerId="ADAL" clId="{D91D30ED-5E5C-452B-805C-7884635020D7}" dt="2022-04-29T16:27:45.871" v="2223" actId="2696"/>
        <pc:sldMkLst>
          <pc:docMk/>
          <pc:sldMk cId="2301554208" sldId="324"/>
        </pc:sldMkLst>
        <pc:spChg chg="mod">
          <ac:chgData name="Lynne Moyer" userId="f3585b3f-c578-4e07-8a9b-2b5ae473f058" providerId="ADAL" clId="{D91D30ED-5E5C-452B-805C-7884635020D7}" dt="2022-04-29T16:27:13.403" v="2222"/>
          <ac:spMkLst>
            <pc:docMk/>
            <pc:sldMk cId="2301554208" sldId="324"/>
            <ac:spMk id="3" creationId="{00000000-0000-0000-0000-000000000000}"/>
          </ac:spMkLst>
        </pc:spChg>
        <pc:spChg chg="mod">
          <ac:chgData name="Lynne Moyer" userId="f3585b3f-c578-4e07-8a9b-2b5ae473f058" providerId="ADAL" clId="{D91D30ED-5E5C-452B-805C-7884635020D7}" dt="2022-04-29T16:26:30.657" v="2221" actId="20577"/>
          <ac:spMkLst>
            <pc:docMk/>
            <pc:sldMk cId="2301554208" sldId="324"/>
            <ac:spMk id="5" creationId="{AC911948-6739-4FE0-9EF7-2EE13E633383}"/>
          </ac:spMkLst>
        </pc:spChg>
        <pc:picChg chg="del">
          <ac:chgData name="Lynne Moyer" userId="f3585b3f-c578-4e07-8a9b-2b5ae473f058" providerId="ADAL" clId="{D91D30ED-5E5C-452B-805C-7884635020D7}" dt="2022-04-29T16:21:20.353" v="1417" actId="478"/>
          <ac:picMkLst>
            <pc:docMk/>
            <pc:sldMk cId="2301554208" sldId="324"/>
            <ac:picMk id="7" creationId="{E441A06F-6478-4896-81B0-62604AFE15E8}"/>
          </ac:picMkLst>
        </pc:picChg>
      </pc:sldChg>
      <pc:sldChg chg="delSp modSp add mod">
        <pc:chgData name="Lynne Moyer" userId="f3585b3f-c578-4e07-8a9b-2b5ae473f058" providerId="ADAL" clId="{D91D30ED-5E5C-452B-805C-7884635020D7}" dt="2022-05-31T16:13:36.314" v="3228" actId="6549"/>
        <pc:sldMkLst>
          <pc:docMk/>
          <pc:sldMk cId="1682021993" sldId="325"/>
        </pc:sldMkLst>
        <pc:spChg chg="mod">
          <ac:chgData name="Lynne Moyer" userId="f3585b3f-c578-4e07-8a9b-2b5ae473f058" providerId="ADAL" clId="{D91D30ED-5E5C-452B-805C-7884635020D7}" dt="2022-05-31T16:13:17.617" v="3189" actId="20577"/>
          <ac:spMkLst>
            <pc:docMk/>
            <pc:sldMk cId="1682021993" sldId="325"/>
            <ac:spMk id="3" creationId="{00000000-0000-0000-0000-000000000000}"/>
          </ac:spMkLst>
        </pc:spChg>
        <pc:spChg chg="mod">
          <ac:chgData name="Lynne Moyer" userId="f3585b3f-c578-4e07-8a9b-2b5ae473f058" providerId="ADAL" clId="{D91D30ED-5E5C-452B-805C-7884635020D7}" dt="2022-05-31T16:13:36.314" v="3228" actId="6549"/>
          <ac:spMkLst>
            <pc:docMk/>
            <pc:sldMk cId="1682021993" sldId="325"/>
            <ac:spMk id="7" creationId="{0BE5DBDB-6FF9-4622-AF5C-FF3CEE1155AA}"/>
          </ac:spMkLst>
        </pc:spChg>
        <pc:picChg chg="del mod">
          <ac:chgData name="Lynne Moyer" userId="f3585b3f-c578-4e07-8a9b-2b5ae473f058" providerId="ADAL" clId="{D91D30ED-5E5C-452B-805C-7884635020D7}" dt="2022-05-31T16:13:09.647" v="3170" actId="478"/>
          <ac:picMkLst>
            <pc:docMk/>
            <pc:sldMk cId="1682021993" sldId="325"/>
            <ac:picMk id="2" creationId="{D315C4ED-C7D4-447D-A92F-16FC1A85026D}"/>
          </ac:picMkLst>
        </pc:picChg>
      </pc:sldChg>
    </pc:docChg>
  </pc:docChgLst>
  <pc:docChgLst>
    <pc:chgData name="Moyer, Lynne" userId="f3585b3f-c578-4e07-8a9b-2b5ae473f058" providerId="ADAL" clId="{F2188F78-19DC-4486-BDDA-314E94800C21}"/>
    <pc:docChg chg="modSld">
      <pc:chgData name="Moyer, Lynne" userId="f3585b3f-c578-4e07-8a9b-2b5ae473f058" providerId="ADAL" clId="{F2188F78-19DC-4486-BDDA-314E94800C21}" dt="2020-10-01T20:08:17.019" v="366"/>
      <pc:docMkLst>
        <pc:docMk/>
      </pc:docMkLst>
      <pc:sldChg chg="addSp mod">
        <pc:chgData name="Moyer, Lynne" userId="f3585b3f-c578-4e07-8a9b-2b5ae473f058" providerId="ADAL" clId="{F2188F78-19DC-4486-BDDA-314E94800C21}" dt="2020-10-01T19:57:41.613" v="74" actId="22"/>
        <pc:sldMkLst>
          <pc:docMk/>
          <pc:sldMk cId="1577126325" sldId="264"/>
        </pc:sldMkLst>
        <pc:spChg chg="add">
          <ac:chgData name="Moyer, Lynne" userId="f3585b3f-c578-4e07-8a9b-2b5ae473f058" providerId="ADAL" clId="{F2188F78-19DC-4486-BDDA-314E94800C21}" dt="2020-10-01T19:57:41.613" v="74" actId="22"/>
          <ac:spMkLst>
            <pc:docMk/>
            <pc:sldMk cId="1577126325" sldId="264"/>
            <ac:spMk id="4" creationId="{A319DC19-A052-4D56-BDAA-CB383FB21DDB}"/>
          </ac:spMkLst>
        </pc:spChg>
      </pc:sldChg>
      <pc:sldChg chg="modSp mod">
        <pc:chgData name="Moyer, Lynne" userId="f3585b3f-c578-4e07-8a9b-2b5ae473f058" providerId="ADAL" clId="{F2188F78-19DC-4486-BDDA-314E94800C21}" dt="2020-10-01T20:08:17.019" v="366"/>
        <pc:sldMkLst>
          <pc:docMk/>
          <pc:sldMk cId="1509793736" sldId="286"/>
        </pc:sldMkLst>
        <pc:spChg chg="mod">
          <ac:chgData name="Moyer, Lynne" userId="f3585b3f-c578-4e07-8a9b-2b5ae473f058" providerId="ADAL" clId="{F2188F78-19DC-4486-BDDA-314E94800C21}" dt="2020-10-01T20:08:17.019" v="366"/>
          <ac:spMkLst>
            <pc:docMk/>
            <pc:sldMk cId="1509793736" sldId="286"/>
            <ac:spMk id="8" creationId="{BA2ED0B3-B6AB-44EC-AE36-1FDB3B8C9BCF}"/>
          </ac:spMkLst>
        </pc:spChg>
      </pc:sldChg>
      <pc:sldChg chg="modSp mod">
        <pc:chgData name="Moyer, Lynne" userId="f3585b3f-c578-4e07-8a9b-2b5ae473f058" providerId="ADAL" clId="{F2188F78-19DC-4486-BDDA-314E94800C21}" dt="2020-10-01T20:06:13.545" v="343"/>
        <pc:sldMkLst>
          <pc:docMk/>
          <pc:sldMk cId="98321245" sldId="293"/>
        </pc:sldMkLst>
        <pc:graphicFrameChg chg="mod modGraphic">
          <ac:chgData name="Moyer, Lynne" userId="f3585b3f-c578-4e07-8a9b-2b5ae473f058" providerId="ADAL" clId="{F2188F78-19DC-4486-BDDA-314E94800C21}" dt="2020-10-01T20:06:13.545" v="343"/>
          <ac:graphicFrameMkLst>
            <pc:docMk/>
            <pc:sldMk cId="98321245" sldId="293"/>
            <ac:graphicFrameMk id="6" creationId="{8DBB3C4F-6F77-46AF-86CB-EE2297D3AEA3}"/>
          </ac:graphicFrameMkLst>
        </pc:graphicFrameChg>
      </pc:sldChg>
      <pc:sldChg chg="modSp mod">
        <pc:chgData name="Moyer, Lynne" userId="f3585b3f-c578-4e07-8a9b-2b5ae473f058" providerId="ADAL" clId="{F2188F78-19DC-4486-BDDA-314E94800C21}" dt="2020-10-01T20:04:39.902" v="342" actId="6549"/>
        <pc:sldMkLst>
          <pc:docMk/>
          <pc:sldMk cId="4216993879" sldId="297"/>
        </pc:sldMkLst>
        <pc:spChg chg="mod">
          <ac:chgData name="Moyer, Lynne" userId="f3585b3f-c578-4e07-8a9b-2b5ae473f058" providerId="ADAL" clId="{F2188F78-19DC-4486-BDDA-314E94800C21}" dt="2020-10-01T20:04:04.128" v="341" actId="20577"/>
          <ac:spMkLst>
            <pc:docMk/>
            <pc:sldMk cId="4216993879" sldId="297"/>
            <ac:spMk id="3" creationId="{00000000-0000-0000-0000-000000000000}"/>
          </ac:spMkLst>
        </pc:spChg>
        <pc:spChg chg="mod">
          <ac:chgData name="Moyer, Lynne" userId="f3585b3f-c578-4e07-8a9b-2b5ae473f058" providerId="ADAL" clId="{F2188F78-19DC-4486-BDDA-314E94800C21}" dt="2020-10-01T20:04:39.902" v="342" actId="6549"/>
          <ac:spMkLst>
            <pc:docMk/>
            <pc:sldMk cId="4216993879" sldId="297"/>
            <ac:spMk id="4" creationId="{726FA2FE-EA31-44F4-BC10-8B139D7232B9}"/>
          </ac:spMkLst>
        </pc:spChg>
      </pc:sldChg>
      <pc:sldChg chg="modSp mod">
        <pc:chgData name="Moyer, Lynne" userId="f3585b3f-c578-4e07-8a9b-2b5ae473f058" providerId="ADAL" clId="{F2188F78-19DC-4486-BDDA-314E94800C21}" dt="2020-10-01T20:07:10.570" v="359" actId="20577"/>
        <pc:sldMkLst>
          <pc:docMk/>
          <pc:sldMk cId="158803729" sldId="308"/>
        </pc:sldMkLst>
        <pc:graphicFrameChg chg="mod modGraphic">
          <ac:chgData name="Moyer, Lynne" userId="f3585b3f-c578-4e07-8a9b-2b5ae473f058" providerId="ADAL" clId="{F2188F78-19DC-4486-BDDA-314E94800C21}" dt="2020-10-01T20:07:10.570" v="359" actId="20577"/>
          <ac:graphicFrameMkLst>
            <pc:docMk/>
            <pc:sldMk cId="158803729" sldId="308"/>
            <ac:graphicFrameMk id="4" creationId="{4197A9A1-7F91-4B56-978E-B5EC65A5156F}"/>
          </ac:graphicFrameMkLst>
        </pc:graphicFrameChg>
      </pc:sldChg>
      <pc:sldChg chg="modSp mod">
        <pc:chgData name="Moyer, Lynne" userId="f3585b3f-c578-4e07-8a9b-2b5ae473f058" providerId="ADAL" clId="{F2188F78-19DC-4486-BDDA-314E94800C21}" dt="2020-10-01T20:07:51.994" v="365"/>
        <pc:sldMkLst>
          <pc:docMk/>
          <pc:sldMk cId="3337070135" sldId="310"/>
        </pc:sldMkLst>
        <pc:graphicFrameChg chg="mod modGraphic">
          <ac:chgData name="Moyer, Lynne" userId="f3585b3f-c578-4e07-8a9b-2b5ae473f058" providerId="ADAL" clId="{F2188F78-19DC-4486-BDDA-314E94800C21}" dt="2020-10-01T20:07:51.994" v="365"/>
          <ac:graphicFrameMkLst>
            <pc:docMk/>
            <pc:sldMk cId="3337070135" sldId="310"/>
            <ac:graphicFrameMk id="5" creationId="{D373B9B3-D48C-4281-9618-3DA9C38BE8B5}"/>
          </ac:graphicFrameMkLst>
        </pc:graphicFrameChg>
      </pc:sldChg>
    </pc:docChg>
  </pc:docChgLst>
  <pc:docChgLst>
    <pc:chgData name="Lynne Moyer" userId="f3585b3f-c578-4e07-8a9b-2b5ae473f058" providerId="ADAL" clId="{CAA154E2-A5C2-4D4B-BF8D-40FC987F194A}"/>
    <pc:docChg chg="undo custSel modSld">
      <pc:chgData name="Lynne Moyer" userId="f3585b3f-c578-4e07-8a9b-2b5ae473f058" providerId="ADAL" clId="{CAA154E2-A5C2-4D4B-BF8D-40FC987F194A}" dt="2021-06-24T17:40:54.696" v="50" actId="20577"/>
      <pc:docMkLst>
        <pc:docMk/>
      </pc:docMkLst>
      <pc:sldChg chg="modSp mod">
        <pc:chgData name="Lynne Moyer" userId="f3585b3f-c578-4e07-8a9b-2b5ae473f058" providerId="ADAL" clId="{CAA154E2-A5C2-4D4B-BF8D-40FC987F194A}" dt="2021-06-24T17:40:54.696" v="50" actId="20577"/>
        <pc:sldMkLst>
          <pc:docMk/>
          <pc:sldMk cId="1614017086" sldId="261"/>
        </pc:sldMkLst>
        <pc:spChg chg="mod">
          <ac:chgData name="Lynne Moyer" userId="f3585b3f-c578-4e07-8a9b-2b5ae473f058" providerId="ADAL" clId="{CAA154E2-A5C2-4D4B-BF8D-40FC987F194A}" dt="2021-06-24T17:40:54.696" v="50" actId="20577"/>
          <ac:spMkLst>
            <pc:docMk/>
            <pc:sldMk cId="1614017086" sldId="261"/>
            <ac:spMk id="2" creationId="{00000000-0000-0000-0000-000000000000}"/>
          </ac:spMkLst>
        </pc:spChg>
        <pc:spChg chg="mod">
          <ac:chgData name="Lynne Moyer" userId="f3585b3f-c578-4e07-8a9b-2b5ae473f058" providerId="ADAL" clId="{CAA154E2-A5C2-4D4B-BF8D-40FC987F194A}" dt="2021-06-24T17:40:54" v="49" actId="1036"/>
          <ac:spMkLst>
            <pc:docMk/>
            <pc:sldMk cId="1614017086" sldId="261"/>
            <ac:spMk id="10" creationId="{F68CE64D-C3C6-43AD-BE37-3605E10116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DD239-ED12-3C4A-A084-C92AD11DB91A}" type="datetimeFigureOut">
              <a:rPr lang="en-US" smtClean="0"/>
              <a:t>5/31/2022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CB826-F483-BE44-84C3-EA54763EEB8F}" type="slidenum">
              <a:rPr lang="en-US" smtClean="0"/>
              <a:t>‹#›</a:t>
            </a:fld>
            <a:endParaRPr lang="en-US" dirty="0"/>
          </a:p>
        </p:txBody>
      </p:sp>
    </p:spTree>
    <p:extLst>
      <p:ext uri="{BB962C8B-B14F-4D97-AF65-F5344CB8AC3E}">
        <p14:creationId xmlns:p14="http://schemas.microsoft.com/office/powerpoint/2010/main" val="15736939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No Logo">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500" b="1" i="0">
                <a:solidFill>
                  <a:schemeClr val="bg1"/>
                </a:solidFill>
                <a:latin typeface="Helvetica"/>
                <a:cs typeface="Helvetica"/>
              </a:defRPr>
            </a:lvl1pPr>
          </a:lstStyle>
          <a:p>
            <a:pPr lvl="0"/>
            <a:r>
              <a:rPr lang="en-US" dirty="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000" b="1" i="0" baseline="0">
                <a:solidFill>
                  <a:schemeClr val="bg1"/>
                </a:solidFill>
                <a:latin typeface="Helvetica"/>
                <a:cs typeface="Helvetica"/>
              </a:defRPr>
            </a:lvl1pPr>
          </a:lstStyle>
          <a:p>
            <a:pPr lvl="0"/>
            <a:r>
              <a:rPr lang="en-US" dirty="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000" b="0" i="0" baseline="0">
                <a:solidFill>
                  <a:srgbClr val="E78336"/>
                </a:solidFill>
                <a:latin typeface="Helvetica"/>
                <a:cs typeface="Helvetica"/>
              </a:defRPr>
            </a:lvl1pPr>
          </a:lstStyle>
          <a:p>
            <a:pPr lvl="0"/>
            <a:r>
              <a:rPr lang="en-US" dirty="0"/>
              <a:t>Date | Location</a:t>
            </a:r>
          </a:p>
        </p:txBody>
      </p:sp>
    </p:spTree>
    <p:extLst>
      <p:ext uri="{BB962C8B-B14F-4D97-AF65-F5344CB8AC3E}">
        <p14:creationId xmlns:p14="http://schemas.microsoft.com/office/powerpoint/2010/main" val="120792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endParaRPr lang="en-US" dirty="0"/>
          </a:p>
        </p:txBody>
      </p:sp>
    </p:spTree>
    <p:extLst>
      <p:ext uri="{BB962C8B-B14F-4D97-AF65-F5344CB8AC3E}">
        <p14:creationId xmlns:p14="http://schemas.microsoft.com/office/powerpoint/2010/main" val="191424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494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CSI Logo">
    <p:spTree>
      <p:nvGrpSpPr>
        <p:cNvPr id="1" name=""/>
        <p:cNvGrpSpPr/>
        <p:nvPr/>
      </p:nvGrpSpPr>
      <p:grpSpPr>
        <a:xfrm>
          <a:off x="0" y="0"/>
          <a:ext cx="0" cy="0"/>
          <a:chOff x="0" y="0"/>
          <a:chExt cx="0" cy="0"/>
        </a:xfrm>
      </p:grpSpPr>
      <p:pic>
        <p:nvPicPr>
          <p:cNvPr id="7" name="Picture 6" descr="ASCI Basic Keynote Templa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10" hasCustomPrompt="1"/>
          </p:nvPr>
        </p:nvSpPr>
        <p:spPr>
          <a:xfrm>
            <a:off x="827088" y="2414789"/>
            <a:ext cx="7553325" cy="895141"/>
          </a:xfrm>
          <a:prstGeom prst="rect">
            <a:avLst/>
          </a:prstGeom>
        </p:spPr>
        <p:txBody>
          <a:bodyPr vert="horz"/>
          <a:lstStyle>
            <a:lvl1pPr marL="0" indent="0">
              <a:buNone/>
              <a:defRPr sz="4500" b="1" i="0">
                <a:solidFill>
                  <a:schemeClr val="bg1"/>
                </a:solidFill>
                <a:latin typeface="Helvetica"/>
                <a:cs typeface="Helvetica"/>
              </a:defRPr>
            </a:lvl1pPr>
          </a:lstStyle>
          <a:p>
            <a:pPr lvl="0"/>
            <a:r>
              <a:rPr lang="en-US" dirty="0"/>
              <a:t>Presentation Title</a:t>
            </a:r>
          </a:p>
        </p:txBody>
      </p:sp>
      <p:sp>
        <p:nvSpPr>
          <p:cNvPr id="13" name="Text Placeholder 11"/>
          <p:cNvSpPr>
            <a:spLocks noGrp="1"/>
          </p:cNvSpPr>
          <p:nvPr>
            <p:ph type="body" sz="quarter" idx="11" hasCustomPrompt="1"/>
          </p:nvPr>
        </p:nvSpPr>
        <p:spPr>
          <a:xfrm>
            <a:off x="827088" y="3309931"/>
            <a:ext cx="7553325" cy="635044"/>
          </a:xfrm>
          <a:prstGeom prst="rect">
            <a:avLst/>
          </a:prstGeom>
        </p:spPr>
        <p:txBody>
          <a:bodyPr vert="horz"/>
          <a:lstStyle>
            <a:lvl1pPr marL="0" indent="0">
              <a:buNone/>
              <a:defRPr sz="3000" b="1" i="0" baseline="0">
                <a:solidFill>
                  <a:schemeClr val="bg1"/>
                </a:solidFill>
                <a:latin typeface="Helvetica"/>
                <a:cs typeface="Helvetica"/>
              </a:defRPr>
            </a:lvl1pPr>
          </a:lstStyle>
          <a:p>
            <a:pPr lvl="0"/>
            <a:r>
              <a:rPr lang="en-US" dirty="0"/>
              <a:t>People / Event</a:t>
            </a:r>
          </a:p>
        </p:txBody>
      </p:sp>
      <p:sp>
        <p:nvSpPr>
          <p:cNvPr id="14" name="Text Placeholder 11"/>
          <p:cNvSpPr>
            <a:spLocks noGrp="1"/>
          </p:cNvSpPr>
          <p:nvPr>
            <p:ph type="body" sz="quarter" idx="12" hasCustomPrompt="1"/>
          </p:nvPr>
        </p:nvSpPr>
        <p:spPr>
          <a:xfrm>
            <a:off x="827088" y="3954598"/>
            <a:ext cx="7553325" cy="490714"/>
          </a:xfrm>
          <a:prstGeom prst="rect">
            <a:avLst/>
          </a:prstGeom>
        </p:spPr>
        <p:txBody>
          <a:bodyPr vert="horz"/>
          <a:lstStyle>
            <a:lvl1pPr marL="0" indent="0">
              <a:buNone/>
              <a:defRPr sz="2000" b="0" i="0" baseline="0">
                <a:solidFill>
                  <a:srgbClr val="E78336"/>
                </a:solidFill>
                <a:latin typeface="Helvetica"/>
                <a:cs typeface="Helvetica"/>
              </a:defRPr>
            </a:lvl1pPr>
          </a:lstStyle>
          <a:p>
            <a:pPr lvl="0"/>
            <a:r>
              <a:rPr lang="en-US" dirty="0"/>
              <a:t>Date | Location</a:t>
            </a:r>
          </a:p>
        </p:txBody>
      </p:sp>
      <p:pic>
        <p:nvPicPr>
          <p:cNvPr id="9" name="Picture 8" descr="ACSI_Logo_wTag_REV.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088" y="5664069"/>
            <a:ext cx="1691640" cy="741913"/>
          </a:xfrm>
          <a:prstGeom prst="rect">
            <a:avLst/>
          </a:prstGeom>
        </p:spPr>
      </p:pic>
    </p:spTree>
    <p:extLst>
      <p:ext uri="{BB962C8B-B14F-4D97-AF65-F5344CB8AC3E}">
        <p14:creationId xmlns:p14="http://schemas.microsoft.com/office/powerpoint/2010/main" val="205066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SI Logo Larg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3273631" y="485384"/>
            <a:ext cx="3396551" cy="1857489"/>
          </a:xfrm>
          <a:prstGeom prst="rect">
            <a:avLst/>
          </a:prstGeom>
        </p:spPr>
      </p:pic>
    </p:spTree>
    <p:extLst>
      <p:ext uri="{BB962C8B-B14F-4D97-AF65-F5344CB8AC3E}">
        <p14:creationId xmlns:p14="http://schemas.microsoft.com/office/powerpoint/2010/main" val="68633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SI Facts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 Placeholder 4"/>
          <p:cNvSpPr>
            <a:spLocks noGrp="1"/>
          </p:cNvSpPr>
          <p:nvPr>
            <p:ph type="body" sz="quarter" idx="10"/>
          </p:nvPr>
        </p:nvSpPr>
        <p:spPr>
          <a:xfrm>
            <a:off x="1298899" y="1510636"/>
            <a:ext cx="7387902" cy="4830187"/>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p:cNvSpPr>
            <a:spLocks noGrp="1"/>
          </p:cNvSpPr>
          <p:nvPr>
            <p:ph type="title" hasCustomPrompt="1"/>
          </p:nvPr>
        </p:nvSpPr>
        <p:spPr>
          <a:xfrm>
            <a:off x="1298899" y="505566"/>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8599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4079817" y="5696305"/>
            <a:ext cx="1830345" cy="802783"/>
          </a:xfrm>
          <a:prstGeom prst="rect">
            <a:avLst/>
          </a:prstGeom>
        </p:spPr>
      </p:pic>
      <p:sp>
        <p:nvSpPr>
          <p:cNvPr id="13" name="Text Placeholder 4"/>
          <p:cNvSpPr>
            <a:spLocks noGrp="1"/>
          </p:cNvSpPr>
          <p:nvPr>
            <p:ph type="body" sz="quarter" idx="10" hasCustomPrompt="1"/>
          </p:nvPr>
        </p:nvSpPr>
        <p:spPr>
          <a:xfrm>
            <a:off x="1298899" y="1510636"/>
            <a:ext cx="7387902" cy="4830187"/>
          </a:xfrm>
          <a:prstGeom prst="rect">
            <a:avLst/>
          </a:prstGeom>
        </p:spPr>
        <p:txBody>
          <a:bodyPr vert="horz"/>
          <a:lstStyle>
            <a:lvl1pPr marL="0" indent="0" algn="ctr">
              <a:buNone/>
              <a:defRPr sz="2000" b="0" i="0" baseline="0">
                <a:latin typeface="Helvetica"/>
                <a:cs typeface="Helvetica"/>
              </a:defRPr>
            </a:lvl1pPr>
            <a:lvl2pPr marL="457200" indent="0" algn="ctr">
              <a:buNone/>
              <a:defRPr b="0" i="0">
                <a:latin typeface="Helvetica"/>
                <a:cs typeface="Helvetica"/>
              </a:defRPr>
            </a:lvl2pPr>
            <a:lvl3pPr marL="914400" indent="0" algn="ctr">
              <a:buNone/>
              <a:defRPr b="0" i="0">
                <a:latin typeface="Helvetica"/>
                <a:cs typeface="Helvetica"/>
              </a:defRPr>
            </a:lvl3pPr>
            <a:lvl4pPr marL="1371600" indent="0" algn="ctr">
              <a:buNone/>
              <a:defRPr b="0" i="0">
                <a:latin typeface="Helvetica"/>
                <a:cs typeface="Helvetica"/>
              </a:defRPr>
            </a:lvl4pPr>
            <a:lvl5pPr marL="1828800" indent="0" algn="ctr">
              <a:buNone/>
              <a:defRPr b="0" i="0">
                <a:latin typeface="Helvetica"/>
                <a:cs typeface="Helvetica"/>
              </a:defRPr>
            </a:lvl5pPr>
          </a:lstStyle>
          <a:p>
            <a:pPr lvl="0"/>
            <a:r>
              <a:rPr lang="en-US" dirty="0"/>
              <a:t>Text here</a:t>
            </a:r>
          </a:p>
        </p:txBody>
      </p:sp>
      <p:sp>
        <p:nvSpPr>
          <p:cNvPr id="10" name="Title 9"/>
          <p:cNvSpPr>
            <a:spLocks noGrp="1"/>
          </p:cNvSpPr>
          <p:nvPr>
            <p:ph type="title" hasCustomPrompt="1"/>
          </p:nvPr>
        </p:nvSpPr>
        <p:spPr>
          <a:xfrm>
            <a:off x="1298899" y="505566"/>
            <a:ext cx="7387902" cy="620197"/>
          </a:xfrm>
          <a:prstGeom prst="rect">
            <a:avLst/>
          </a:prstGeom>
        </p:spPr>
        <p:txBody>
          <a:bodyPr vert="horz"/>
          <a:lstStyle>
            <a:lvl1pPr algn="ct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642637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Photo &amp;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3760103" y="1510636"/>
            <a:ext cx="4926698" cy="4830187"/>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1"/>
          </p:nvPr>
        </p:nvSpPr>
        <p:spPr>
          <a:xfrm>
            <a:off x="756929" y="0"/>
            <a:ext cx="2589212" cy="6858000"/>
          </a:xfrm>
          <a:prstGeom prst="rect">
            <a:avLst/>
          </a:prstGeom>
        </p:spPr>
        <p:txBody>
          <a:bodyPr vert="horz"/>
          <a:lstStyle/>
          <a:p>
            <a:endParaRPr lang="en-US" dirty="0"/>
          </a:p>
        </p:txBody>
      </p:sp>
      <p:sp>
        <p:nvSpPr>
          <p:cNvPr id="7" name="Title 9"/>
          <p:cNvSpPr>
            <a:spLocks noGrp="1"/>
          </p:cNvSpPr>
          <p:nvPr>
            <p:ph type="title" hasCustomPrompt="1"/>
          </p:nvPr>
        </p:nvSpPr>
        <p:spPr>
          <a:xfrm>
            <a:off x="3760103" y="505566"/>
            <a:ext cx="4926698"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Tree>
    <p:extLst>
      <p:ext uri="{BB962C8B-B14F-4D97-AF65-F5344CB8AC3E}">
        <p14:creationId xmlns:p14="http://schemas.microsoft.com/office/powerpoint/2010/main" val="283598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hoto &amp; Text Slide">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4" name="Picture Placeholder 3"/>
          <p:cNvSpPr>
            <a:spLocks noGrp="1"/>
          </p:cNvSpPr>
          <p:nvPr>
            <p:ph type="pic" sz="quarter" idx="11"/>
          </p:nvPr>
        </p:nvSpPr>
        <p:spPr>
          <a:xfrm>
            <a:off x="760413" y="0"/>
            <a:ext cx="8383587" cy="2527300"/>
          </a:xfrm>
          <a:prstGeom prst="rect">
            <a:avLst/>
          </a:prstGeom>
        </p:spPr>
        <p:txBody>
          <a:bodyPr vert="horz"/>
          <a:lstStyle/>
          <a:p>
            <a:endParaRPr lang="en-US" dirty="0"/>
          </a:p>
        </p:txBody>
      </p:sp>
    </p:spTree>
    <p:extLst>
      <p:ext uri="{BB962C8B-B14F-4D97-AF65-F5344CB8AC3E}">
        <p14:creationId xmlns:p14="http://schemas.microsoft.com/office/powerpoint/2010/main" val="288651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amp; Text">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6" name="Picture Placeholder 5"/>
          <p:cNvSpPr>
            <a:spLocks noGrp="1"/>
          </p:cNvSpPr>
          <p:nvPr>
            <p:ph type="pic" sz="quarter" idx="11"/>
          </p:nvPr>
        </p:nvSpPr>
        <p:spPr>
          <a:xfrm>
            <a:off x="760413" y="0"/>
            <a:ext cx="4195762" cy="2527300"/>
          </a:xfrm>
          <a:prstGeom prst="rect">
            <a:avLst/>
          </a:prstGeom>
        </p:spPr>
        <p:txBody>
          <a:bodyPr vert="horz"/>
          <a:lstStyle/>
          <a:p>
            <a:endParaRPr lang="en-US" dirty="0"/>
          </a:p>
        </p:txBody>
      </p:sp>
      <p:sp>
        <p:nvSpPr>
          <p:cNvPr id="11" name="Picture Placeholder 5"/>
          <p:cNvSpPr>
            <a:spLocks noGrp="1"/>
          </p:cNvSpPr>
          <p:nvPr>
            <p:ph type="pic" sz="quarter" idx="12"/>
          </p:nvPr>
        </p:nvSpPr>
        <p:spPr>
          <a:xfrm>
            <a:off x="4956175" y="0"/>
            <a:ext cx="4195762" cy="2527300"/>
          </a:xfrm>
          <a:prstGeom prst="rect">
            <a:avLst/>
          </a:prstGeom>
        </p:spPr>
        <p:txBody>
          <a:bodyPr vert="horz"/>
          <a:lstStyle/>
          <a:p>
            <a:endParaRPr lang="en-US" dirty="0"/>
          </a:p>
        </p:txBody>
      </p:sp>
    </p:spTree>
    <p:extLst>
      <p:ext uri="{BB962C8B-B14F-4D97-AF65-F5344CB8AC3E}">
        <p14:creationId xmlns:p14="http://schemas.microsoft.com/office/powerpoint/2010/main" val="375087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hotos &amp; Text">
    <p:spTree>
      <p:nvGrpSpPr>
        <p:cNvPr id="1" name=""/>
        <p:cNvGrpSpPr/>
        <p:nvPr/>
      </p:nvGrpSpPr>
      <p:grpSpPr>
        <a:xfrm>
          <a:off x="0" y="0"/>
          <a:ext cx="0" cy="0"/>
          <a:chOff x="0" y="0"/>
          <a:chExt cx="0" cy="0"/>
        </a:xfrm>
      </p:grpSpPr>
      <p:pic>
        <p:nvPicPr>
          <p:cNvPr id="12" name="Picture 11" descr="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4"/>
          <p:cNvSpPr>
            <a:spLocks noGrp="1"/>
          </p:cNvSpPr>
          <p:nvPr>
            <p:ph type="body" sz="quarter" idx="10"/>
          </p:nvPr>
        </p:nvSpPr>
        <p:spPr>
          <a:xfrm>
            <a:off x="1298899" y="3826113"/>
            <a:ext cx="7387902" cy="2439914"/>
          </a:xfrm>
          <a:prstGeom prst="rect">
            <a:avLst/>
          </a:prstGeom>
        </p:spPr>
        <p:txBody>
          <a:bodyPr vert="horz"/>
          <a:lstStyle>
            <a:lvl1pPr>
              <a:defRPr sz="2000" b="0" i="0">
                <a:latin typeface="Helvetica"/>
                <a:cs typeface="Helvetica"/>
              </a:defRPr>
            </a:lvl1pPr>
            <a:lvl2pPr>
              <a:defRPr sz="2000" b="0" i="0">
                <a:latin typeface="Helvetica"/>
                <a:cs typeface="Helvetica"/>
              </a:defRPr>
            </a:lvl2pPr>
            <a:lvl3pPr>
              <a:defRPr sz="2000" b="0" i="0">
                <a:latin typeface="Helvetica"/>
                <a:cs typeface="Helvetica"/>
              </a:defRPr>
            </a:lvl3pPr>
            <a:lvl4pPr>
              <a:defRPr sz="2000" b="0" i="0">
                <a:latin typeface="Helvetica"/>
                <a:cs typeface="Helvetica"/>
              </a:defRPr>
            </a:lvl4pPr>
            <a:lvl5pPr>
              <a:defRPr sz="2000" b="0" i="0">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hasCustomPrompt="1"/>
          </p:nvPr>
        </p:nvSpPr>
        <p:spPr>
          <a:xfrm>
            <a:off x="1298899" y="2821042"/>
            <a:ext cx="7387902" cy="620197"/>
          </a:xfrm>
          <a:prstGeom prst="rect">
            <a:avLst/>
          </a:prstGeom>
        </p:spPr>
        <p:txBody>
          <a:bodyPr vert="horz"/>
          <a:lstStyle>
            <a:lvl1pPr>
              <a:defRPr sz="3000" b="1">
                <a:solidFill>
                  <a:srgbClr val="005C9C"/>
                </a:solidFill>
                <a:latin typeface="Helvetica"/>
                <a:cs typeface="Helvetica"/>
              </a:defRPr>
            </a:lvl1pPr>
          </a:lstStyle>
          <a:p>
            <a:r>
              <a:rPr lang="en-US" dirty="0"/>
              <a:t>Slide Title</a:t>
            </a:r>
          </a:p>
        </p:txBody>
      </p:sp>
      <p:sp>
        <p:nvSpPr>
          <p:cNvPr id="6" name="Picture Placeholder 5"/>
          <p:cNvSpPr>
            <a:spLocks noGrp="1"/>
          </p:cNvSpPr>
          <p:nvPr>
            <p:ph type="pic" sz="quarter" idx="11"/>
          </p:nvPr>
        </p:nvSpPr>
        <p:spPr>
          <a:xfrm>
            <a:off x="760413" y="0"/>
            <a:ext cx="2809685" cy="2527300"/>
          </a:xfrm>
          <a:prstGeom prst="rect">
            <a:avLst/>
          </a:prstGeom>
        </p:spPr>
        <p:txBody>
          <a:bodyPr vert="horz"/>
          <a:lstStyle/>
          <a:p>
            <a:endParaRPr lang="en-US" dirty="0"/>
          </a:p>
        </p:txBody>
      </p:sp>
      <p:sp>
        <p:nvSpPr>
          <p:cNvPr id="8" name="Picture Placeholder 5"/>
          <p:cNvSpPr>
            <a:spLocks noGrp="1"/>
          </p:cNvSpPr>
          <p:nvPr>
            <p:ph type="pic" sz="quarter" idx="12"/>
          </p:nvPr>
        </p:nvSpPr>
        <p:spPr>
          <a:xfrm>
            <a:off x="3570098" y="0"/>
            <a:ext cx="2809685" cy="2527300"/>
          </a:xfrm>
          <a:prstGeom prst="rect">
            <a:avLst/>
          </a:prstGeom>
        </p:spPr>
        <p:txBody>
          <a:bodyPr vert="horz"/>
          <a:lstStyle/>
          <a:p>
            <a:endParaRPr lang="en-US" dirty="0"/>
          </a:p>
        </p:txBody>
      </p:sp>
      <p:sp>
        <p:nvSpPr>
          <p:cNvPr id="9" name="Picture Placeholder 5"/>
          <p:cNvSpPr>
            <a:spLocks noGrp="1"/>
          </p:cNvSpPr>
          <p:nvPr>
            <p:ph type="pic" sz="quarter" idx="13"/>
          </p:nvPr>
        </p:nvSpPr>
        <p:spPr>
          <a:xfrm>
            <a:off x="6379783" y="0"/>
            <a:ext cx="2809685" cy="2527300"/>
          </a:xfrm>
          <a:prstGeom prst="rect">
            <a:avLst/>
          </a:prstGeom>
        </p:spPr>
        <p:txBody>
          <a:bodyPr vert="horz"/>
          <a:lstStyle/>
          <a:p>
            <a:endParaRPr lang="en-US" dirty="0"/>
          </a:p>
        </p:txBody>
      </p:sp>
    </p:spTree>
    <p:extLst>
      <p:ext uri="{BB962C8B-B14F-4D97-AF65-F5344CB8AC3E}">
        <p14:creationId xmlns:p14="http://schemas.microsoft.com/office/powerpoint/2010/main" val="3370629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660050"/>
      </p:ext>
    </p:extLst>
  </p:cSld>
  <p:clrMap bg1="lt1" tx1="dk1" bg2="lt2" tx2="dk2" accent1="accent1" accent2="accent2" accent3="accent3" accent4="accent4" accent5="accent5" accent6="accent6" hlink="hlink" folHlink="folHlink"/>
  <p:sldLayoutIdLst>
    <p:sldLayoutId id="2147483650" r:id="rId1"/>
    <p:sldLayoutId id="2147483663" r:id="rId2"/>
    <p:sldLayoutId id="2147483649" r:id="rId3"/>
    <p:sldLayoutId id="2147483662" r:id="rId4"/>
    <p:sldLayoutId id="2147483657" r:id="rId5"/>
    <p:sldLayoutId id="2147483654" r:id="rId6"/>
    <p:sldLayoutId id="2147483652" r:id="rId7"/>
    <p:sldLayoutId id="2147483653" r:id="rId8"/>
    <p:sldLayoutId id="2147483655" r:id="rId9"/>
    <p:sldLayoutId id="2147483656" r:id="rId10"/>
    <p:sldLayoutId id="2147483651" r:id="rId1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1pPr>
      <a:lvl2pPr marL="742950" indent="-28575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3pPr>
      <a:lvl4pPr marL="16002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4pPr>
      <a:lvl5pPr marL="2057400" indent="-228600" algn="l" defTabSz="457200" rtl="0" eaLnBrk="1" latinLnBrk="0" hangingPunct="1">
        <a:spcBef>
          <a:spcPct val="20000"/>
        </a:spcBef>
        <a:buFont typeface="Arial"/>
        <a:buChar char="»"/>
        <a:defRPr sz="2400" kern="1200">
          <a:solidFill>
            <a:schemeClr val="tx1"/>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si.org/docs/default-source/website-publishing/school-services/accreditation/team-accreditation-documents/formtmrep.pdf?sfvrsn=98919226_5" TargetMode="External"/><Relationship Id="rId2" Type="http://schemas.openxmlformats.org/officeDocument/2006/relationships/hyperlink" Target="https://www.acsi.org/docs/default-source/website-publishing/school-services/accreditation/application-and-manuals/chair-team-mbr-handbk-5-9-19.pdf?sfvrsn=f203a9c7_11"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msa-cess.org/resources-for-msa-cooperative-team-representative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si.org/accreditation-certification/accreditation-for-schools/reach-team-visit-evaluation" TargetMode="External"/><Relationship Id="rId2" Type="http://schemas.openxmlformats.org/officeDocument/2006/relationships/hyperlink" Target="mailto:Lynne_moyer@acsi.or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si.org/global-main/us-divisions/eastern/northeast-region-accreditation-documents/1" TargetMode="External"/><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acsi.org/teamaccreditationdocuments" TargetMode="External"/><Relationship Id="rId2" Type="http://schemas.openxmlformats.org/officeDocument/2006/relationships/slide" Target="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www.acsi.org/us-divisions/eastern/region-north-east/northeast-region-accreditation-documen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acsi.org/teamaccreditationdocument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acsi.org/reach_team_visit_evaluation"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s://www.acsi.org/us-divisions/eastern/region-north-east/northeast-region-accreditation-documen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hyperlink" Target="https://www.acsi.org/accreditation-certification/accreditation-for-schools/other-pages/accreditation-trainin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acsi.org/accreditation-certification/accreditation-for-schools/other-pages/reach-2019-updates" TargetMode="External"/><Relationship Id="rId2" Type="http://schemas.openxmlformats.org/officeDocument/2006/relationships/hyperlink" Target="https://www.acsi.org/accreditation-certification/accreditation-for-schools/team-accreditation-document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csi.org/accreditation-certification/accreditation-for-schools/reach-school-accreditation-documents" TargetMode="External"/><Relationship Id="rId2" Type="http://schemas.openxmlformats.org/officeDocument/2006/relationships/hyperlink" Target="https://www.acsi.org/accreditation-certification/accreditation-for-schools/other-pages/accreditation-training"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csi.org/docs/default-source/website-publishing/school-services/accreditation/reach/specific-indicators/reach-_-options-for-meeting-indicator-2-9.pdf?sfvrsn=6d3a4356_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csi.org/global-main/us-divisions/eastern/region-north-east/northeast-region-accreditation-documents"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REACH Chair/Team Toolkit</a:t>
            </a:r>
          </a:p>
        </p:txBody>
      </p:sp>
      <p:sp>
        <p:nvSpPr>
          <p:cNvPr id="4" name="Text Placeholder 3"/>
          <p:cNvSpPr>
            <a:spLocks noGrp="1"/>
          </p:cNvSpPr>
          <p:nvPr>
            <p:ph type="body" sz="quarter" idx="12"/>
          </p:nvPr>
        </p:nvSpPr>
        <p:spPr>
          <a:xfrm>
            <a:off x="7041456" y="6231114"/>
            <a:ext cx="7553325" cy="490714"/>
          </a:xfrm>
        </p:spPr>
        <p:txBody>
          <a:bodyPr/>
          <a:lstStyle/>
          <a:p>
            <a:r>
              <a:rPr lang="en-US" dirty="0">
                <a:latin typeface="Arial" panose="020B0604020202020204" pitchFamily="34" charset="0"/>
                <a:cs typeface="Arial" panose="020B0604020202020204" pitchFamily="34" charset="0"/>
              </a:rPr>
              <a:t>REACH</a:t>
            </a:r>
          </a:p>
        </p:txBody>
      </p:sp>
      <p:pic>
        <p:nvPicPr>
          <p:cNvPr id="9" name="Picture 8">
            <a:extLst>
              <a:ext uri="{FF2B5EF4-FFF2-40B4-BE49-F238E27FC236}">
                <a16:creationId xmlns:a16="http://schemas.microsoft.com/office/drawing/2014/main" id="{FB8260B0-7064-4C88-8FB2-91397459DD39}"/>
              </a:ext>
            </a:extLst>
          </p:cNvPr>
          <p:cNvPicPr>
            <a:picLocks noChangeAspect="1"/>
          </p:cNvPicPr>
          <p:nvPr/>
        </p:nvPicPr>
        <p:blipFill>
          <a:blip r:embed="rId2"/>
          <a:stretch>
            <a:fillRect/>
          </a:stretch>
        </p:blipFill>
        <p:spPr>
          <a:xfrm>
            <a:off x="275208" y="5863296"/>
            <a:ext cx="2461804" cy="613175"/>
          </a:xfrm>
          <a:prstGeom prst="rect">
            <a:avLst/>
          </a:prstGeom>
        </p:spPr>
      </p:pic>
      <p:sp>
        <p:nvSpPr>
          <p:cNvPr id="10" name="TextBox 9">
            <a:extLst>
              <a:ext uri="{FF2B5EF4-FFF2-40B4-BE49-F238E27FC236}">
                <a16:creationId xmlns:a16="http://schemas.microsoft.com/office/drawing/2014/main" id="{F68CE64D-C3C6-43AD-BE37-3605E10116BE}"/>
              </a:ext>
            </a:extLst>
          </p:cNvPr>
          <p:cNvSpPr txBox="1"/>
          <p:nvPr/>
        </p:nvSpPr>
        <p:spPr>
          <a:xfrm>
            <a:off x="889339" y="3178739"/>
            <a:ext cx="8165884" cy="369332"/>
          </a:xfrm>
          <a:prstGeom prst="rect">
            <a:avLst/>
          </a:prstGeom>
          <a:noFill/>
        </p:spPr>
        <p:txBody>
          <a:bodyPr wrap="square" rtlCol="0">
            <a:spAutoFit/>
          </a:bodyPr>
          <a:lstStyle/>
          <a:p>
            <a:r>
              <a:rPr lang="en-US" dirty="0">
                <a:solidFill>
                  <a:srgbClr val="E78336"/>
                </a:solidFill>
                <a:latin typeface="Arial" panose="020B0604020202020204" pitchFamily="34" charset="0"/>
                <a:cs typeface="Arial" panose="020B0604020202020204" pitchFamily="34" charset="0"/>
              </a:rPr>
              <a:t>Resources  for Creating a Positive Experience</a:t>
            </a:r>
          </a:p>
        </p:txBody>
      </p:sp>
    </p:spTree>
    <p:extLst>
      <p:ext uri="{BB962C8B-B14F-4D97-AF65-F5344CB8AC3E}">
        <p14:creationId xmlns:p14="http://schemas.microsoft.com/office/powerpoint/2010/main" val="161401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8687" y="505566"/>
            <a:ext cx="7648114" cy="620197"/>
          </a:xfrm>
        </p:spPr>
        <p:txBody>
          <a:bodyPr/>
          <a:lstStyle/>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Quick Tips for Writing Commendations and Recommendations, </a:t>
            </a:r>
            <a:r>
              <a:rPr lang="en-US" sz="1800" b="1" dirty="0" err="1">
                <a:effectLst/>
                <a:latin typeface="Arial" panose="020B0604020202020204" pitchFamily="34" charset="0"/>
                <a:ea typeface="Calibri" panose="020F0502020204030204" pitchFamily="34" charset="0"/>
              </a:rPr>
              <a:t>Cont</a:t>
            </a:r>
            <a:endParaRPr lang="en-US" sz="1800" dirty="0">
              <a:effectLst/>
              <a:latin typeface="Arial" panose="020B060402020202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F5ECF1A7-1DA8-47B2-822C-590B6114F71E}"/>
              </a:ext>
            </a:extLst>
          </p:cNvPr>
          <p:cNvSpPr>
            <a:spLocks noGrp="1"/>
          </p:cNvSpPr>
          <p:nvPr>
            <p:ph type="body" sz="quarter" idx="10"/>
          </p:nvPr>
        </p:nvSpPr>
        <p:spPr>
          <a:xfrm>
            <a:off x="905522" y="994299"/>
            <a:ext cx="8052047" cy="5346524"/>
          </a:xfrm>
        </p:spPr>
        <p:txBody>
          <a:bodyPr/>
          <a:lstStyle/>
          <a:p>
            <a:pPr>
              <a:lnSpc>
                <a:spcPct val="115000"/>
              </a:lnSpc>
              <a:spcBef>
                <a:spcPts val="0"/>
              </a:spcBef>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Indicators that are rated a 4 should receive a commendation. Critical Indicators that are rated a 4 should be bumped up to a major commendation.</a:t>
            </a:r>
          </a:p>
          <a:p>
            <a:pPr>
              <a:lnSpc>
                <a:spcPct val="115000"/>
              </a:lnSpc>
              <a:spcBef>
                <a:spcPts val="0"/>
              </a:spcBef>
              <a:buFont typeface="Symbol" panose="05050102010706020507" pitchFamily="18" charset="2"/>
              <a:buChar char=""/>
            </a:pPr>
            <a:endParaRPr lang="en-US" sz="1200" dirty="0">
              <a:effectLst/>
              <a:latin typeface="Arial" panose="020B0604020202020204" pitchFamily="34" charset="0"/>
              <a:ea typeface="Calibri" panose="020F0502020204030204" pitchFamily="34" charset="0"/>
            </a:endParaRPr>
          </a:p>
          <a:p>
            <a:pPr>
              <a:lnSpc>
                <a:spcPct val="115000"/>
              </a:lnSpc>
              <a:spcBef>
                <a:spcPts val="0"/>
              </a:spcBef>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There is no need to recreate a major commendation or recommendation. Simply copy and paste the standard commendation or recommendation that you wish to elevate to a major. Make the text bold under the standard if it was elevated to a major. If you choose to combine two commendations or recommendations into one major, cite both indicators.</a:t>
            </a:r>
          </a:p>
          <a:p>
            <a:pPr marL="342900" marR="0" lvl="0" indent="-342900">
              <a:lnSpc>
                <a:spcPct val="115000"/>
              </a:lnSpc>
              <a:spcBef>
                <a:spcPts val="0"/>
              </a:spcBef>
              <a:spcAft>
                <a:spcPts val="0"/>
              </a:spcAft>
              <a:buFont typeface="Symbol" panose="05050102010706020507" pitchFamily="18" charset="2"/>
              <a:buChar char=""/>
            </a:pPr>
            <a:endParaRPr lang="en-US" sz="1200" dirty="0">
              <a:effectLst/>
              <a:latin typeface="Arial" panose="020B0604020202020204" pitchFamily="34" charset="0"/>
              <a:ea typeface="Calibri" panose="020F050202020403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Recommendations and Commendations should include both a Statement and Description. </a:t>
            </a: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rPr>
              <a:t>The Statement for a commendation should be a one-sentence statement of fact. The Description should be a brief description of what the team saw, and it explains why the commendation was warranted. </a:t>
            </a: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Arial" panose="020B0604020202020204" pitchFamily="34" charset="0"/>
                <a:ea typeface="Calibri" panose="020F0502020204030204" pitchFamily="34" charset="0"/>
              </a:rPr>
              <a:t>The Statement for a Recommendation should start with an active verb specifying what the school should do the more fully meet the standard indicator without being prescriptive. </a:t>
            </a:r>
          </a:p>
          <a:p>
            <a:pPr marL="91440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rPr>
              <a:t>The Description should be a brief description of what the team saw, and it explains why the recommendation is warranted.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rPr>
              <a:t> </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rPr>
              <a:t>*Read Carefully the </a:t>
            </a:r>
            <a:r>
              <a:rPr lang="en-US" sz="1200" u="sng" dirty="0">
                <a:solidFill>
                  <a:srgbClr val="0000FF"/>
                </a:solidFill>
                <a:effectLst/>
                <a:latin typeface="Arial" panose="020B0604020202020204" pitchFamily="34" charset="0"/>
                <a:ea typeface="Calibri" panose="020F0502020204030204" pitchFamily="34" charset="0"/>
                <a:hlinkClick r:id="rId2"/>
              </a:rPr>
              <a:t>Chair and Team Member Handbook</a:t>
            </a:r>
            <a:r>
              <a:rPr lang="en-US" sz="1200" dirty="0">
                <a:effectLst/>
                <a:latin typeface="Arial" panose="020B0604020202020204" pitchFamily="34" charset="0"/>
                <a:ea typeface="Calibri" panose="020F0502020204030204" pitchFamily="34" charset="0"/>
              </a:rPr>
              <a:t>, paying careful attention to Appendix A – Writing Commendations and Recommendations and Appendix B – Writing the Standard Overview.</a:t>
            </a:r>
          </a:p>
          <a:p>
            <a:pPr marL="0" marR="0">
              <a:lnSpc>
                <a:spcPct val="115000"/>
              </a:lnSpc>
              <a:spcBef>
                <a:spcPts val="0"/>
              </a:spcBef>
              <a:spcAft>
                <a:spcPts val="1000"/>
              </a:spcAft>
            </a:pPr>
            <a:r>
              <a:rPr lang="en-US" sz="1200" dirty="0">
                <a:effectLst/>
                <a:latin typeface="Arial" panose="020B0604020202020204" pitchFamily="34" charset="0"/>
                <a:ea typeface="Calibri" panose="020F0502020204030204" pitchFamily="34" charset="0"/>
              </a:rPr>
              <a:t>*Read Carefully </a:t>
            </a:r>
            <a:r>
              <a:rPr lang="en-US" sz="1200" u="sng" dirty="0">
                <a:solidFill>
                  <a:srgbClr val="0000FF"/>
                </a:solidFill>
                <a:effectLst/>
                <a:latin typeface="Arial" panose="020B0604020202020204" pitchFamily="34" charset="0"/>
                <a:ea typeface="Calibri" panose="020F0502020204030204" pitchFamily="34" charset="0"/>
                <a:hlinkClick r:id="rId3"/>
              </a:rPr>
              <a:t>Formatting a Team Report for ACSI</a:t>
            </a:r>
            <a:r>
              <a:rPr lang="en-US" sz="1200" dirty="0">
                <a:effectLst/>
                <a:latin typeface="Arial" panose="020B0604020202020204" pitchFamily="34" charset="0"/>
                <a:ea typeface="Calibri" panose="020F0502020204030204" pitchFamily="34" charset="0"/>
              </a:rPr>
              <a:t> for more detailed instructions on writing the Team Report.</a:t>
            </a:r>
          </a:p>
          <a:p>
            <a:pPr marL="0" indent="0">
              <a:buNone/>
            </a:pPr>
            <a:endParaRPr lang="en-US" dirty="0"/>
          </a:p>
        </p:txBody>
      </p:sp>
    </p:spTree>
    <p:extLst>
      <p:ext uri="{BB962C8B-B14F-4D97-AF65-F5344CB8AC3E}">
        <p14:creationId xmlns:p14="http://schemas.microsoft.com/office/powerpoint/2010/main" val="96433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8687" y="505566"/>
            <a:ext cx="7648114" cy="620197"/>
          </a:xfrm>
        </p:spPr>
        <p:txBody>
          <a:bodyPr/>
          <a:lstStyle/>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Sample Recommendation</a:t>
            </a:r>
            <a:endParaRPr lang="en-US" sz="1800" dirty="0">
              <a:effectLst/>
              <a:latin typeface="Arial" panose="020B060402020202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F5ECF1A7-1DA8-47B2-822C-590B6114F71E}"/>
              </a:ext>
            </a:extLst>
          </p:cNvPr>
          <p:cNvSpPr>
            <a:spLocks noGrp="1"/>
          </p:cNvSpPr>
          <p:nvPr>
            <p:ph type="body" sz="quarter" idx="10"/>
          </p:nvPr>
        </p:nvSpPr>
        <p:spPr>
          <a:xfrm>
            <a:off x="905522" y="994299"/>
            <a:ext cx="8052047" cy="5346524"/>
          </a:xfrm>
        </p:spPr>
        <p:txBody>
          <a:bodyPr/>
          <a:lstStyle/>
          <a:p>
            <a:pPr marL="0" marR="0" indent="0">
              <a:spcBef>
                <a:spcPts val="0"/>
              </a:spcBef>
              <a:spcAft>
                <a:spcPts val="800"/>
              </a:spcAft>
              <a:buNone/>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Provide a well-documented biblical basis for all courses consistent with developing a biblical worldview which includes supportive biblical integration concepts embedded in the guides/maps so that true integration is evident rather than just correlation. Develop a biblical basis for outside sourced courses/credits according to ACSI’s Guidelines for Accepting Credits from Other Sources. (Indicators 5.1, 5.2, 7.5)</a:t>
            </a:r>
          </a:p>
          <a:p>
            <a:pPr marL="0" marR="0">
              <a:spcBef>
                <a:spcPts val="0"/>
              </a:spcBef>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Christian Academy has developed curriculum maps that guide lesson planning and student learning. Biblical integration was not consistent in maps, during observations, or in sample lesson plans. Further development of biblical integration concepts should follow. </a:t>
            </a:r>
            <a:r>
              <a:rPr lang="en-US" sz="1800" dirty="0">
                <a:effectLst/>
                <a:latin typeface="Arial" panose="020B0604020202020204" pitchFamily="34" charset="0"/>
                <a:ea typeface="Calibri" panose="020F0502020204030204" pitchFamily="34" charset="0"/>
                <a:cs typeface="Arial" panose="020B0604020202020204" pitchFamily="34" charset="0"/>
              </a:rPr>
              <a:t>All the necessary components of the curriculum are developed but must now be integrated to assure curricular and biblical integration success.</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Training for how to develop a biblical worldview and how to integrate those concepts throughout units and lessons, including outside sourced courses/credits, must be an ongoing component of the staff professional development program. (Self-study; interviews with teachers and administration)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45212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8687" y="505566"/>
            <a:ext cx="7648114" cy="620197"/>
          </a:xfrm>
        </p:spPr>
        <p:txBody>
          <a:bodyPr/>
          <a:lstStyle/>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Sample Commendation</a:t>
            </a:r>
            <a:endParaRPr lang="en-US" sz="1800" dirty="0">
              <a:effectLst/>
              <a:latin typeface="Arial" panose="020B060402020202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F5ECF1A7-1DA8-47B2-822C-590B6114F71E}"/>
              </a:ext>
            </a:extLst>
          </p:cNvPr>
          <p:cNvSpPr>
            <a:spLocks noGrp="1"/>
          </p:cNvSpPr>
          <p:nvPr>
            <p:ph type="body" sz="quarter" idx="10"/>
          </p:nvPr>
        </p:nvSpPr>
        <p:spPr>
          <a:xfrm>
            <a:off x="905522" y="1233996"/>
            <a:ext cx="8052047" cy="5346524"/>
          </a:xfrm>
        </p:spPr>
        <p:txBody>
          <a:bodyPr/>
          <a:lstStyle/>
          <a:p>
            <a:pPr marL="0" marR="0" indent="0">
              <a:spcBef>
                <a:spcPts val="0"/>
              </a:spcBef>
              <a:spcAft>
                <a:spcPts val="800"/>
              </a:spcAft>
              <a:buNone/>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Each staff member has a clear testimony of faith in Christ, has signed the school's statement of faith, and endorses the school's code of ethics/lifestyle statement. In addition to the signed documents, staff members exemplify a passion for Christ, for students, and for Christ-centered educational processes. (Indicator 4.1)</a:t>
            </a:r>
          </a:p>
          <a:p>
            <a:pPr marL="0" marR="0" indent="0">
              <a:spcBef>
                <a:spcPts val="0"/>
              </a:spcBef>
              <a:spcAft>
                <a:spcPts val="800"/>
              </a:spcAft>
              <a:buNone/>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school board members, students, and parents affirm that the teachers at Christian Academy are passionate about helping students develop and grow their relationships with Christ. The teachers work together to make sure that the culture of the school is positive and encourages Christlike care and concern among the students. (Parent interviews; school board interviews; student interviews; teacher interviews; classroom observations; review of faculty/staff records)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183263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Middle States Association Representative Information (MSA)</a:t>
            </a:r>
          </a:p>
        </p:txBody>
      </p:sp>
      <p:sp>
        <p:nvSpPr>
          <p:cNvPr id="5" name="Text Placeholder 4">
            <a:extLst>
              <a:ext uri="{FF2B5EF4-FFF2-40B4-BE49-F238E27FC236}">
                <a16:creationId xmlns:a16="http://schemas.microsoft.com/office/drawing/2014/main" id="{AC911948-6739-4FE0-9EF7-2EE13E633383}"/>
              </a:ext>
            </a:extLst>
          </p:cNvPr>
          <p:cNvSpPr>
            <a:spLocks noGrp="1"/>
          </p:cNvSpPr>
          <p:nvPr>
            <p:ph type="body" sz="quarter" idx="10"/>
          </p:nvPr>
        </p:nvSpPr>
        <p:spPr/>
        <p:txBody>
          <a:bodyPr/>
          <a:lstStyle/>
          <a:p>
            <a:endParaRPr lang="en-US"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If you have been designated an MSA representative on the team roster you are responsible for completing the </a:t>
            </a:r>
            <a:r>
              <a:rPr lang="en-US" sz="1200" i="1" dirty="0">
                <a:latin typeface="Arial" panose="020B0604020202020204" pitchFamily="34" charset="0"/>
                <a:cs typeface="Arial" panose="020B0604020202020204" pitchFamily="34" charset="0"/>
              </a:rPr>
              <a:t>MSA Representative Visitor Standards Report </a:t>
            </a:r>
            <a:r>
              <a:rPr lang="en-US" sz="1200" dirty="0">
                <a:latin typeface="Arial" panose="020B0604020202020204" pitchFamily="34" charset="0"/>
                <a:cs typeface="Arial" panose="020B0604020202020204" pitchFamily="34" charset="0"/>
              </a:rPr>
              <a:t>that our office will submit to MSA following the visit. You can receive additional training from MSA directly via ZOOM. If you feel you need this training, please let the regional office know.</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MSA documents can be found </a:t>
            </a:r>
            <a:r>
              <a:rPr lang="en-US" sz="1200" dirty="0">
                <a:latin typeface="Arial" panose="020B0604020202020204" pitchFamily="34" charset="0"/>
                <a:cs typeface="Arial" panose="020B0604020202020204" pitchFamily="34" charset="0"/>
                <a:hlinkClick r:id="rId2"/>
              </a:rPr>
              <a:t>HERE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Please be sure to review these documents in advance of the team visit and reach out to our office if you have any questions.</a:t>
            </a:r>
          </a:p>
          <a:p>
            <a:pPr marL="0" indent="0">
              <a:buNone/>
            </a:pPr>
            <a:endParaRPr lang="en-US" sz="1200" b="1"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In looking at the Standards for Accreditation, you will notice that a lot of them overlap with the ACSI standards. You are encouraged to take any narratives that apply to the ACSI report and use them in the MSA report. MSA wants you to include positive feedback as well as recommendations. </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Should you feel that the school does not meet one of the MSA Standards, please reach out to Carol Aversa for assistance. </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b="1" dirty="0">
                <a:solidFill>
                  <a:srgbClr val="FF0000"/>
                </a:solidFill>
                <a:latin typeface="Arial" panose="020B0604020202020204" pitchFamily="34" charset="0"/>
                <a:cs typeface="Arial" panose="020B0604020202020204" pitchFamily="34" charset="0"/>
              </a:rPr>
              <a:t>Do NOT send the MSA report directly to MSA. Our office will forward it with all the other team documents. </a:t>
            </a:r>
          </a:p>
        </p:txBody>
      </p:sp>
      <p:pic>
        <p:nvPicPr>
          <p:cNvPr id="7" name="Picture 6" descr="A blue and red sign&#10;&#10;Description automatically generated with low confidence">
            <a:extLst>
              <a:ext uri="{FF2B5EF4-FFF2-40B4-BE49-F238E27FC236}">
                <a16:creationId xmlns:a16="http://schemas.microsoft.com/office/drawing/2014/main" id="{E441A06F-6478-4896-81B0-62604AFE15E8}"/>
              </a:ext>
            </a:extLst>
          </p:cNvPr>
          <p:cNvPicPr>
            <a:picLocks noChangeAspect="1"/>
          </p:cNvPicPr>
          <p:nvPr/>
        </p:nvPicPr>
        <p:blipFill>
          <a:blip r:embed="rId3"/>
          <a:stretch>
            <a:fillRect/>
          </a:stretch>
        </p:blipFill>
        <p:spPr>
          <a:xfrm>
            <a:off x="4128116" y="5215278"/>
            <a:ext cx="1840873" cy="944038"/>
          </a:xfrm>
          <a:prstGeom prst="rect">
            <a:avLst/>
          </a:prstGeom>
        </p:spPr>
      </p:pic>
    </p:spTree>
    <p:extLst>
      <p:ext uri="{BB962C8B-B14F-4D97-AF65-F5344CB8AC3E}">
        <p14:creationId xmlns:p14="http://schemas.microsoft.com/office/powerpoint/2010/main" val="2986402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1820" y="365125"/>
            <a:ext cx="7886700" cy="1325563"/>
          </a:xfrm>
        </p:spPr>
        <p:txBody>
          <a:bodyPr vert="horz" lIns="91440" tIns="45720" rIns="91440" bIns="45720" rtlCol="0" anchor="ctr">
            <a:normAutofit/>
          </a:bodyPr>
          <a:lstStyle/>
          <a:p>
            <a:pPr defTabSz="914400">
              <a:lnSpc>
                <a:spcPct val="90000"/>
              </a:lnSpc>
            </a:pPr>
            <a:r>
              <a:rPr lang="en-US" sz="2800" kern="1200" dirty="0">
                <a:solidFill>
                  <a:schemeClr val="tx1"/>
                </a:solidFill>
                <a:latin typeface="Arial" panose="020B0604020202020204" pitchFamily="34" charset="0"/>
                <a:cs typeface="Arial" panose="020B0604020202020204" pitchFamily="34" charset="0"/>
              </a:rPr>
              <a:t>Following the Team Visit </a:t>
            </a:r>
            <a:r>
              <a:rPr lang="en-US" sz="2000" kern="1200" dirty="0">
                <a:solidFill>
                  <a:schemeClr val="tx1"/>
                </a:solidFill>
                <a:latin typeface="Arial" panose="020B0604020202020204" pitchFamily="34" charset="0"/>
                <a:cs typeface="Arial" panose="020B0604020202020204" pitchFamily="34" charset="0"/>
              </a:rPr>
              <a:t>(within 3 weeks)</a:t>
            </a:r>
          </a:p>
        </p:txBody>
      </p:sp>
      <p:sp>
        <p:nvSpPr>
          <p:cNvPr id="2" name="TextBox 1">
            <a:extLst>
              <a:ext uri="{FF2B5EF4-FFF2-40B4-BE49-F238E27FC236}">
                <a16:creationId xmlns:a16="http://schemas.microsoft.com/office/drawing/2014/main" id="{08ABAEA0-6371-4E7F-A4C8-72DF56B24FB7}"/>
              </a:ext>
            </a:extLst>
          </p:cNvPr>
          <p:cNvSpPr txBox="1"/>
          <p:nvPr/>
        </p:nvSpPr>
        <p:spPr>
          <a:xfrm>
            <a:off x="1038687" y="1606858"/>
            <a:ext cx="6871317" cy="4062651"/>
          </a:xfrm>
          <a:prstGeom prst="rect">
            <a:avLst/>
          </a:prstGeom>
          <a:noFill/>
        </p:spPr>
        <p:txBody>
          <a:bodyPr wrap="square" rtlCol="0">
            <a:spAutoFit/>
          </a:bodyPr>
          <a:lstStyle/>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Complete the Team Report</a:t>
            </a: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Send a Draft copy to the school to check for factual errors</a:t>
            </a: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Finalize document in the </a:t>
            </a:r>
            <a:r>
              <a:rPr lang="en-US" sz="1600" dirty="0" err="1">
                <a:latin typeface="Arial" panose="020B0604020202020204" pitchFamily="34" charset="0"/>
                <a:cs typeface="Arial" panose="020B0604020202020204" pitchFamily="34" charset="0"/>
              </a:rPr>
              <a:t>ePlatform</a:t>
            </a:r>
            <a:r>
              <a:rPr lang="en-US" sz="1600" dirty="0">
                <a:latin typeface="Arial" panose="020B0604020202020204" pitchFamily="34" charset="0"/>
                <a:cs typeface="Arial" panose="020B0604020202020204" pitchFamily="34" charset="0"/>
              </a:rPr>
              <a:t> and email </a:t>
            </a:r>
            <a:r>
              <a:rPr lang="en-US" sz="1600" dirty="0">
                <a:latin typeface="Arial" panose="020B0604020202020204" pitchFamily="34" charset="0"/>
                <a:cs typeface="Arial" panose="020B0604020202020204" pitchFamily="34" charset="0"/>
                <a:hlinkClick r:id="rId2"/>
              </a:rPr>
              <a:t>Lynne_moyer@acsi.org</a:t>
            </a:r>
            <a:r>
              <a:rPr lang="en-US" sz="1600" dirty="0">
                <a:latin typeface="Arial" panose="020B0604020202020204" pitchFamily="34" charset="0"/>
                <a:cs typeface="Arial" panose="020B0604020202020204" pitchFamily="34" charset="0"/>
              </a:rPr>
              <a:t> to alert that it is completed.</a:t>
            </a: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Finalize the MSA report in the Google Drive</a:t>
            </a: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Finalize the Ballot in the Google Drive – if you would like me to send it electronically to the team to sign, send me the team’s recommendation and I will facilitate it from my end. </a:t>
            </a: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Save a copy of the Certification Spreadsheet in the Google Drive</a:t>
            </a: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All team members and the Chair complete a visit </a:t>
            </a:r>
            <a:r>
              <a:rPr lang="en-US" sz="1600" dirty="0">
                <a:latin typeface="Arial" panose="020B0604020202020204" pitchFamily="34" charset="0"/>
                <a:cs typeface="Arial" panose="020B0604020202020204" pitchFamily="34" charset="0"/>
                <a:hlinkClick r:id="rId3"/>
              </a:rPr>
              <a:t>Evaluation Form</a:t>
            </a:r>
            <a:endParaRPr lang="en-US"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Once the evaluations are complete, our office will upload CEUs to your VPPs. </a:t>
            </a:r>
          </a:p>
          <a:p>
            <a:pPr marL="742950" lvl="1"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Chairperson – 5 Educational CEUs</a:t>
            </a:r>
          </a:p>
          <a:p>
            <a:pPr marL="742950" lvl="1"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Assistant Chair – 4 Educational CEUs</a:t>
            </a:r>
          </a:p>
          <a:p>
            <a:pPr marL="742950" lvl="1"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Team Member – 3 Educational CEUs</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192955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966"/>
            <a:ext cx="7387902" cy="620197"/>
          </a:xfrm>
        </p:spPr>
        <p:txBody>
          <a:bodyPr/>
          <a:lstStyle/>
          <a:p>
            <a:r>
              <a:rPr lang="en-US" sz="2000" dirty="0">
                <a:solidFill>
                  <a:schemeClr val="tx1"/>
                </a:solidFill>
                <a:latin typeface="Arial" panose="020B0604020202020204" pitchFamily="34" charset="0"/>
                <a:cs typeface="Arial" panose="020B0604020202020204" pitchFamily="34" charset="0"/>
              </a:rPr>
              <a:t>Accreditation Timeline</a:t>
            </a:r>
          </a:p>
        </p:txBody>
      </p:sp>
      <p:graphicFrame>
        <p:nvGraphicFramePr>
          <p:cNvPr id="6" name="Table 7">
            <a:extLst>
              <a:ext uri="{FF2B5EF4-FFF2-40B4-BE49-F238E27FC236}">
                <a16:creationId xmlns:a16="http://schemas.microsoft.com/office/drawing/2014/main" id="{8DBB3C4F-6F77-46AF-86CB-EE2297D3AEA3}"/>
              </a:ext>
            </a:extLst>
          </p:cNvPr>
          <p:cNvGraphicFramePr>
            <a:graphicFrameLocks noGrp="1"/>
          </p:cNvGraphicFramePr>
          <p:nvPr>
            <p:extLst>
              <p:ext uri="{D42A27DB-BD31-4B8C-83A1-F6EECF244321}">
                <p14:modId xmlns:p14="http://schemas.microsoft.com/office/powerpoint/2010/main" val="3946951652"/>
              </p:ext>
            </p:extLst>
          </p:nvPr>
        </p:nvGraphicFramePr>
        <p:xfrm>
          <a:off x="923278" y="411569"/>
          <a:ext cx="8016536" cy="6375273"/>
        </p:xfrm>
        <a:graphic>
          <a:graphicData uri="http://schemas.openxmlformats.org/drawingml/2006/table">
            <a:tbl>
              <a:tblPr firstRow="1" bandRow="1">
                <a:tableStyleId>{5C22544A-7EE6-4342-B048-85BDC9FD1C3A}</a:tableStyleId>
              </a:tblPr>
              <a:tblGrid>
                <a:gridCol w="6986726">
                  <a:extLst>
                    <a:ext uri="{9D8B030D-6E8A-4147-A177-3AD203B41FA5}">
                      <a16:colId xmlns:a16="http://schemas.microsoft.com/office/drawing/2014/main" val="3356271800"/>
                    </a:ext>
                  </a:extLst>
                </a:gridCol>
                <a:gridCol w="1029810">
                  <a:extLst>
                    <a:ext uri="{9D8B030D-6E8A-4147-A177-3AD203B41FA5}">
                      <a16:colId xmlns:a16="http://schemas.microsoft.com/office/drawing/2014/main" val="782821314"/>
                    </a:ext>
                  </a:extLst>
                </a:gridCol>
              </a:tblGrid>
              <a:tr h="370840">
                <a:tc>
                  <a:txBody>
                    <a:bodyPr/>
                    <a:lstStyle/>
                    <a:p>
                      <a:r>
                        <a:rPr lang="en-US" sz="1050" dirty="0">
                          <a:latin typeface="Arial" panose="020B0604020202020204" pitchFamily="34" charset="0"/>
                          <a:cs typeface="Arial" panose="020B0604020202020204" pitchFamily="34" charset="0"/>
                        </a:rPr>
                        <a:t>When Assigned as Chairperson</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302124974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effectLst/>
                          <a:latin typeface="Arial" panose="020B0604020202020204" pitchFamily="34" charset="0"/>
                          <a:cs typeface="Arial" panose="020B0604020202020204" pitchFamily="34" charset="0"/>
                        </a:rPr>
                        <a:t>Review the candidacy or previous team report for the school (found </a:t>
                      </a:r>
                      <a:r>
                        <a:rPr lang="en-US" sz="1050">
                          <a:effectLst/>
                          <a:latin typeface="Arial" panose="020B0604020202020204" pitchFamily="34" charset="0"/>
                          <a:cs typeface="Arial" panose="020B0604020202020204" pitchFamily="34" charset="0"/>
                        </a:rPr>
                        <a:t>in Team Google </a:t>
                      </a:r>
                      <a:r>
                        <a:rPr lang="en-US" sz="1050" dirty="0">
                          <a:effectLst/>
                          <a:latin typeface="Arial" panose="020B0604020202020204" pitchFamily="34" charset="0"/>
                          <a:cs typeface="Arial" panose="020B0604020202020204" pitchFamily="34" charset="0"/>
                        </a:rPr>
                        <a:t>Drive)</a:t>
                      </a:r>
                    </a:p>
                    <a:p>
                      <a:endParaRPr lang="en-US" sz="1050" dirty="0"/>
                    </a:p>
                  </a:txBody>
                  <a:tcPr/>
                </a:tc>
                <a:tc>
                  <a:txBody>
                    <a:bodyPr/>
                    <a:lstStyle/>
                    <a:p>
                      <a:endParaRPr lang="en-US"/>
                    </a:p>
                  </a:txBody>
                  <a:tcPr/>
                </a:tc>
                <a:extLst>
                  <a:ext uri="{0D108BD9-81ED-4DB2-BD59-A6C34878D82A}">
                    <a16:rowId xmlns:a16="http://schemas.microsoft.com/office/drawing/2014/main" val="1470738079"/>
                  </a:ext>
                </a:extLst>
              </a:tr>
              <a:tr h="370840">
                <a:tc>
                  <a:txBody>
                    <a:bodyPr/>
                    <a:lstStyle/>
                    <a:p>
                      <a:pPr marL="0" marR="0">
                        <a:lnSpc>
                          <a:spcPct val="115000"/>
                        </a:lnSpc>
                        <a:spcBef>
                          <a:spcPts val="0"/>
                        </a:spcBef>
                        <a:spcAft>
                          <a:spcPts val="0"/>
                        </a:spcAft>
                      </a:pPr>
                      <a:r>
                        <a:rPr lang="en-US" sz="1050" u="none" dirty="0">
                          <a:effectLst/>
                          <a:latin typeface="Arial" panose="020B0604020202020204" pitchFamily="34" charset="0"/>
                          <a:cs typeface="Arial" panose="020B0604020202020204" pitchFamily="34" charset="0"/>
                        </a:rPr>
                        <a:t>Review the school’s completed Standards Checklist</a:t>
                      </a:r>
                    </a:p>
                    <a:p>
                      <a:pPr marL="171450" marR="0" indent="-171450">
                        <a:lnSpc>
                          <a:spcPct val="115000"/>
                        </a:lnSpc>
                        <a:spcBef>
                          <a:spcPts val="0"/>
                        </a:spcBef>
                        <a:spcAft>
                          <a:spcPts val="0"/>
                        </a:spcAft>
                        <a:buFont typeface="Arial" panose="020B0604020202020204" pitchFamily="34" charset="0"/>
                        <a:buChar char="•"/>
                      </a:pPr>
                      <a:r>
                        <a:rPr lang="en-US" sz="1050" u="none" dirty="0">
                          <a:effectLst/>
                          <a:latin typeface="Arial" panose="020B0604020202020204" pitchFamily="34" charset="0"/>
                          <a:cs typeface="Arial" panose="020B0604020202020204" pitchFamily="34" charset="0"/>
                        </a:rPr>
                        <a:t>Note any standards that are non-compliant</a:t>
                      </a:r>
                    </a:p>
                    <a:p>
                      <a:pPr marL="171450" marR="0" indent="-171450">
                        <a:lnSpc>
                          <a:spcPct val="115000"/>
                        </a:lnSpc>
                        <a:spcBef>
                          <a:spcPts val="0"/>
                        </a:spcBef>
                        <a:spcAft>
                          <a:spcPts val="0"/>
                        </a:spcAft>
                        <a:buFont typeface="Arial" panose="020B0604020202020204" pitchFamily="34" charset="0"/>
                        <a:buChar char="•"/>
                      </a:pPr>
                      <a:r>
                        <a:rPr lang="en-US" sz="1050" u="none" dirty="0">
                          <a:effectLst/>
                          <a:latin typeface="Arial" panose="020B0604020202020204" pitchFamily="34" charset="0"/>
                          <a:cs typeface="Arial" panose="020B0604020202020204" pitchFamily="34" charset="0"/>
                        </a:rPr>
                        <a:t>Note any critical indicators that are non-compliant</a:t>
                      </a:r>
                    </a:p>
                    <a:p>
                      <a:pPr marL="0" marR="0" indent="0">
                        <a:lnSpc>
                          <a:spcPct val="115000"/>
                        </a:lnSpc>
                        <a:spcBef>
                          <a:spcPts val="0"/>
                        </a:spcBef>
                        <a:spcAft>
                          <a:spcPts val="0"/>
                        </a:spcAft>
                        <a:buFont typeface="Arial" panose="020B0604020202020204" pitchFamily="34" charset="0"/>
                        <a:buNone/>
                      </a:pPr>
                      <a:r>
                        <a:rPr lang="en-US" sz="1050" u="none" dirty="0">
                          <a:effectLst/>
                          <a:latin typeface="Arial" panose="020B0604020202020204" pitchFamily="34" charset="0"/>
                          <a:cs typeface="Arial" panose="020B0604020202020204" pitchFamily="34" charset="0"/>
                        </a:rPr>
                        <a:t>*Schools must have a minimum of 90% of critical indicators at the compliant level in order to have a team visit scheduled. If you have concerns please contact Carol Aversa, Accreditation Director at carol_aversa@acsi.org.</a:t>
                      </a:r>
                    </a:p>
                    <a:p>
                      <a:pPr marL="0" marR="0" indent="0">
                        <a:lnSpc>
                          <a:spcPct val="115000"/>
                        </a:lnSpc>
                        <a:spcBef>
                          <a:spcPts val="0"/>
                        </a:spcBef>
                        <a:spcAft>
                          <a:spcPts val="0"/>
                        </a:spcAft>
                        <a:buFont typeface="Arial" panose="020B0604020202020204" pitchFamily="34" charset="0"/>
                        <a:buNone/>
                      </a:pPr>
                      <a:endParaRPr lang="en-US" sz="1050" u="none" dirty="0">
                        <a:effectLst/>
                        <a:latin typeface="Arial" panose="020B0604020202020204" pitchFamily="34" charset="0"/>
                        <a:cs typeface="Arial" panose="020B0604020202020204" pitchFamily="34" charset="0"/>
                      </a:endParaRPr>
                    </a:p>
                    <a:p>
                      <a:pPr marL="0" marR="0" indent="0">
                        <a:lnSpc>
                          <a:spcPct val="115000"/>
                        </a:lnSpc>
                        <a:spcBef>
                          <a:spcPts val="0"/>
                        </a:spcBef>
                        <a:spcAft>
                          <a:spcPts val="0"/>
                        </a:spcAft>
                        <a:buFont typeface="Arial" panose="020B0604020202020204" pitchFamily="34" charset="0"/>
                        <a:buNone/>
                      </a:pPr>
                      <a:r>
                        <a:rPr lang="en-US" sz="1050" u="none" dirty="0">
                          <a:effectLst/>
                          <a:latin typeface="Arial" panose="020B0604020202020204" pitchFamily="34" charset="0"/>
                          <a:cs typeface="Arial" panose="020B0604020202020204" pitchFamily="34" charset="0"/>
                        </a:rPr>
                        <a:t>Refer to the </a:t>
                      </a:r>
                      <a:r>
                        <a:rPr lang="en-US" sz="1050" i="1" u="none" dirty="0">
                          <a:solidFill>
                            <a:srgbClr val="0070C0"/>
                          </a:solidFill>
                          <a:effectLst/>
                          <a:latin typeface="Arial" panose="020B0604020202020204" pitchFamily="34" charset="0"/>
                          <a:cs typeface="Arial" panose="020B0604020202020204" pitchFamily="34" charset="0"/>
                        </a:rPr>
                        <a:t>Critical Indicator Checklist </a:t>
                      </a:r>
                      <a:r>
                        <a:rPr lang="en-US" sz="1050" u="none" dirty="0">
                          <a:effectLst/>
                          <a:latin typeface="Arial" panose="020B0604020202020204" pitchFamily="34" charset="0"/>
                          <a:cs typeface="Arial" panose="020B0604020202020204" pitchFamily="34" charset="0"/>
                        </a:rPr>
                        <a:t>on our </a:t>
                      </a:r>
                      <a:r>
                        <a:rPr lang="en-US" sz="1050" u="sng" dirty="0">
                          <a:latin typeface="Arial" panose="020B0604020202020204" pitchFamily="34" charset="0"/>
                          <a:cs typeface="Arial" panose="020B0604020202020204" pitchFamily="34" charset="0"/>
                          <a:hlinkClick r:id="rId2"/>
                        </a:rPr>
                        <a:t>NE Accreditation Supplemental Documents web page</a:t>
                      </a:r>
                      <a:endParaRPr lang="en-US" sz="1050" dirty="0">
                        <a:latin typeface="Arial" panose="020B0604020202020204" pitchFamily="34" charset="0"/>
                        <a:cs typeface="Arial" panose="020B0604020202020204" pitchFamily="34" charset="0"/>
                      </a:endParaRPr>
                    </a:p>
                  </a:txBody>
                  <a:tcPr/>
                </a:tc>
                <a:tc>
                  <a:txBody>
                    <a:bodyPr/>
                    <a:lstStyle/>
                    <a:p>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1614984"/>
                  </a:ext>
                </a:extLst>
              </a:tr>
              <a:tr h="370840">
                <a:tc>
                  <a:txBody>
                    <a:bodyPr/>
                    <a:lstStyle/>
                    <a:p>
                      <a:pPr marL="0" marR="0">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Review timeline and visit dates with school administrator</a:t>
                      </a:r>
                    </a:p>
                    <a:p>
                      <a:pPr marL="171450" marR="0" indent="-171450">
                        <a:lnSpc>
                          <a:spcPct val="115000"/>
                        </a:lnSpc>
                        <a:spcBef>
                          <a:spcPts val="0"/>
                        </a:spcBef>
                        <a:spcAft>
                          <a:spcPts val="0"/>
                        </a:spcAft>
                        <a:buFont typeface="Arial" panose="020B0604020202020204" pitchFamily="34" charset="0"/>
                        <a:buChar char="•"/>
                      </a:pPr>
                      <a:r>
                        <a:rPr lang="en-US" sz="1050" dirty="0">
                          <a:effectLst/>
                          <a:latin typeface="Arial" panose="020B0604020202020204" pitchFamily="34" charset="0"/>
                          <a:cs typeface="Arial" panose="020B0604020202020204" pitchFamily="34" charset="0"/>
                        </a:rPr>
                        <a:t>Back plan from team visit dates</a:t>
                      </a:r>
                    </a:p>
                    <a:p>
                      <a:endParaRPr lang="en-US" sz="105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9905514"/>
                  </a:ext>
                </a:extLst>
              </a:tr>
              <a:tr h="370840">
                <a:tc>
                  <a:txBody>
                    <a:bodyPr/>
                    <a:lstStyle/>
                    <a:p>
                      <a:pPr marL="0" marR="0">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Plan a faculty and steering committee orientation visit to the school</a:t>
                      </a:r>
                    </a:p>
                    <a:p>
                      <a:pPr marL="171450" marR="0" indent="-171450">
                        <a:lnSpc>
                          <a:spcPct val="115000"/>
                        </a:lnSpc>
                        <a:spcBef>
                          <a:spcPts val="0"/>
                        </a:spcBef>
                        <a:spcAft>
                          <a:spcPts val="0"/>
                        </a:spcAft>
                        <a:buFont typeface="Arial" panose="020B0604020202020204" pitchFamily="34" charset="0"/>
                        <a:buChar char="•"/>
                      </a:pPr>
                      <a:r>
                        <a:rPr lang="en-US" sz="1050" dirty="0">
                          <a:effectLst/>
                          <a:latin typeface="Arial" panose="020B0604020202020204" pitchFamily="34" charset="0"/>
                          <a:ea typeface="Calibri" panose="020F0502020204030204" pitchFamily="34" charset="0"/>
                          <a:cs typeface="Arial" panose="020B0604020202020204" pitchFamily="34" charset="0"/>
                        </a:rPr>
                        <a:t>A tele-conference is optional if this is a renewal visit</a:t>
                      </a:r>
                    </a:p>
                    <a:p>
                      <a:endParaRPr lang="en-US" sz="105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5465288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effectLst/>
                          <a:latin typeface="Arial" panose="020B0604020202020204" pitchFamily="34" charset="0"/>
                          <a:cs typeface="Arial" panose="020B0604020202020204" pitchFamily="34" charset="0"/>
                        </a:rPr>
                        <a:t>If dual accreditation, identify which supplements may be needed and who is the representative on the team (see team roster)</a:t>
                      </a:r>
                    </a:p>
                    <a:p>
                      <a:endParaRPr lang="en-US" sz="1050" dirty="0">
                        <a:latin typeface="Arial" panose="020B0604020202020204" pitchFamily="34" charset="0"/>
                        <a:cs typeface="Arial" panose="020B0604020202020204" pitchFamily="34" charset="0"/>
                      </a:endParaRPr>
                    </a:p>
                  </a:txBody>
                  <a:tcPr/>
                </a:tc>
                <a:tc>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65894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effectLst/>
                          <a:latin typeface="Arial" panose="020B0604020202020204" pitchFamily="34" charset="0"/>
                          <a:cs typeface="Arial" panose="020B0604020202020204" pitchFamily="34" charset="0"/>
                        </a:rPr>
                        <a:t>Establish a communication update schedule with the school</a:t>
                      </a:r>
                    </a:p>
                    <a:p>
                      <a:endParaRPr lang="en-US" sz="105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6469892"/>
                  </a:ext>
                </a:extLst>
              </a:tr>
              <a:tr h="370840">
                <a:tc>
                  <a:txBody>
                    <a:bodyPr/>
                    <a:lstStyle/>
                    <a:p>
                      <a:pPr marL="0" marR="0">
                        <a:lnSpc>
                          <a:spcPct val="115000"/>
                        </a:lnSpc>
                        <a:spcBef>
                          <a:spcPts val="0"/>
                        </a:spcBef>
                        <a:spcAft>
                          <a:spcPts val="0"/>
                        </a:spcAft>
                      </a:pPr>
                      <a:r>
                        <a:rPr lang="en-US" sz="1050" dirty="0">
                          <a:effectLst/>
                          <a:latin typeface="Arial" panose="020B0604020202020204" pitchFamily="34" charset="0"/>
                          <a:cs typeface="Arial" panose="020B0604020202020204" pitchFamily="34" charset="0"/>
                        </a:rPr>
                        <a:t>Guide school through completion of the self-study which includes the following:</a:t>
                      </a:r>
                    </a:p>
                    <a:p>
                      <a:pPr marL="171450" marR="0" indent="-171450">
                        <a:lnSpc>
                          <a:spcPct val="115000"/>
                        </a:lnSpc>
                        <a:spcBef>
                          <a:spcPts val="0"/>
                        </a:spcBef>
                        <a:spcAft>
                          <a:spcPts val="0"/>
                        </a:spcAft>
                        <a:buFont typeface="Arial" panose="020B0604020202020204" pitchFamily="34" charset="0"/>
                        <a:buChar char="•"/>
                      </a:pPr>
                      <a:r>
                        <a:rPr lang="en-US" sz="1050" dirty="0">
                          <a:effectLst/>
                          <a:latin typeface="Arial" panose="020B0604020202020204" pitchFamily="34" charset="0"/>
                          <a:cs typeface="Arial" panose="020B0604020202020204" pitchFamily="34" charset="0"/>
                        </a:rPr>
                        <a:t>Certification Spreadsheet/EE Yearly Staff Profile (revised in summer 2020)</a:t>
                      </a:r>
                    </a:p>
                    <a:p>
                      <a:pPr marL="171450" marR="0" indent="-171450">
                        <a:lnSpc>
                          <a:spcPct val="115000"/>
                        </a:lnSpc>
                        <a:spcBef>
                          <a:spcPts val="0"/>
                        </a:spcBef>
                        <a:spcAft>
                          <a:spcPts val="0"/>
                        </a:spcAft>
                        <a:buFont typeface="Arial" panose="020B0604020202020204" pitchFamily="34" charset="0"/>
                        <a:buChar char="•"/>
                      </a:pPr>
                      <a:r>
                        <a:rPr lang="en-US" sz="1050" dirty="0">
                          <a:effectLst/>
                          <a:latin typeface="Arial" panose="020B0604020202020204" pitchFamily="34" charset="0"/>
                          <a:cs typeface="Arial" panose="020B0604020202020204" pitchFamily="34" charset="0"/>
                        </a:rPr>
                        <a:t>Continuous School Improvement Plan</a:t>
                      </a:r>
                    </a:p>
                    <a:p>
                      <a:pPr marL="171450" marR="0" indent="-171450">
                        <a:lnSpc>
                          <a:spcPct val="115000"/>
                        </a:lnSpc>
                        <a:spcBef>
                          <a:spcPts val="0"/>
                        </a:spcBef>
                        <a:spcAft>
                          <a:spcPts val="0"/>
                        </a:spcAft>
                        <a:buFont typeface="Arial" panose="020B0604020202020204" pitchFamily="34" charset="0"/>
                        <a:buChar char="•"/>
                      </a:pPr>
                      <a:r>
                        <a:rPr lang="en-US" sz="1050" dirty="0">
                          <a:effectLst/>
                          <a:latin typeface="Arial" panose="020B0604020202020204" pitchFamily="34" charset="0"/>
                          <a:cs typeface="Arial" panose="020B0604020202020204" pitchFamily="34" charset="0"/>
                        </a:rPr>
                        <a:t>Indicator Ratings Spreadsheet</a:t>
                      </a:r>
                    </a:p>
                    <a:p>
                      <a:pPr marL="171450" marR="0" indent="-171450">
                        <a:lnSpc>
                          <a:spcPct val="115000"/>
                        </a:lnSpc>
                        <a:spcBef>
                          <a:spcPts val="0"/>
                        </a:spcBef>
                        <a:spcAft>
                          <a:spcPts val="0"/>
                        </a:spcAft>
                        <a:buFont typeface="Arial" panose="020B0604020202020204" pitchFamily="34" charset="0"/>
                        <a:buChar char="•"/>
                      </a:pPr>
                      <a:r>
                        <a:rPr lang="en-US" sz="1050" dirty="0">
                          <a:effectLst/>
                          <a:latin typeface="Arial" panose="020B0604020202020204" pitchFamily="34" charset="0"/>
                          <a:cs typeface="Arial" panose="020B0604020202020204" pitchFamily="34" charset="0"/>
                        </a:rPr>
                        <a:t>Financial Review</a:t>
                      </a:r>
                    </a:p>
                    <a:p>
                      <a:pPr marL="171450" marR="0" indent="-171450">
                        <a:lnSpc>
                          <a:spcPct val="115000"/>
                        </a:lnSpc>
                        <a:spcBef>
                          <a:spcPts val="0"/>
                        </a:spcBef>
                        <a:spcAft>
                          <a:spcPts val="0"/>
                        </a:spcAft>
                        <a:buFont typeface="Arial" panose="020B0604020202020204" pitchFamily="34" charset="0"/>
                        <a:buChar char="•"/>
                      </a:pPr>
                      <a:r>
                        <a:rPr lang="en-US" sz="1050" dirty="0">
                          <a:effectLst/>
                          <a:latin typeface="Arial" panose="020B0604020202020204" pitchFamily="34" charset="0"/>
                          <a:cs typeface="Arial" panose="020B0604020202020204" pitchFamily="34" charset="0"/>
                        </a:rPr>
                        <a:t>Using the ePlatform</a:t>
                      </a:r>
                    </a:p>
                    <a:p>
                      <a:pPr marL="0" marR="0" indent="0">
                        <a:lnSpc>
                          <a:spcPct val="115000"/>
                        </a:lnSpc>
                        <a:spcBef>
                          <a:spcPts val="0"/>
                        </a:spcBef>
                        <a:spcAft>
                          <a:spcPts val="0"/>
                        </a:spcAft>
                        <a:buFont typeface="Arial" panose="020B0604020202020204" pitchFamily="34" charset="0"/>
                        <a:buNone/>
                      </a:pPr>
                      <a:r>
                        <a:rPr lang="en-US" sz="1050" dirty="0">
                          <a:effectLst/>
                          <a:latin typeface="Arial" panose="020B0604020202020204" pitchFamily="34" charset="0"/>
                          <a:cs typeface="Arial" panose="020B0604020202020204" pitchFamily="34" charset="0"/>
                        </a:rPr>
                        <a:t>Schools should submit these docs to the chair at least 8 weeks prior to the team visit</a:t>
                      </a:r>
                    </a:p>
                    <a:p>
                      <a:endParaRPr lang="en-US" sz="105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567175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dirty="0">
                          <a:effectLst/>
                          <a:latin typeface="Arial" panose="020B0604020202020204" pitchFamily="34" charset="0"/>
                          <a:cs typeface="Arial" panose="020B0604020202020204" pitchFamily="34" charset="0"/>
                        </a:rPr>
                        <a:t>Review training requirements</a:t>
                      </a:r>
                    </a:p>
                    <a:p>
                      <a:endParaRPr lang="en-US" sz="1050" dirty="0">
                        <a:latin typeface="Arial" panose="020B0604020202020204" pitchFamily="34" charset="0"/>
                        <a:cs typeface="Arial" panose="020B0604020202020204" pitchFamily="34" charset="0"/>
                      </a:endParaRPr>
                    </a:p>
                  </a:txBody>
                  <a:tcPr/>
                </a:tc>
                <a:tc>
                  <a:txBody>
                    <a:bodyPr/>
                    <a:lstStyle/>
                    <a:p>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1620408"/>
                  </a:ext>
                </a:extLst>
              </a:tr>
            </a:tbl>
          </a:graphicData>
        </a:graphic>
      </p:graphicFrame>
    </p:spTree>
    <p:extLst>
      <p:ext uri="{BB962C8B-B14F-4D97-AF65-F5344CB8AC3E}">
        <p14:creationId xmlns:p14="http://schemas.microsoft.com/office/powerpoint/2010/main" val="9832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966"/>
            <a:ext cx="7387902" cy="620197"/>
          </a:xfrm>
        </p:spPr>
        <p:txBody>
          <a:bodyPr/>
          <a:lstStyle/>
          <a:p>
            <a:r>
              <a:rPr lang="en-US" sz="2000" dirty="0">
                <a:solidFill>
                  <a:schemeClr val="tx1"/>
                </a:solidFill>
                <a:latin typeface="Arial" panose="020B0604020202020204" pitchFamily="34" charset="0"/>
                <a:cs typeface="Arial" panose="020B0604020202020204" pitchFamily="34" charset="0"/>
              </a:rPr>
              <a:t>Accreditation Checklist for Chairs</a:t>
            </a:r>
          </a:p>
        </p:txBody>
      </p:sp>
      <p:graphicFrame>
        <p:nvGraphicFramePr>
          <p:cNvPr id="6" name="Table 7">
            <a:extLst>
              <a:ext uri="{FF2B5EF4-FFF2-40B4-BE49-F238E27FC236}">
                <a16:creationId xmlns:a16="http://schemas.microsoft.com/office/drawing/2014/main" id="{8DBB3C4F-6F77-46AF-86CB-EE2297D3AEA3}"/>
              </a:ext>
            </a:extLst>
          </p:cNvPr>
          <p:cNvGraphicFramePr>
            <a:graphicFrameLocks noGrp="1"/>
          </p:cNvGraphicFramePr>
          <p:nvPr>
            <p:extLst>
              <p:ext uri="{D42A27DB-BD31-4B8C-83A1-F6EECF244321}">
                <p14:modId xmlns:p14="http://schemas.microsoft.com/office/powerpoint/2010/main" val="406574886"/>
              </p:ext>
            </p:extLst>
          </p:nvPr>
        </p:nvGraphicFramePr>
        <p:xfrm>
          <a:off x="923278" y="422479"/>
          <a:ext cx="8016536" cy="878586"/>
        </p:xfrm>
        <a:graphic>
          <a:graphicData uri="http://schemas.openxmlformats.org/drawingml/2006/table">
            <a:tbl>
              <a:tblPr firstRow="1" bandRow="1">
                <a:tableStyleId>{5C22544A-7EE6-4342-B048-85BDC9FD1C3A}</a:tableStyleId>
              </a:tblPr>
              <a:tblGrid>
                <a:gridCol w="6986726">
                  <a:extLst>
                    <a:ext uri="{9D8B030D-6E8A-4147-A177-3AD203B41FA5}">
                      <a16:colId xmlns:a16="http://schemas.microsoft.com/office/drawing/2014/main" val="3356271800"/>
                    </a:ext>
                  </a:extLst>
                </a:gridCol>
                <a:gridCol w="1029810">
                  <a:extLst>
                    <a:ext uri="{9D8B030D-6E8A-4147-A177-3AD203B41FA5}">
                      <a16:colId xmlns:a16="http://schemas.microsoft.com/office/drawing/2014/main" val="782821314"/>
                    </a:ext>
                  </a:extLst>
                </a:gridCol>
              </a:tblGrid>
              <a:tr h="370840">
                <a:tc>
                  <a:txBody>
                    <a:bodyPr/>
                    <a:lstStyle/>
                    <a:p>
                      <a:r>
                        <a:rPr lang="en-US" sz="1100" dirty="0">
                          <a:latin typeface="Arial" panose="020B0604020202020204" pitchFamily="34" charset="0"/>
                          <a:cs typeface="Arial" panose="020B0604020202020204" pitchFamily="34" charset="0"/>
                        </a:rPr>
                        <a:t>12 Months Prior to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3021249747"/>
                  </a:ext>
                </a:extLst>
              </a:tr>
              <a:tr h="370840">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Confirm the visit dates and team members with the regional office</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endParaRPr lang="en-US" sz="1100" dirty="0"/>
                    </a:p>
                  </a:txBody>
                  <a:tcPr/>
                </a:tc>
                <a:tc>
                  <a:txBody>
                    <a:bodyPr/>
                    <a:lstStyle/>
                    <a:p>
                      <a:endParaRPr lang="en-US" dirty="0"/>
                    </a:p>
                  </a:txBody>
                  <a:tcPr/>
                </a:tc>
                <a:extLst>
                  <a:ext uri="{0D108BD9-81ED-4DB2-BD59-A6C34878D82A}">
                    <a16:rowId xmlns:a16="http://schemas.microsoft.com/office/drawing/2014/main" val="1470738079"/>
                  </a:ext>
                </a:extLst>
              </a:tr>
            </a:tbl>
          </a:graphicData>
        </a:graphic>
      </p:graphicFrame>
      <p:graphicFrame>
        <p:nvGraphicFramePr>
          <p:cNvPr id="4" name="Table 7">
            <a:extLst>
              <a:ext uri="{FF2B5EF4-FFF2-40B4-BE49-F238E27FC236}">
                <a16:creationId xmlns:a16="http://schemas.microsoft.com/office/drawing/2014/main" id="{4197A9A1-7F91-4B56-978E-B5EC65A5156F}"/>
              </a:ext>
            </a:extLst>
          </p:cNvPr>
          <p:cNvGraphicFramePr>
            <a:graphicFrameLocks noGrp="1"/>
          </p:cNvGraphicFramePr>
          <p:nvPr>
            <p:extLst>
              <p:ext uri="{D42A27DB-BD31-4B8C-83A1-F6EECF244321}">
                <p14:modId xmlns:p14="http://schemas.microsoft.com/office/powerpoint/2010/main" val="479335619"/>
              </p:ext>
            </p:extLst>
          </p:nvPr>
        </p:nvGraphicFramePr>
        <p:xfrm>
          <a:off x="923278" y="1647931"/>
          <a:ext cx="8016536" cy="5318760"/>
        </p:xfrm>
        <a:graphic>
          <a:graphicData uri="http://schemas.openxmlformats.org/drawingml/2006/table">
            <a:tbl>
              <a:tblPr firstRow="1" bandRow="1">
                <a:tableStyleId>{5C22544A-7EE6-4342-B048-85BDC9FD1C3A}</a:tableStyleId>
              </a:tblPr>
              <a:tblGrid>
                <a:gridCol w="6986726">
                  <a:extLst>
                    <a:ext uri="{9D8B030D-6E8A-4147-A177-3AD203B41FA5}">
                      <a16:colId xmlns:a16="http://schemas.microsoft.com/office/drawing/2014/main" val="3356271800"/>
                    </a:ext>
                  </a:extLst>
                </a:gridCol>
                <a:gridCol w="1029810">
                  <a:extLst>
                    <a:ext uri="{9D8B030D-6E8A-4147-A177-3AD203B41FA5}">
                      <a16:colId xmlns:a16="http://schemas.microsoft.com/office/drawing/2014/main" val="782821314"/>
                    </a:ext>
                  </a:extLst>
                </a:gridCol>
              </a:tblGrid>
              <a:tr h="370840">
                <a:tc>
                  <a:txBody>
                    <a:bodyPr/>
                    <a:lstStyle/>
                    <a:p>
                      <a:r>
                        <a:rPr lang="en-US" sz="1100" dirty="0">
                          <a:latin typeface="Arial" panose="020B0604020202020204" pitchFamily="34" charset="0"/>
                          <a:cs typeface="Arial" panose="020B0604020202020204" pitchFamily="34" charset="0"/>
                        </a:rPr>
                        <a:t>6 Months Prior to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3021249747"/>
                  </a:ext>
                </a:extLst>
              </a:tr>
              <a:tr h="370840">
                <a:tc>
                  <a:txBody>
                    <a:bodyPr/>
                    <a:lstStyle/>
                    <a:p>
                      <a:r>
                        <a:rPr lang="en-US" sz="1100" dirty="0">
                          <a:latin typeface="Arial" panose="020B0604020202020204" pitchFamily="34" charset="0"/>
                          <a:cs typeface="Arial" panose="020B0604020202020204" pitchFamily="34" charset="0"/>
                        </a:rPr>
                        <a:t>First meeting with the school administrator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team member names with school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Contact the regional office if the school does not approve the list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Discuss the status of any standard or critical indicator issues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Notify the accreditation office if there are areas of non-compliance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Request that the school tells you when one standard has been completed so that you can review it to be sure all the elements are there, and they are ready to proceed to the next standard.</a:t>
                      </a:r>
                    </a:p>
                    <a:p>
                      <a:endParaRPr lang="en-US" sz="1100" dirty="0"/>
                    </a:p>
                  </a:txBody>
                  <a:tcPr/>
                </a:tc>
                <a:tc>
                  <a:txBody>
                    <a:bodyPr/>
                    <a:lstStyle/>
                    <a:p>
                      <a:endParaRPr lang="en-US" dirty="0"/>
                    </a:p>
                  </a:txBody>
                  <a:tcPr/>
                </a:tc>
                <a:extLst>
                  <a:ext uri="{0D108BD9-81ED-4DB2-BD59-A6C34878D82A}">
                    <a16:rowId xmlns:a16="http://schemas.microsoft.com/office/drawing/2014/main" val="2508146482"/>
                  </a:ext>
                </a:extLst>
              </a:tr>
              <a:tr h="370840">
                <a:tc>
                  <a:txBody>
                    <a:bodyPr/>
                    <a:lstStyle/>
                    <a:p>
                      <a:r>
                        <a:rPr lang="en-US" sz="1100" dirty="0">
                          <a:latin typeface="Arial" panose="020B0604020202020204" pitchFamily="34" charset="0"/>
                          <a:cs typeface="Arial" panose="020B0604020202020204" pitchFamily="34" charset="0"/>
                        </a:rPr>
                        <a:t>Meet or conduct video conference with steering committee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status of self-study report and evidences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Request preliminary copy of self-study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Agree on how evidences are made electronically available to team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visit dates and general schedule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Establish the date for the self-study to be completed and submitted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Set up date for second pre-visit</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Reference </a:t>
                      </a:r>
                      <a:r>
                        <a:rPr lang="en-US" sz="1100" i="1" dirty="0">
                          <a:solidFill>
                            <a:srgbClr val="0070C0"/>
                          </a:solidFill>
                          <a:latin typeface="Arial" panose="020B0604020202020204" pitchFamily="34" charset="0"/>
                          <a:cs typeface="Arial" panose="020B0604020202020204" pitchFamily="34" charset="0"/>
                        </a:rPr>
                        <a:t>Required Documentation by Standard </a:t>
                      </a:r>
                      <a:r>
                        <a:rPr lang="en-US" sz="1100" dirty="0">
                          <a:latin typeface="Arial" panose="020B0604020202020204" pitchFamily="34" charset="0"/>
                          <a:cs typeface="Arial" panose="020B0604020202020204" pitchFamily="34" charset="0"/>
                        </a:rPr>
                        <a:t>and </a:t>
                      </a:r>
                      <a:r>
                        <a:rPr lang="en-US" sz="1100" i="1" dirty="0">
                          <a:solidFill>
                            <a:srgbClr val="0070C0"/>
                          </a:solidFill>
                          <a:latin typeface="Arial" panose="020B0604020202020204" pitchFamily="34" charset="0"/>
                          <a:cs typeface="Arial" panose="020B0604020202020204" pitchFamily="34" charset="0"/>
                        </a:rPr>
                        <a:t>Written Policy Requirements </a:t>
                      </a:r>
                      <a:r>
                        <a:rPr lang="en-US" sz="1100" i="1" dirty="0">
                          <a:solidFill>
                            <a:schemeClr val="tx1"/>
                          </a:solidFill>
                          <a:latin typeface="Arial" panose="020B0604020202020204" pitchFamily="34" charset="0"/>
                          <a:cs typeface="Arial" panose="020B0604020202020204" pitchFamily="34" charset="0"/>
                        </a:rPr>
                        <a:t>o</a:t>
                      </a:r>
                      <a:r>
                        <a:rPr lang="en-US" sz="1100" dirty="0">
                          <a:solidFill>
                            <a:schemeClr val="tx1"/>
                          </a:solidFill>
                          <a:latin typeface="Arial" panose="020B0604020202020204" pitchFamily="34" charset="0"/>
                          <a:cs typeface="Arial" panose="020B0604020202020204" pitchFamily="34" charset="0"/>
                        </a:rPr>
                        <a:t>n</a:t>
                      </a:r>
                      <a:r>
                        <a:rPr lang="en-US" sz="1100" dirty="0">
                          <a:latin typeface="Arial" panose="020B0604020202020204" pitchFamily="34" charset="0"/>
                          <a:cs typeface="Arial" panose="020B0604020202020204" pitchFamily="34" charset="0"/>
                        </a:rPr>
                        <a:t> our </a:t>
                      </a:r>
                      <a:r>
                        <a:rPr lang="en-US" sz="1100" u="sng" dirty="0">
                          <a:latin typeface="Arial" panose="020B0604020202020204" pitchFamily="34" charset="0"/>
                          <a:cs typeface="Arial" panose="020B0604020202020204" pitchFamily="34" charset="0"/>
                          <a:hlinkClick r:id="rId2"/>
                        </a:rPr>
                        <a:t>NE Accreditation Supplemental Documents web page</a:t>
                      </a:r>
                      <a:r>
                        <a:rPr lang="en-US" sz="1100" u="sng" dirty="0">
                          <a:latin typeface="Arial" panose="020B0604020202020204" pitchFamily="34" charset="0"/>
                          <a:cs typeface="Arial" panose="020B0604020202020204" pitchFamily="34" charset="0"/>
                          <a:hlinkClick r:id="rId3"/>
                        </a:rPr>
                        <a:t> </a:t>
                      </a:r>
                      <a:endParaRPr lang="en-US" sz="1100" dirty="0">
                        <a:latin typeface="Arial" panose="020B0604020202020204" pitchFamily="34" charset="0"/>
                        <a:cs typeface="Arial" panose="020B0604020202020204" pitchFamily="34" charset="0"/>
                      </a:endParaRPr>
                    </a:p>
                    <a:p>
                      <a:endParaRPr lang="en-US" sz="1100" dirty="0"/>
                    </a:p>
                  </a:txBody>
                  <a:tcPr/>
                </a:tc>
                <a:tc>
                  <a:txBody>
                    <a:bodyPr/>
                    <a:lstStyle/>
                    <a:p>
                      <a:endParaRPr lang="en-US" dirty="0"/>
                    </a:p>
                  </a:txBody>
                  <a:tcPr/>
                </a:tc>
                <a:extLst>
                  <a:ext uri="{0D108BD9-81ED-4DB2-BD59-A6C34878D82A}">
                    <a16:rowId xmlns:a16="http://schemas.microsoft.com/office/drawing/2014/main" val="3361771654"/>
                  </a:ext>
                </a:extLst>
              </a:tr>
              <a:tr h="370840">
                <a:tc>
                  <a:txBody>
                    <a:bodyPr/>
                    <a:lstStyle/>
                    <a:p>
                      <a:r>
                        <a:rPr lang="en-US" sz="1100" dirty="0">
                          <a:latin typeface="Arial" panose="020B0604020202020204" pitchFamily="34" charset="0"/>
                          <a:cs typeface="Arial" panose="020B0604020202020204" pitchFamily="34" charset="0"/>
                        </a:rPr>
                        <a:t>Complete </a:t>
                      </a:r>
                      <a:r>
                        <a:rPr lang="en-US" sz="1100" i="1" dirty="0">
                          <a:solidFill>
                            <a:srgbClr val="0070C0"/>
                          </a:solidFill>
                          <a:latin typeface="Arial" panose="020B0604020202020204" pitchFamily="34" charset="0"/>
                          <a:cs typeface="Arial" panose="020B0604020202020204" pitchFamily="34" charset="0"/>
                        </a:rPr>
                        <a:t>Initial Pre-Visit Report </a:t>
                      </a:r>
                      <a:r>
                        <a:rPr lang="en-US" sz="1100" dirty="0">
                          <a:latin typeface="Arial" panose="020B0604020202020204" pitchFamily="34" charset="0"/>
                          <a:cs typeface="Arial" panose="020B0604020202020204" pitchFamily="34" charset="0"/>
                        </a:rPr>
                        <a:t>(found on the </a:t>
                      </a:r>
                      <a:r>
                        <a:rPr lang="en-US" sz="1100" u="sng" dirty="0">
                          <a:latin typeface="Arial" panose="020B0604020202020204" pitchFamily="34" charset="0"/>
                          <a:cs typeface="Arial" panose="020B0604020202020204" pitchFamily="34" charset="0"/>
                          <a:hlinkClick r:id="rId2"/>
                        </a:rPr>
                        <a:t>NE Accreditation Supplemental Documents web page </a:t>
                      </a:r>
                      <a:r>
                        <a:rPr lang="en-US" sz="1100" u="sng" dirty="0">
                          <a:latin typeface="Arial" panose="020B0604020202020204" pitchFamily="34" charset="0"/>
                          <a:cs typeface="Arial" panose="020B0604020202020204" pitchFamily="34" charset="0"/>
                        </a:rPr>
                        <a:t>)</a:t>
                      </a:r>
                      <a:r>
                        <a:rPr lang="en-US" sz="1100" u="none"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and send to regional office. Include one of the following statements: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school is well prepared for the visit as scheduled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school may not be prepared for the visit as scheduled</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school will not be prepared for the visit as scheduled</a:t>
                      </a:r>
                    </a:p>
                    <a:p>
                      <a:endParaRPr lang="en-US" sz="1100" dirty="0"/>
                    </a:p>
                  </a:txBody>
                  <a:tcPr/>
                </a:tc>
                <a:tc>
                  <a:txBody>
                    <a:bodyPr/>
                    <a:lstStyle/>
                    <a:p>
                      <a:endParaRPr lang="en-US" dirty="0"/>
                    </a:p>
                  </a:txBody>
                  <a:tcPr/>
                </a:tc>
                <a:extLst>
                  <a:ext uri="{0D108BD9-81ED-4DB2-BD59-A6C34878D82A}">
                    <a16:rowId xmlns:a16="http://schemas.microsoft.com/office/drawing/2014/main" val="2743695413"/>
                  </a:ext>
                </a:extLst>
              </a:tr>
              <a:tr h="370840">
                <a:tc>
                  <a: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Welcome and provide school information to the team members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Confirm with team members their reporting assignments</a:t>
                      </a:r>
                    </a:p>
                    <a:p>
                      <a:endParaRPr lang="en-US" sz="1100" dirty="0"/>
                    </a:p>
                  </a:txBody>
                  <a:tcPr/>
                </a:tc>
                <a:tc>
                  <a:txBody>
                    <a:bodyPr/>
                    <a:lstStyle/>
                    <a:p>
                      <a:endParaRPr lang="en-US" dirty="0"/>
                    </a:p>
                  </a:txBody>
                  <a:tcPr/>
                </a:tc>
                <a:extLst>
                  <a:ext uri="{0D108BD9-81ED-4DB2-BD59-A6C34878D82A}">
                    <a16:rowId xmlns:a16="http://schemas.microsoft.com/office/drawing/2014/main" val="1470738079"/>
                  </a:ext>
                </a:extLst>
              </a:tr>
            </a:tbl>
          </a:graphicData>
        </a:graphic>
      </p:graphicFrame>
    </p:spTree>
    <p:extLst>
      <p:ext uri="{BB962C8B-B14F-4D97-AF65-F5344CB8AC3E}">
        <p14:creationId xmlns:p14="http://schemas.microsoft.com/office/powerpoint/2010/main" val="15880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47615"/>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graphicFrame>
        <p:nvGraphicFramePr>
          <p:cNvPr id="2" name="Table 1">
            <a:extLst>
              <a:ext uri="{FF2B5EF4-FFF2-40B4-BE49-F238E27FC236}">
                <a16:creationId xmlns:a16="http://schemas.microsoft.com/office/drawing/2014/main" id="{7D61E3C9-A46B-4173-8F3A-FB4AF8EA40F1}"/>
              </a:ext>
            </a:extLst>
          </p:cNvPr>
          <p:cNvGraphicFramePr>
            <a:graphicFrameLocks noGrp="1"/>
          </p:cNvGraphicFramePr>
          <p:nvPr>
            <p:extLst>
              <p:ext uri="{D42A27DB-BD31-4B8C-83A1-F6EECF244321}">
                <p14:modId xmlns:p14="http://schemas.microsoft.com/office/powerpoint/2010/main" val="2086802878"/>
              </p:ext>
            </p:extLst>
          </p:nvPr>
        </p:nvGraphicFramePr>
        <p:xfrm>
          <a:off x="923278" y="2693697"/>
          <a:ext cx="8016536" cy="3124200"/>
        </p:xfrm>
        <a:graphic>
          <a:graphicData uri="http://schemas.openxmlformats.org/drawingml/2006/table">
            <a:tbl>
              <a:tblPr firstRow="1" bandRow="1">
                <a:tableStyleId>{5C22544A-7EE6-4342-B048-85BDC9FD1C3A}</a:tableStyleId>
              </a:tblPr>
              <a:tblGrid>
                <a:gridCol w="7022237">
                  <a:extLst>
                    <a:ext uri="{9D8B030D-6E8A-4147-A177-3AD203B41FA5}">
                      <a16:colId xmlns:a16="http://schemas.microsoft.com/office/drawing/2014/main" val="3597434983"/>
                    </a:ext>
                  </a:extLst>
                </a:gridCol>
                <a:gridCol w="99429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3 Months Prior to Team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r>
                        <a:rPr lang="en-US" sz="1100" dirty="0">
                          <a:latin typeface="Arial" panose="020B0604020202020204" pitchFamily="34" charset="0"/>
                          <a:cs typeface="Arial" panose="020B0604020202020204" pitchFamily="34" charset="0"/>
                        </a:rPr>
                        <a:t>Conduct second consulting visit or video conference with the school</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of the online access to the self-study, evidences, and data</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Ensure that the self-study, evidences, and data are virtually complete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deadline for submission to chair and team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team logistical needs (accommodations during visit with meeting room)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School accreditation workroom for team (internet, projector, supplies, privacy, etc.)</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Develop schedule for visit. Sample can be found in the Chair/Team Handbook</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Confirm with the regional office that the school is prepared for the visit.</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3088227052"/>
                  </a:ext>
                </a:extLst>
              </a:tr>
              <a:tr h="370840">
                <a:tc>
                  <a:txBody>
                    <a:bodyPr/>
                    <a:lstStyle/>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Communication with the visiting team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school timeline and preliminary visit schedule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Confirm travel plans for each team member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Review the Values and Ethics Statement with the team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Provide the template for the report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Provide sample of commendations and recommendations</a:t>
                      </a:r>
                    </a:p>
                  </a:txBody>
                  <a:tcPr/>
                </a:tc>
                <a:tc>
                  <a:txBody>
                    <a:bodyPr/>
                    <a:lstStyle/>
                    <a:p>
                      <a:endParaRPr lang="en-US" dirty="0"/>
                    </a:p>
                  </a:txBody>
                  <a:tcPr/>
                </a:tc>
                <a:extLst>
                  <a:ext uri="{0D108BD9-81ED-4DB2-BD59-A6C34878D82A}">
                    <a16:rowId xmlns:a16="http://schemas.microsoft.com/office/drawing/2014/main" val="1755707755"/>
                  </a:ext>
                </a:extLst>
              </a:tr>
            </a:tbl>
          </a:graphicData>
        </a:graphic>
      </p:graphicFrame>
      <p:graphicFrame>
        <p:nvGraphicFramePr>
          <p:cNvPr id="7" name="Table 7">
            <a:extLst>
              <a:ext uri="{FF2B5EF4-FFF2-40B4-BE49-F238E27FC236}">
                <a16:creationId xmlns:a16="http://schemas.microsoft.com/office/drawing/2014/main" id="{69D70C0C-8848-40D8-B30F-173CF5A8354D}"/>
              </a:ext>
            </a:extLst>
          </p:cNvPr>
          <p:cNvGraphicFramePr>
            <a:graphicFrameLocks noGrp="1"/>
          </p:cNvGraphicFramePr>
          <p:nvPr>
            <p:extLst>
              <p:ext uri="{D42A27DB-BD31-4B8C-83A1-F6EECF244321}">
                <p14:modId xmlns:p14="http://schemas.microsoft.com/office/powerpoint/2010/main" val="2942584689"/>
              </p:ext>
            </p:extLst>
          </p:nvPr>
        </p:nvGraphicFramePr>
        <p:xfrm>
          <a:off x="923278" y="871951"/>
          <a:ext cx="8016536" cy="1649730"/>
        </p:xfrm>
        <a:graphic>
          <a:graphicData uri="http://schemas.openxmlformats.org/drawingml/2006/table">
            <a:tbl>
              <a:tblPr firstRow="1" bandRow="1">
                <a:tableStyleId>{5C22544A-7EE6-4342-B048-85BDC9FD1C3A}</a:tableStyleId>
              </a:tblPr>
              <a:tblGrid>
                <a:gridCol w="6986726">
                  <a:extLst>
                    <a:ext uri="{9D8B030D-6E8A-4147-A177-3AD203B41FA5}">
                      <a16:colId xmlns:a16="http://schemas.microsoft.com/office/drawing/2014/main" val="3356271800"/>
                    </a:ext>
                  </a:extLst>
                </a:gridCol>
                <a:gridCol w="1029810">
                  <a:extLst>
                    <a:ext uri="{9D8B030D-6E8A-4147-A177-3AD203B41FA5}">
                      <a16:colId xmlns:a16="http://schemas.microsoft.com/office/drawing/2014/main" val="782821314"/>
                    </a:ext>
                  </a:extLst>
                </a:gridCol>
              </a:tblGrid>
              <a:tr h="370840">
                <a:tc>
                  <a:txBody>
                    <a:bodyPr/>
                    <a:lstStyle/>
                    <a:p>
                      <a:r>
                        <a:rPr lang="en-US" sz="1100" dirty="0">
                          <a:latin typeface="Arial" panose="020B0604020202020204" pitchFamily="34" charset="0"/>
                          <a:cs typeface="Arial" panose="020B0604020202020204" pitchFamily="34" charset="0"/>
                        </a:rPr>
                        <a:t>4 to 6 Months Prior to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3021249747"/>
                  </a:ext>
                </a:extLst>
              </a:tr>
              <a:tr h="370840">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Provide the following documents to your team members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Prior Visiting Team Report or Candidacy Report</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Completed REACH Standards Indicators Checklist</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Completed School Indicator Ratings Spreadsheet</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Current School Certification Spreadsheet/EE Yearly Staff Profile (revised in summer 2020)</a:t>
                      </a:r>
                    </a:p>
                    <a:p>
                      <a:endParaRPr lang="en-US" sz="1100" dirty="0"/>
                    </a:p>
                  </a:txBody>
                  <a:tcPr/>
                </a:tc>
                <a:tc>
                  <a:txBody>
                    <a:bodyPr/>
                    <a:lstStyle/>
                    <a:p>
                      <a:endParaRPr lang="en-US" dirty="0"/>
                    </a:p>
                  </a:txBody>
                  <a:tcPr/>
                </a:tc>
                <a:extLst>
                  <a:ext uri="{0D108BD9-81ED-4DB2-BD59-A6C34878D82A}">
                    <a16:rowId xmlns:a16="http://schemas.microsoft.com/office/drawing/2014/main" val="1470738079"/>
                  </a:ext>
                </a:extLst>
              </a:tr>
            </a:tbl>
          </a:graphicData>
        </a:graphic>
      </p:graphicFrame>
    </p:spTree>
    <p:extLst>
      <p:ext uri="{BB962C8B-B14F-4D97-AF65-F5344CB8AC3E}">
        <p14:creationId xmlns:p14="http://schemas.microsoft.com/office/powerpoint/2010/main" val="373765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47615"/>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graphicFrame>
        <p:nvGraphicFramePr>
          <p:cNvPr id="5" name="Table 4">
            <a:extLst>
              <a:ext uri="{FF2B5EF4-FFF2-40B4-BE49-F238E27FC236}">
                <a16:creationId xmlns:a16="http://schemas.microsoft.com/office/drawing/2014/main" id="{D373B9B3-D48C-4281-9618-3DA9C38BE8B5}"/>
              </a:ext>
            </a:extLst>
          </p:cNvPr>
          <p:cNvGraphicFramePr>
            <a:graphicFrameLocks noGrp="1"/>
          </p:cNvGraphicFramePr>
          <p:nvPr>
            <p:extLst>
              <p:ext uri="{D42A27DB-BD31-4B8C-83A1-F6EECF244321}">
                <p14:modId xmlns:p14="http://schemas.microsoft.com/office/powerpoint/2010/main" val="2808778788"/>
              </p:ext>
            </p:extLst>
          </p:nvPr>
        </p:nvGraphicFramePr>
        <p:xfrm>
          <a:off x="923278" y="731732"/>
          <a:ext cx="8016536" cy="5194935"/>
        </p:xfrm>
        <a:graphic>
          <a:graphicData uri="http://schemas.openxmlformats.org/drawingml/2006/table">
            <a:tbl>
              <a:tblPr firstRow="1" bandRow="1">
                <a:tableStyleId>{5C22544A-7EE6-4342-B048-85BDC9FD1C3A}</a:tableStyleId>
              </a:tblPr>
              <a:tblGrid>
                <a:gridCol w="7022237">
                  <a:extLst>
                    <a:ext uri="{9D8B030D-6E8A-4147-A177-3AD203B41FA5}">
                      <a16:colId xmlns:a16="http://schemas.microsoft.com/office/drawing/2014/main" val="3597434983"/>
                    </a:ext>
                  </a:extLst>
                </a:gridCol>
                <a:gridCol w="99429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2 Months Prior to Team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pPr marL="0" marR="0">
                        <a:lnSpc>
                          <a:spcPct val="115000"/>
                        </a:lnSpc>
                        <a:spcBef>
                          <a:spcPts val="0"/>
                        </a:spcBef>
                        <a:spcAft>
                          <a:spcPts val="0"/>
                        </a:spcAft>
                      </a:pPr>
                      <a:r>
                        <a:rPr lang="en-US" sz="1100" dirty="0">
                          <a:effectLst/>
                          <a:latin typeface="Arial" panose="020B0604020202020204" pitchFamily="34" charset="0"/>
                          <a:cs typeface="Arial" panose="020B0604020202020204" pitchFamily="34" charset="0"/>
                        </a:rPr>
                        <a:t>Communicate with the school leadership and steering committee</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Review the status of the self-study</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Confirm that all critical indicators are in compliance</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Remind the school of the deadline for having the complete self-study, evidences and data posted</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If the deadline is missed the visit may be cancelled</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Discuss the visiting team schedule in detail. Sample can be found on our regional webpage</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General schedule, interviews, group meetings, observations, exit meeting</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Review the team logistics for the visit</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Team accommodations and meals</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Team workroom needs</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Team travel arrangements</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Team travel plans and expense reimbursements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Communicate with the visiting team members</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Chair provides a draft of introductory sections of the report</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Review of schedule and writing assignments for each member</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Review of interview schedule for team as a group and individual members</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Ensure that each standard writer has appropriate interviews scheduled</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             Have them complete the </a:t>
                      </a:r>
                      <a:r>
                        <a:rPr lang="en-US" sz="1100"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Individual Team Member Ratings Spreadsheet</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0"/>
                        </a:spcAft>
                        <a:buFont typeface="Arial" panose="020B0604020202020204" pitchFamily="34" charset="0"/>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15000"/>
                        </a:lnSpc>
                        <a:spcBef>
                          <a:spcPts val="0"/>
                        </a:spcBef>
                        <a:spcAft>
                          <a:spcPts val="0"/>
                        </a:spcAft>
                        <a:buFont typeface="Arial" panose="020B0604020202020204" pitchFamily="34" charset="0"/>
                        <a:buNone/>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308822705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Confirm minimal requirements are met</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Submit </a:t>
                      </a:r>
                      <a:r>
                        <a:rPr lang="en-US" sz="1100" i="1" dirty="0">
                          <a:solidFill>
                            <a:srgbClr val="0070C0"/>
                          </a:solidFill>
                          <a:effectLst/>
                          <a:latin typeface="Arial" panose="020B0604020202020204" pitchFamily="34" charset="0"/>
                          <a:ea typeface="Calibri" panose="020F0502020204030204" pitchFamily="34" charset="0"/>
                          <a:cs typeface="Arial" panose="020B0604020202020204" pitchFamily="34" charset="0"/>
                        </a:rPr>
                        <a:t>Verification for Team Visit Readiness </a:t>
                      </a:r>
                      <a:r>
                        <a:rPr lang="en-US" sz="1100" dirty="0">
                          <a:effectLst/>
                          <a:latin typeface="Arial" panose="020B0604020202020204" pitchFamily="34" charset="0"/>
                          <a:ea typeface="Calibri" panose="020F0502020204030204" pitchFamily="34" charset="0"/>
                          <a:cs typeface="Arial" panose="020B0604020202020204" pitchFamily="34" charset="0"/>
                        </a:rPr>
                        <a:t>report to regional office (found on </a:t>
                      </a:r>
                      <a:r>
                        <a:rPr lang="en-US" sz="1100" dirty="0">
                          <a:effectLst/>
                          <a:latin typeface="Arial" panose="020B0604020202020204" pitchFamily="34" charset="0"/>
                          <a:ea typeface="Calibri" panose="020F0502020204030204" pitchFamily="34" charset="0"/>
                          <a:cs typeface="Arial" panose="020B0604020202020204" pitchFamily="34" charset="0"/>
                          <a:hlinkClick r:id="rId3"/>
                        </a:rPr>
                        <a:t>Team Documents </a:t>
                      </a:r>
                      <a:r>
                        <a:rPr lang="en-US" sz="1100" dirty="0">
                          <a:effectLst/>
                          <a:latin typeface="Arial" panose="020B0604020202020204" pitchFamily="34" charset="0"/>
                          <a:ea typeface="Calibri" panose="020F0502020204030204" pitchFamily="34" charset="0"/>
                          <a:cs typeface="Arial" panose="020B0604020202020204" pitchFamily="34" charset="0"/>
                        </a:rPr>
                        <a:t>webpage)</a:t>
                      </a:r>
                      <a:r>
                        <a:rPr lang="en-US" sz="11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PLEASE NOTE: EVIDENCE MUST BE SEEN </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1755707755"/>
                  </a:ext>
                </a:extLst>
              </a:tr>
            </a:tbl>
          </a:graphicData>
        </a:graphic>
      </p:graphicFrame>
    </p:spTree>
    <p:extLst>
      <p:ext uri="{BB962C8B-B14F-4D97-AF65-F5344CB8AC3E}">
        <p14:creationId xmlns:p14="http://schemas.microsoft.com/office/powerpoint/2010/main" val="3640964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47615"/>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graphicFrame>
        <p:nvGraphicFramePr>
          <p:cNvPr id="5" name="Table 4">
            <a:extLst>
              <a:ext uri="{FF2B5EF4-FFF2-40B4-BE49-F238E27FC236}">
                <a16:creationId xmlns:a16="http://schemas.microsoft.com/office/drawing/2014/main" id="{D373B9B3-D48C-4281-9618-3DA9C38BE8B5}"/>
              </a:ext>
            </a:extLst>
          </p:cNvPr>
          <p:cNvGraphicFramePr>
            <a:graphicFrameLocks noGrp="1"/>
          </p:cNvGraphicFramePr>
          <p:nvPr>
            <p:extLst>
              <p:ext uri="{D42A27DB-BD31-4B8C-83A1-F6EECF244321}">
                <p14:modId xmlns:p14="http://schemas.microsoft.com/office/powerpoint/2010/main" val="2765295867"/>
              </p:ext>
            </p:extLst>
          </p:nvPr>
        </p:nvGraphicFramePr>
        <p:xfrm>
          <a:off x="923278" y="731732"/>
          <a:ext cx="8016536" cy="4381119"/>
        </p:xfrm>
        <a:graphic>
          <a:graphicData uri="http://schemas.openxmlformats.org/drawingml/2006/table">
            <a:tbl>
              <a:tblPr firstRow="1" bandRow="1">
                <a:tableStyleId>{5C22544A-7EE6-4342-B048-85BDC9FD1C3A}</a:tableStyleId>
              </a:tblPr>
              <a:tblGrid>
                <a:gridCol w="7022237">
                  <a:extLst>
                    <a:ext uri="{9D8B030D-6E8A-4147-A177-3AD203B41FA5}">
                      <a16:colId xmlns:a16="http://schemas.microsoft.com/office/drawing/2014/main" val="3597434983"/>
                    </a:ext>
                  </a:extLst>
                </a:gridCol>
                <a:gridCol w="99429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8 Weeks Prior to Team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Ensure that the self-study, evidences and data are complete and posted for team access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Contact the school immediately if the self-study, evidences and data are not posted</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Notify the accreditation office if documents are not ready</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Discuss any last details of the visit with the school</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Review the final team schedule with the school</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Confirm the team logistics for accommodations, travel, workroom, etc.       </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308822705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Communicate with the visiting team. Plan a thorough team orientation with video conference</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Ensure that all team members have accessed the ePlatform and the documents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Team member initial rating for each indicator for all standards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Review each of the Critical Indicators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Team members provide draft of assigned standards narratives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Draft commendations and recommendations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Review with individual team member if draft does not meet quality writing or accreditation policy</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Confirm final travel arrangements and other logistics</a:t>
                      </a:r>
                    </a:p>
                  </a:txBody>
                  <a:tcPr/>
                </a:tc>
                <a:tc>
                  <a:txBody>
                    <a:bodyPr/>
                    <a:lstStyle/>
                    <a:p>
                      <a:endParaRPr lang="en-US" dirty="0"/>
                    </a:p>
                  </a:txBody>
                  <a:tcPr/>
                </a:tc>
                <a:extLst>
                  <a:ext uri="{0D108BD9-81ED-4DB2-BD59-A6C34878D82A}">
                    <a16:rowId xmlns:a16="http://schemas.microsoft.com/office/drawing/2014/main" val="1755707755"/>
                  </a:ext>
                </a:extLst>
              </a:tr>
              <a:tr h="370840">
                <a:tc>
                  <a:txBody>
                    <a:bodyPr/>
                    <a:lstStyle/>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ea typeface="Calibri" panose="020F0502020204030204" pitchFamily="34" charset="0"/>
                          <a:cs typeface="Arial" panose="020B0604020202020204" pitchFamily="34" charset="0"/>
                        </a:rPr>
                        <a:t>Familiarize team with report template that will be used to write the team report prior to uploading to the </a:t>
                      </a:r>
                      <a:r>
                        <a:rPr lang="en-US" sz="1100" dirty="0">
                          <a:effectLst/>
                          <a:latin typeface="Arial" panose="020B0604020202020204" pitchFamily="34" charset="0"/>
                          <a:ea typeface="Calibri" panose="020F0502020204030204" pitchFamily="34" charset="0"/>
                          <a:cs typeface="Arial" panose="020B0604020202020204" pitchFamily="34" charset="0"/>
                          <a:hlinkClick r:id="rId2" action="ppaction://hlinksldjump"/>
                        </a:rPr>
                        <a:t>ePlatform</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2679361323"/>
                  </a:ext>
                </a:extLst>
              </a:tr>
              <a:tr h="370840">
                <a:tc>
                  <a:txBody>
                    <a:bodyPr/>
                    <a:lstStyle/>
                    <a:p>
                      <a:pPr marL="171450" marR="0" lvl="0" indent="-171450" algn="l"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100" dirty="0">
                          <a:effectLst/>
                          <a:latin typeface="Arial" panose="020B0604020202020204" pitchFamily="34" charset="0"/>
                          <a:ea typeface="Calibri" panose="020F0502020204030204" pitchFamily="34" charset="0"/>
                          <a:cs typeface="Arial" panose="020B0604020202020204" pitchFamily="34" charset="0"/>
                        </a:rPr>
                        <a:t>Use the secure Google drive the ACSI gives you access to so that the team members can begin narratives for their sections and can peer edit. Instruct team members to complete as much as possible prior to visit</a:t>
                      </a:r>
                    </a:p>
                  </a:txBody>
                  <a:tcPr/>
                </a:tc>
                <a:tc>
                  <a:txBody>
                    <a:bodyPr/>
                    <a:lstStyle/>
                    <a:p>
                      <a:endParaRPr lang="en-US" dirty="0"/>
                    </a:p>
                  </a:txBody>
                  <a:tcPr/>
                </a:tc>
                <a:extLst>
                  <a:ext uri="{0D108BD9-81ED-4DB2-BD59-A6C34878D82A}">
                    <a16:rowId xmlns:a16="http://schemas.microsoft.com/office/drawing/2014/main" val="2806657050"/>
                  </a:ext>
                </a:extLst>
              </a:tr>
            </a:tbl>
          </a:graphicData>
        </a:graphic>
      </p:graphicFrame>
      <p:graphicFrame>
        <p:nvGraphicFramePr>
          <p:cNvPr id="4" name="Table 3">
            <a:extLst>
              <a:ext uri="{FF2B5EF4-FFF2-40B4-BE49-F238E27FC236}">
                <a16:creationId xmlns:a16="http://schemas.microsoft.com/office/drawing/2014/main" id="{6F0DC1E6-C16A-4710-9ADE-9EF5F73133A6}"/>
              </a:ext>
            </a:extLst>
          </p:cNvPr>
          <p:cNvGraphicFramePr>
            <a:graphicFrameLocks noGrp="1"/>
          </p:cNvGraphicFramePr>
          <p:nvPr>
            <p:extLst>
              <p:ext uri="{D42A27DB-BD31-4B8C-83A1-F6EECF244321}">
                <p14:modId xmlns:p14="http://schemas.microsoft.com/office/powerpoint/2010/main" val="4017937757"/>
              </p:ext>
            </p:extLst>
          </p:nvPr>
        </p:nvGraphicFramePr>
        <p:xfrm>
          <a:off x="923278" y="5392523"/>
          <a:ext cx="8016536" cy="1249426"/>
        </p:xfrm>
        <a:graphic>
          <a:graphicData uri="http://schemas.openxmlformats.org/drawingml/2006/table">
            <a:tbl>
              <a:tblPr firstRow="1" bandRow="1">
                <a:tableStyleId>{5C22544A-7EE6-4342-B048-85BDC9FD1C3A}</a:tableStyleId>
              </a:tblPr>
              <a:tblGrid>
                <a:gridCol w="7022237">
                  <a:extLst>
                    <a:ext uri="{9D8B030D-6E8A-4147-A177-3AD203B41FA5}">
                      <a16:colId xmlns:a16="http://schemas.microsoft.com/office/drawing/2014/main" val="3597434983"/>
                    </a:ext>
                  </a:extLst>
                </a:gridCol>
                <a:gridCol w="99429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3 Weeks Prior to Team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Complete team training and send verification to accreditation office</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3088227052"/>
                  </a:ext>
                </a:extLst>
              </a:tr>
              <a:tr h="370840">
                <a:tc>
                  <a:txBody>
                    <a:bodyPr/>
                    <a:lstStyle/>
                    <a:p>
                      <a:pPr marL="0" marR="0">
                        <a:lnSpc>
                          <a:spcPct val="115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Confirm that your team members have completed training</a:t>
                      </a:r>
                    </a:p>
                  </a:txBody>
                  <a:tcPr/>
                </a:tc>
                <a:tc>
                  <a:txBody>
                    <a:bodyPr/>
                    <a:lstStyle/>
                    <a:p>
                      <a:endParaRPr lang="en-US" dirty="0"/>
                    </a:p>
                  </a:txBody>
                  <a:tcPr/>
                </a:tc>
                <a:extLst>
                  <a:ext uri="{0D108BD9-81ED-4DB2-BD59-A6C34878D82A}">
                    <a16:rowId xmlns:a16="http://schemas.microsoft.com/office/drawing/2014/main" val="1755707755"/>
                  </a:ext>
                </a:extLst>
              </a:tr>
            </a:tbl>
          </a:graphicData>
        </a:graphic>
      </p:graphicFrame>
    </p:spTree>
    <p:extLst>
      <p:ext uri="{BB962C8B-B14F-4D97-AF65-F5344CB8AC3E}">
        <p14:creationId xmlns:p14="http://schemas.microsoft.com/office/powerpoint/2010/main" val="228638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Thank You!</a:t>
            </a:r>
          </a:p>
        </p:txBody>
      </p:sp>
      <p:sp>
        <p:nvSpPr>
          <p:cNvPr id="7" name="TextBox 6">
            <a:extLst>
              <a:ext uri="{FF2B5EF4-FFF2-40B4-BE49-F238E27FC236}">
                <a16:creationId xmlns:a16="http://schemas.microsoft.com/office/drawing/2014/main" id="{0BE5DBDB-6FF9-4622-AF5C-FF3CEE1155AA}"/>
              </a:ext>
            </a:extLst>
          </p:cNvPr>
          <p:cNvSpPr txBox="1"/>
          <p:nvPr/>
        </p:nvSpPr>
        <p:spPr>
          <a:xfrm>
            <a:off x="1298899" y="1438183"/>
            <a:ext cx="7250297" cy="2585323"/>
          </a:xfrm>
          <a:prstGeom prst="rect">
            <a:avLst/>
          </a:prstGeom>
          <a:noFill/>
        </p:spPr>
        <p:txBody>
          <a:bodyPr wrap="square" rtlCol="0">
            <a:spAutoFit/>
          </a:bodyPr>
          <a:lstStyle/>
          <a:p>
            <a:endParaRPr lang="en-US" dirty="0"/>
          </a:p>
          <a:p>
            <a:r>
              <a:rPr lang="en-US" dirty="0"/>
              <a:t>Thank you for your willingness to serve on an accreditation team visit. Your participation is a vital part of the accreditation process. Our prayer is that you will be richly blessed by this experience.</a:t>
            </a:r>
          </a:p>
          <a:p>
            <a:endParaRPr lang="en-US" dirty="0"/>
          </a:p>
          <a:p>
            <a:r>
              <a:rPr lang="en-US" dirty="0"/>
              <a:t>This toolkit is designed to be a supplement to the handbook and training sessions. </a:t>
            </a:r>
            <a:endParaRPr lang="en-US" sz="1600" dirty="0">
              <a:latin typeface="Arial" panose="020B0604020202020204" pitchFamily="34" charset="0"/>
              <a:cs typeface="Arial" panose="020B0604020202020204" pitchFamily="34" charset="0"/>
            </a:endParaRPr>
          </a:p>
          <a:p>
            <a:endParaRPr lang="en-US" dirty="0"/>
          </a:p>
          <a:p>
            <a:r>
              <a:rPr lang="en-US" dirty="0"/>
              <a:t> </a:t>
            </a:r>
          </a:p>
        </p:txBody>
      </p:sp>
      <p:pic>
        <p:nvPicPr>
          <p:cNvPr id="2" name="Picture 1">
            <a:extLst>
              <a:ext uri="{FF2B5EF4-FFF2-40B4-BE49-F238E27FC236}">
                <a16:creationId xmlns:a16="http://schemas.microsoft.com/office/drawing/2014/main" id="{D315C4ED-C7D4-447D-A92F-16FC1A85026D}"/>
              </a:ext>
            </a:extLst>
          </p:cNvPr>
          <p:cNvPicPr>
            <a:picLocks noChangeAspect="1"/>
          </p:cNvPicPr>
          <p:nvPr/>
        </p:nvPicPr>
        <p:blipFill>
          <a:blip r:embed="rId2"/>
          <a:stretch>
            <a:fillRect/>
          </a:stretch>
        </p:blipFill>
        <p:spPr>
          <a:xfrm>
            <a:off x="2487561" y="3506519"/>
            <a:ext cx="4168877" cy="2792361"/>
          </a:xfrm>
          <a:prstGeom prst="rect">
            <a:avLst/>
          </a:prstGeom>
        </p:spPr>
      </p:pic>
      <p:sp>
        <p:nvSpPr>
          <p:cNvPr id="4" name="TextBox 3">
            <a:extLst>
              <a:ext uri="{FF2B5EF4-FFF2-40B4-BE49-F238E27FC236}">
                <a16:creationId xmlns:a16="http://schemas.microsoft.com/office/drawing/2014/main" id="{A319DC19-A052-4D56-BDAA-CB383FB21DDB}"/>
              </a:ext>
            </a:extLst>
          </p:cNvPr>
          <p:cNvSpPr txBox="1"/>
          <p:nvPr/>
        </p:nvSpPr>
        <p:spPr>
          <a:xfrm>
            <a:off x="798987" y="6480699"/>
            <a:ext cx="6261522" cy="369332"/>
          </a:xfrm>
          <a:prstGeom prst="rect">
            <a:avLst/>
          </a:prstGeom>
          <a:noFill/>
        </p:spPr>
        <p:txBody>
          <a:bodyPr wrap="none" rtlCol="0">
            <a:spAutoFit/>
          </a:bodyPr>
          <a:lstStyle/>
          <a:p>
            <a:r>
              <a:rPr lang="en-US" dirty="0">
                <a:solidFill>
                  <a:srgbClr val="FF0000"/>
                </a:solidFill>
              </a:rPr>
              <a:t>Hit the Control key while clicking on a link to open the webpage.</a:t>
            </a:r>
          </a:p>
        </p:txBody>
      </p:sp>
    </p:spTree>
    <p:extLst>
      <p:ext uri="{BB962C8B-B14F-4D97-AF65-F5344CB8AC3E}">
        <p14:creationId xmlns:p14="http://schemas.microsoft.com/office/powerpoint/2010/main" val="157712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114445"/>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graphicFrame>
        <p:nvGraphicFramePr>
          <p:cNvPr id="5" name="Table 4">
            <a:extLst>
              <a:ext uri="{FF2B5EF4-FFF2-40B4-BE49-F238E27FC236}">
                <a16:creationId xmlns:a16="http://schemas.microsoft.com/office/drawing/2014/main" id="{D373B9B3-D48C-4281-9618-3DA9C38BE8B5}"/>
              </a:ext>
            </a:extLst>
          </p:cNvPr>
          <p:cNvGraphicFramePr>
            <a:graphicFrameLocks noGrp="1"/>
          </p:cNvGraphicFramePr>
          <p:nvPr>
            <p:extLst>
              <p:ext uri="{D42A27DB-BD31-4B8C-83A1-F6EECF244321}">
                <p14:modId xmlns:p14="http://schemas.microsoft.com/office/powerpoint/2010/main" val="4133845394"/>
              </p:ext>
            </p:extLst>
          </p:nvPr>
        </p:nvGraphicFramePr>
        <p:xfrm>
          <a:off x="923278" y="492026"/>
          <a:ext cx="8016536" cy="5977763"/>
        </p:xfrm>
        <a:graphic>
          <a:graphicData uri="http://schemas.openxmlformats.org/drawingml/2006/table">
            <a:tbl>
              <a:tblPr firstRow="1" bandRow="1">
                <a:tableStyleId>{5C22544A-7EE6-4342-B048-85BDC9FD1C3A}</a:tableStyleId>
              </a:tblPr>
              <a:tblGrid>
                <a:gridCol w="7022237">
                  <a:extLst>
                    <a:ext uri="{9D8B030D-6E8A-4147-A177-3AD203B41FA5}">
                      <a16:colId xmlns:a16="http://schemas.microsoft.com/office/drawing/2014/main" val="3597434983"/>
                    </a:ext>
                  </a:extLst>
                </a:gridCol>
                <a:gridCol w="99429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During the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Approach the visit as the most prepared member of the team</a:t>
                      </a:r>
                      <a:endParaRPr lang="en-US" sz="11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308822705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Conduct a tour of the school as soon as possible and review the details of the schedule</a:t>
                      </a:r>
                    </a:p>
                  </a:txBody>
                  <a:tcPr/>
                </a:tc>
                <a:tc>
                  <a:txBody>
                    <a:bodyPr/>
                    <a:lstStyle/>
                    <a:p>
                      <a:endParaRPr lang="en-US" dirty="0"/>
                    </a:p>
                  </a:txBody>
                  <a:tcPr/>
                </a:tc>
                <a:extLst>
                  <a:ext uri="{0D108BD9-81ED-4DB2-BD59-A6C34878D82A}">
                    <a16:rowId xmlns:a16="http://schemas.microsoft.com/office/drawing/2014/main" val="1755707755"/>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Plan an organizational and orientation time (90 min)</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Ethics and professional distance and demeanor for the team</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Validation of the school self-study, evidences, and data</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Provide objective insights with clear concise writing</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Cooperate with the chair and all the team in reaching consensus</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Emphasis on following the schedule and being on time for all meetings</a:t>
                      </a:r>
                    </a:p>
                  </a:txBody>
                  <a:tcPr/>
                </a:tc>
                <a:tc>
                  <a:txBody>
                    <a:bodyPr/>
                    <a:lstStyle/>
                    <a:p>
                      <a:endParaRPr lang="en-US" dirty="0"/>
                    </a:p>
                  </a:txBody>
                  <a:tcPr/>
                </a:tc>
                <a:extLst>
                  <a:ext uri="{0D108BD9-81ED-4DB2-BD59-A6C34878D82A}">
                    <a16:rowId xmlns:a16="http://schemas.microsoft.com/office/drawing/2014/main" val="2679361323"/>
                  </a:ext>
                </a:extLst>
              </a:tr>
              <a:tr h="370840">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 you meet with stakeholders you can use these </a:t>
                      </a:r>
                      <a:r>
                        <a:rPr kumimoji="0" lang="en-US" sz="1100" b="0" i="1"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guiding questions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get started (found on our </a:t>
                      </a:r>
                      <a:r>
                        <a:rPr lang="en-US" sz="1100" u="sng" dirty="0">
                          <a:latin typeface="Arial" panose="020B0604020202020204" pitchFamily="34" charset="0"/>
                          <a:cs typeface="Arial" panose="020B0604020202020204" pitchFamily="34" charset="0"/>
                          <a:hlinkClick r:id="rId2"/>
                        </a:rPr>
                        <a:t>NE Accreditation Supplemental Documents web page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434214267"/>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the team report document</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Follow the report template without variation</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Set daily goals for the team</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Provide extra support to team members as needed</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Establish a daily debrief session</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Manage the team for effectiveness and efficiency</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goal accomplishments, issues, and concerns daily</a:t>
                      </a:r>
                    </a:p>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4608450"/>
                  </a:ext>
                </a:extLst>
              </a:tr>
              <a:tr h="370840">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a team review of each report section as it is completed, including the </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ction="ppaction://hlinksldjump"/>
                        </a:rPr>
                        <a:t>Team Indicator Ratings Spreadsheet</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Refer to </a:t>
                      </a:r>
                      <a:r>
                        <a:rPr lang="en-US" sz="1100" i="1" u="none" dirty="0">
                          <a:solidFill>
                            <a:srgbClr val="0070C0"/>
                          </a:solidFill>
                          <a:effectLst/>
                          <a:latin typeface="Arial" panose="020B0604020202020204" pitchFamily="34" charset="0"/>
                          <a:ea typeface="Calibri" panose="020F0502020204030204" pitchFamily="34" charset="0"/>
                          <a:cs typeface="Arial" panose="020B0604020202020204" pitchFamily="34" charset="0"/>
                        </a:rPr>
                        <a:t>Required Documentation by Standard </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and </a:t>
                      </a:r>
                      <a:r>
                        <a:rPr lang="en-US" sz="1100" i="1" u="none" dirty="0">
                          <a:solidFill>
                            <a:srgbClr val="0070C0"/>
                          </a:solidFill>
                          <a:effectLst/>
                          <a:latin typeface="Arial" panose="020B0604020202020204" pitchFamily="34" charset="0"/>
                          <a:ea typeface="Calibri" panose="020F0502020204030204" pitchFamily="34" charset="0"/>
                          <a:cs typeface="Arial" panose="020B0604020202020204" pitchFamily="34" charset="0"/>
                        </a:rPr>
                        <a:t>Written Policy Requirements </a:t>
                      </a:r>
                      <a:r>
                        <a:rPr lang="en-US" sz="1100" i="1"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i</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n the</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 </a:t>
                      </a:r>
                      <a:r>
                        <a:rPr lang="en-US" sz="1100" u="sng" dirty="0">
                          <a:latin typeface="Arial" panose="020B0604020202020204" pitchFamily="34" charset="0"/>
                          <a:cs typeface="Arial" panose="020B0604020202020204" pitchFamily="34" charset="0"/>
                          <a:hlinkClick r:id="rId2"/>
                        </a:rPr>
                        <a:t>NE Accreditation Supplemental Documents web page </a:t>
                      </a:r>
                      <a:endPar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10682397"/>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Gather daily opinions of the team members regarding achieving accreditation</a:t>
                      </a:r>
                    </a:p>
                    <a:p>
                      <a:pPr marL="0" marR="0" indent="0">
                        <a:lnSpc>
                          <a:spcPct val="115000"/>
                        </a:lnSpc>
                        <a:spcBef>
                          <a:spcPts val="0"/>
                        </a:spcBef>
                        <a:spcAft>
                          <a:spcPts val="0"/>
                        </a:spcAft>
                        <a:buFont typeface="Arial" panose="020B0604020202020204" pitchFamily="34" charset="0"/>
                        <a:buNone/>
                      </a:pPr>
                      <a:r>
                        <a:rPr lang="en-US" sz="1100" u="none" dirty="0">
                          <a:solidFill>
                            <a:srgbClr val="FF0000"/>
                          </a:solidFill>
                          <a:effectLst/>
                          <a:latin typeface="Arial" panose="020B0604020202020204" pitchFamily="34" charset="0"/>
                          <a:ea typeface="Calibri" panose="020F0502020204030204" pitchFamily="34" charset="0"/>
                          <a:cs typeface="Arial" panose="020B0604020202020204" pitchFamily="34" charset="0"/>
                        </a:rPr>
                        <a:t>NOTE</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The Chairperson </a:t>
                      </a:r>
                      <a:r>
                        <a:rPr lang="en-US" sz="11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MUST</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 contact Carol Aversa, Accreditation Director (prior to sharing the report with the HOS) if less than a full term of accreditation/reaccreditation is being recommended by the team.</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116877651"/>
                  </a:ext>
                </a:extLst>
              </a:tr>
            </a:tbl>
          </a:graphicData>
        </a:graphic>
      </p:graphicFrame>
    </p:spTree>
    <p:extLst>
      <p:ext uri="{BB962C8B-B14F-4D97-AF65-F5344CB8AC3E}">
        <p14:creationId xmlns:p14="http://schemas.microsoft.com/office/powerpoint/2010/main" val="3337070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47615"/>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graphicFrame>
        <p:nvGraphicFramePr>
          <p:cNvPr id="5" name="Table 4">
            <a:extLst>
              <a:ext uri="{FF2B5EF4-FFF2-40B4-BE49-F238E27FC236}">
                <a16:creationId xmlns:a16="http://schemas.microsoft.com/office/drawing/2014/main" id="{D373B9B3-D48C-4281-9618-3DA9C38BE8B5}"/>
              </a:ext>
            </a:extLst>
          </p:cNvPr>
          <p:cNvGraphicFramePr>
            <a:graphicFrameLocks noGrp="1"/>
          </p:cNvGraphicFramePr>
          <p:nvPr>
            <p:extLst>
              <p:ext uri="{D42A27DB-BD31-4B8C-83A1-F6EECF244321}">
                <p14:modId xmlns:p14="http://schemas.microsoft.com/office/powerpoint/2010/main" val="418382523"/>
              </p:ext>
            </p:extLst>
          </p:nvPr>
        </p:nvGraphicFramePr>
        <p:xfrm>
          <a:off x="923278" y="731732"/>
          <a:ext cx="8016536" cy="5770245"/>
        </p:xfrm>
        <a:graphic>
          <a:graphicData uri="http://schemas.openxmlformats.org/drawingml/2006/table">
            <a:tbl>
              <a:tblPr firstRow="1" bandRow="1">
                <a:tableStyleId>{5C22544A-7EE6-4342-B048-85BDC9FD1C3A}</a:tableStyleId>
              </a:tblPr>
              <a:tblGrid>
                <a:gridCol w="7022237">
                  <a:extLst>
                    <a:ext uri="{9D8B030D-6E8A-4147-A177-3AD203B41FA5}">
                      <a16:colId xmlns:a16="http://schemas.microsoft.com/office/drawing/2014/main" val="3597434983"/>
                    </a:ext>
                  </a:extLst>
                </a:gridCol>
                <a:gridCol w="99429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Concluding Activities of the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Review and edit, as a team, all sections of the report </a:t>
                      </a:r>
                    </a:p>
                  </a:txBody>
                  <a:tcPr/>
                </a:tc>
                <a:tc>
                  <a:txBody>
                    <a:bodyPr/>
                    <a:lstStyle/>
                    <a:p>
                      <a:endParaRPr lang="en-US" dirty="0"/>
                    </a:p>
                  </a:txBody>
                  <a:tcPr/>
                </a:tc>
                <a:extLst>
                  <a:ext uri="{0D108BD9-81ED-4DB2-BD59-A6C34878D82A}">
                    <a16:rowId xmlns:a16="http://schemas.microsoft.com/office/drawing/2014/main" val="308822705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Engage the team in coming to a consensus on major recommendations, and recommendations to the Commission</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Establish a final rating for each of the indicators using the Team Indicator Ratings Spreadsheet to share with the school, if so desired by the school</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Ensure that major recommendation are standards based</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Include a minority report if necessary</a:t>
                      </a:r>
                    </a:p>
                  </a:txBody>
                  <a:tcPr/>
                </a:tc>
                <a:tc>
                  <a:txBody>
                    <a:bodyPr/>
                    <a:lstStyle/>
                    <a:p>
                      <a:endParaRPr lang="en-US" dirty="0"/>
                    </a:p>
                  </a:txBody>
                  <a:tcPr/>
                </a:tc>
                <a:extLst>
                  <a:ext uri="{0D108BD9-81ED-4DB2-BD59-A6C34878D82A}">
                    <a16:rowId xmlns:a16="http://schemas.microsoft.com/office/drawing/2014/main" val="1755707755"/>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Complete supplementary documents needed by partner organizations</a:t>
                      </a:r>
                    </a:p>
                  </a:txBody>
                  <a:tcPr/>
                </a:tc>
                <a:tc>
                  <a:txBody>
                    <a:bodyPr/>
                    <a:lstStyle/>
                    <a:p>
                      <a:endParaRPr lang="en-US" dirty="0"/>
                    </a:p>
                  </a:txBody>
                  <a:tcPr/>
                </a:tc>
                <a:extLst>
                  <a:ext uri="{0D108BD9-81ED-4DB2-BD59-A6C34878D82A}">
                    <a16:rowId xmlns:a16="http://schemas.microsoft.com/office/drawing/2014/main" val="2679361323"/>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Use the appropriate ballot(s) for team recommendation</a:t>
                      </a:r>
                    </a:p>
                  </a:txBody>
                  <a:tcPr/>
                </a:tc>
                <a:tc>
                  <a:txBody>
                    <a:bodyPr/>
                    <a:lstStyle/>
                    <a:p>
                      <a:endParaRPr lang="en-US" dirty="0"/>
                    </a:p>
                  </a:txBody>
                  <a:tcPr/>
                </a:tc>
                <a:extLst>
                  <a:ext uri="{0D108BD9-81ED-4DB2-BD59-A6C34878D82A}">
                    <a16:rowId xmlns:a16="http://schemas.microsoft.com/office/drawing/2014/main" val="2806657050"/>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Prepare an exit report using the template found on the </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Team Documents </a:t>
                      </a: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webpage.</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Briefly review major commendations and recommendation</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Note the team accreditation recommendation to the Commission</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Remind the school that the Commission makes the final decision on accreditation</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School invites attendees to the exit report meeting</a:t>
                      </a:r>
                    </a:p>
                  </a:txBody>
                  <a:tcPr/>
                </a:tc>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434214267"/>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Meet with the school administrator/leadership and review the entire report</a:t>
                      </a:r>
                    </a:p>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424608450"/>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Team members submit expense report and submit to school</a:t>
                      </a:r>
                    </a:p>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710682397"/>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Conduct, with the team, an exit report meeting with school staff and guests</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Present brief exit report using the provided template</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Remind the attendees that there will not be discussion or questions about the report</a:t>
                      </a:r>
                    </a:p>
                    <a:p>
                      <a:pPr marL="171450" marR="0" indent="-171450">
                        <a:lnSpc>
                          <a:spcPct val="115000"/>
                        </a:lnSpc>
                        <a:spcBef>
                          <a:spcPts val="0"/>
                        </a:spcBef>
                        <a:spcAft>
                          <a:spcPts val="0"/>
                        </a:spcAft>
                        <a:buFont typeface="Arial" panose="020B0604020202020204" pitchFamily="34" charset="0"/>
                        <a:buChar char="•"/>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Clarify that the visiting team is a recommending group, not decision-making group</a:t>
                      </a:r>
                    </a:p>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116877651"/>
                  </a:ext>
                </a:extLst>
              </a:tr>
            </a:tbl>
          </a:graphicData>
        </a:graphic>
      </p:graphicFrame>
    </p:spTree>
    <p:extLst>
      <p:ext uri="{BB962C8B-B14F-4D97-AF65-F5344CB8AC3E}">
        <p14:creationId xmlns:p14="http://schemas.microsoft.com/office/powerpoint/2010/main" val="1328954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47615"/>
            <a:ext cx="7387902" cy="620197"/>
          </a:xfrm>
        </p:spPr>
        <p:txBody>
          <a:bodyPr/>
          <a:lstStyle/>
          <a:p>
            <a:r>
              <a:rPr lang="en-US" sz="2400" dirty="0">
                <a:solidFill>
                  <a:schemeClr val="tx1"/>
                </a:solidFill>
                <a:latin typeface="Arial" panose="020B0604020202020204" pitchFamily="34" charset="0"/>
                <a:cs typeface="Arial" panose="020B0604020202020204" pitchFamily="34" charset="0"/>
              </a:rPr>
              <a:t>Accreditation Checklist for Chairs, cont.</a:t>
            </a:r>
          </a:p>
        </p:txBody>
      </p:sp>
      <p:graphicFrame>
        <p:nvGraphicFramePr>
          <p:cNvPr id="5" name="Table 4">
            <a:extLst>
              <a:ext uri="{FF2B5EF4-FFF2-40B4-BE49-F238E27FC236}">
                <a16:creationId xmlns:a16="http://schemas.microsoft.com/office/drawing/2014/main" id="{D373B9B3-D48C-4281-9618-3DA9C38BE8B5}"/>
              </a:ext>
            </a:extLst>
          </p:cNvPr>
          <p:cNvGraphicFramePr>
            <a:graphicFrameLocks noGrp="1"/>
          </p:cNvGraphicFramePr>
          <p:nvPr>
            <p:extLst>
              <p:ext uri="{D42A27DB-BD31-4B8C-83A1-F6EECF244321}">
                <p14:modId xmlns:p14="http://schemas.microsoft.com/office/powerpoint/2010/main" val="3734656794"/>
              </p:ext>
            </p:extLst>
          </p:nvPr>
        </p:nvGraphicFramePr>
        <p:xfrm>
          <a:off x="923278" y="731732"/>
          <a:ext cx="8016536" cy="1910080"/>
        </p:xfrm>
        <a:graphic>
          <a:graphicData uri="http://schemas.openxmlformats.org/drawingml/2006/table">
            <a:tbl>
              <a:tblPr firstRow="1" bandRow="1">
                <a:tableStyleId>{5C22544A-7EE6-4342-B048-85BDC9FD1C3A}</a:tableStyleId>
              </a:tblPr>
              <a:tblGrid>
                <a:gridCol w="7022237">
                  <a:extLst>
                    <a:ext uri="{9D8B030D-6E8A-4147-A177-3AD203B41FA5}">
                      <a16:colId xmlns:a16="http://schemas.microsoft.com/office/drawing/2014/main" val="3597434983"/>
                    </a:ext>
                  </a:extLst>
                </a:gridCol>
                <a:gridCol w="99429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Concluding Team Meeting</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Remind team that the report and recommendation is confidential</a:t>
                      </a:r>
                    </a:p>
                  </a:txBody>
                  <a:tcPr/>
                </a:tc>
                <a:tc>
                  <a:txBody>
                    <a:bodyPr/>
                    <a:lstStyle/>
                    <a:p>
                      <a:endParaRPr lang="en-US" dirty="0"/>
                    </a:p>
                  </a:txBody>
                  <a:tcPr/>
                </a:tc>
                <a:extLst>
                  <a:ext uri="{0D108BD9-81ED-4DB2-BD59-A6C34878D82A}">
                    <a16:rowId xmlns:a16="http://schemas.microsoft.com/office/drawing/2014/main" val="308822705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Remind the team they will be asked to evaluate the chair electronically</a:t>
                      </a:r>
                    </a:p>
                  </a:txBody>
                  <a:tcPr/>
                </a:tc>
                <a:tc>
                  <a:txBody>
                    <a:bodyPr/>
                    <a:lstStyle/>
                    <a:p>
                      <a:endParaRPr lang="en-US" dirty="0"/>
                    </a:p>
                  </a:txBody>
                  <a:tcPr/>
                </a:tc>
                <a:extLst>
                  <a:ext uri="{0D108BD9-81ED-4DB2-BD59-A6C34878D82A}">
                    <a16:rowId xmlns:a16="http://schemas.microsoft.com/office/drawing/2014/main" val="1755707755"/>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Distribute reimbursement checks to the team</a:t>
                      </a:r>
                    </a:p>
                  </a:txBody>
                  <a:tcPr/>
                </a:tc>
                <a:tc>
                  <a:txBody>
                    <a:bodyPr/>
                    <a:lstStyle/>
                    <a:p>
                      <a:endParaRPr lang="en-US" dirty="0"/>
                    </a:p>
                  </a:txBody>
                  <a:tcPr/>
                </a:tc>
                <a:extLst>
                  <a:ext uri="{0D108BD9-81ED-4DB2-BD59-A6C34878D82A}">
                    <a16:rowId xmlns:a16="http://schemas.microsoft.com/office/drawing/2014/main" val="2679361323"/>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Thank the team for their service</a:t>
                      </a:r>
                    </a:p>
                  </a:txBody>
                  <a:tcPr/>
                </a:tc>
                <a:tc>
                  <a:txBody>
                    <a:bodyPr/>
                    <a:lstStyle/>
                    <a:p>
                      <a:endParaRPr lang="en-US" dirty="0"/>
                    </a:p>
                  </a:txBody>
                  <a:tcPr/>
                </a:tc>
                <a:extLst>
                  <a:ext uri="{0D108BD9-81ED-4DB2-BD59-A6C34878D82A}">
                    <a16:rowId xmlns:a16="http://schemas.microsoft.com/office/drawing/2014/main" val="2806657050"/>
                  </a:ext>
                </a:extLst>
              </a:tr>
            </a:tbl>
          </a:graphicData>
        </a:graphic>
      </p:graphicFrame>
      <p:graphicFrame>
        <p:nvGraphicFramePr>
          <p:cNvPr id="4" name="Table 3">
            <a:extLst>
              <a:ext uri="{FF2B5EF4-FFF2-40B4-BE49-F238E27FC236}">
                <a16:creationId xmlns:a16="http://schemas.microsoft.com/office/drawing/2014/main" id="{8C003FEE-C588-4409-9056-2D7588DAB576}"/>
              </a:ext>
            </a:extLst>
          </p:cNvPr>
          <p:cNvGraphicFramePr>
            <a:graphicFrameLocks noGrp="1"/>
          </p:cNvGraphicFramePr>
          <p:nvPr>
            <p:extLst>
              <p:ext uri="{D42A27DB-BD31-4B8C-83A1-F6EECF244321}">
                <p14:modId xmlns:p14="http://schemas.microsoft.com/office/powerpoint/2010/main" val="1434375179"/>
              </p:ext>
            </p:extLst>
          </p:nvPr>
        </p:nvGraphicFramePr>
        <p:xfrm>
          <a:off x="923278" y="3113416"/>
          <a:ext cx="8016536" cy="2682748"/>
        </p:xfrm>
        <a:graphic>
          <a:graphicData uri="http://schemas.openxmlformats.org/drawingml/2006/table">
            <a:tbl>
              <a:tblPr firstRow="1" bandRow="1">
                <a:tableStyleId>{5C22544A-7EE6-4342-B048-85BDC9FD1C3A}</a:tableStyleId>
              </a:tblPr>
              <a:tblGrid>
                <a:gridCol w="7022237">
                  <a:extLst>
                    <a:ext uri="{9D8B030D-6E8A-4147-A177-3AD203B41FA5}">
                      <a16:colId xmlns:a16="http://schemas.microsoft.com/office/drawing/2014/main" val="3597434983"/>
                    </a:ext>
                  </a:extLst>
                </a:gridCol>
                <a:gridCol w="994299">
                  <a:extLst>
                    <a:ext uri="{9D8B030D-6E8A-4147-A177-3AD203B41FA5}">
                      <a16:colId xmlns:a16="http://schemas.microsoft.com/office/drawing/2014/main" val="3685613428"/>
                    </a:ext>
                  </a:extLst>
                </a:gridCol>
              </a:tblGrid>
              <a:tr h="370730">
                <a:tc>
                  <a:txBody>
                    <a:bodyPr/>
                    <a:lstStyle/>
                    <a:p>
                      <a:r>
                        <a:rPr lang="en-US" sz="1100" dirty="0">
                          <a:latin typeface="Arial" panose="020B0604020202020204" pitchFamily="34" charset="0"/>
                          <a:cs typeface="Arial" panose="020B0604020202020204" pitchFamily="34" charset="0"/>
                        </a:rPr>
                        <a:t>Following Team Visit</a:t>
                      </a:r>
                    </a:p>
                  </a:txBody>
                  <a:tcPr/>
                </a:tc>
                <a:tc>
                  <a:txBody>
                    <a:bodyPr/>
                    <a:lstStyle/>
                    <a:p>
                      <a:r>
                        <a:rPr lang="en-US" sz="1100" dirty="0">
                          <a:latin typeface="Arial" panose="020B0604020202020204" pitchFamily="34" charset="0"/>
                          <a:cs typeface="Arial" panose="020B0604020202020204" pitchFamily="34" charset="0"/>
                        </a:rPr>
                        <a:t>Date Completed</a:t>
                      </a:r>
                    </a:p>
                  </a:txBody>
                  <a:tcPr/>
                </a:tc>
                <a:extLst>
                  <a:ext uri="{0D108BD9-81ED-4DB2-BD59-A6C34878D82A}">
                    <a16:rowId xmlns:a16="http://schemas.microsoft.com/office/drawing/2014/main" val="201202493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Complete final editing of the report within 3 weeks of visit on the ePlatform</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Review for clarity, proper grammar, and punctuation</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Review for consistency with ACSI report guidelines</a:t>
                      </a:r>
                    </a:p>
                  </a:txBody>
                  <a:tcPr/>
                </a:tc>
                <a:tc>
                  <a:txBody>
                    <a:bodyPr/>
                    <a:lstStyle/>
                    <a:p>
                      <a:endParaRPr lang="en-US" dirty="0"/>
                    </a:p>
                  </a:txBody>
                  <a:tcPr/>
                </a:tc>
                <a:extLst>
                  <a:ext uri="{0D108BD9-81ED-4DB2-BD59-A6C34878D82A}">
                    <a16:rowId xmlns:a16="http://schemas.microsoft.com/office/drawing/2014/main" val="3088227052"/>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Provide a copy to the school administrator and team members for review, watermark as “confidential.”</a:t>
                      </a:r>
                    </a:p>
                  </a:txBody>
                  <a:tcPr/>
                </a:tc>
                <a:tc>
                  <a:txBody>
                    <a:bodyPr/>
                    <a:lstStyle/>
                    <a:p>
                      <a:endParaRPr lang="en-US" dirty="0"/>
                    </a:p>
                  </a:txBody>
                  <a:tcPr/>
                </a:tc>
                <a:extLst>
                  <a:ext uri="{0D108BD9-81ED-4DB2-BD59-A6C34878D82A}">
                    <a16:rowId xmlns:a16="http://schemas.microsoft.com/office/drawing/2014/main" val="1755707755"/>
                  </a:ext>
                </a:extLst>
              </a:tr>
              <a:tr h="370840">
                <a:tc>
                  <a:txBody>
                    <a:bodyPr/>
                    <a:lstStyle/>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Submit the following documents to the regional office within 3 weeks after the visit:</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Ballot for Accreditation</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Certification Spreadsheet/EE Yearly Staff Profile</a:t>
                      </a:r>
                    </a:p>
                    <a:p>
                      <a:pPr marL="171450" marR="0"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Calibri" panose="020F0502020204030204" pitchFamily="34" charset="0"/>
                          <a:cs typeface="Arial" panose="020B0604020202020204" pitchFamily="34" charset="0"/>
                        </a:rPr>
                        <a:t>MSA Report (if applicable)</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Finalize the report in the ePlatform and mark the team report complete</a:t>
                      </a:r>
                    </a:p>
                    <a:p>
                      <a:pPr marL="0" marR="0" indent="0">
                        <a:lnSpc>
                          <a:spcPct val="115000"/>
                        </a:lnSpc>
                        <a:spcBef>
                          <a:spcPts val="0"/>
                        </a:spcBef>
                        <a:spcAft>
                          <a:spcPts val="0"/>
                        </a:spcAft>
                        <a:buFont typeface="Arial" panose="020B0604020202020204" pitchFamily="34" charset="0"/>
                        <a:buNone/>
                      </a:pPr>
                      <a:r>
                        <a:rPr lang="en-US" sz="1100" dirty="0">
                          <a:effectLst/>
                          <a:latin typeface="Arial" panose="020B0604020202020204" pitchFamily="34" charset="0"/>
                          <a:ea typeface="Calibri" panose="020F0502020204030204" pitchFamily="34" charset="0"/>
                          <a:cs typeface="Arial" panose="020B0604020202020204" pitchFamily="34" charset="0"/>
                        </a:rPr>
                        <a:t>Submit a </a:t>
                      </a:r>
                      <a:r>
                        <a:rPr lang="en-US" sz="11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2"/>
                        </a:rPr>
                        <a:t>REACH Team Visit Evaluation Form </a:t>
                      </a:r>
                      <a:r>
                        <a:rPr lang="en-US" sz="1100" dirty="0">
                          <a:effectLst/>
                          <a:latin typeface="Arial" panose="020B0604020202020204" pitchFamily="34" charset="0"/>
                          <a:ea typeface="Calibri" panose="020F0502020204030204" pitchFamily="34" charset="0"/>
                          <a:cs typeface="Arial" panose="020B0604020202020204" pitchFamily="34" charset="0"/>
                        </a:rPr>
                        <a:t>electronically</a:t>
                      </a:r>
                    </a:p>
                  </a:txBody>
                  <a:tcPr/>
                </a:tc>
                <a:tc>
                  <a:txBody>
                    <a:bodyPr/>
                    <a:lstStyle/>
                    <a:p>
                      <a:endParaRPr lang="en-US" dirty="0"/>
                    </a:p>
                  </a:txBody>
                  <a:tcPr/>
                </a:tc>
                <a:extLst>
                  <a:ext uri="{0D108BD9-81ED-4DB2-BD59-A6C34878D82A}">
                    <a16:rowId xmlns:a16="http://schemas.microsoft.com/office/drawing/2014/main" val="2679361323"/>
                  </a:ext>
                </a:extLst>
              </a:tr>
            </a:tbl>
          </a:graphicData>
        </a:graphic>
      </p:graphicFrame>
    </p:spTree>
    <p:extLst>
      <p:ext uri="{BB962C8B-B14F-4D97-AF65-F5344CB8AC3E}">
        <p14:creationId xmlns:p14="http://schemas.microsoft.com/office/powerpoint/2010/main" val="2856758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20075" y="978102"/>
            <a:ext cx="7941325" cy="1062644"/>
          </a:xfrm>
        </p:spPr>
        <p:txBody>
          <a:bodyPr vert="horz" lIns="91440" tIns="45720" rIns="91440" bIns="45720" rtlCol="0" anchor="b">
            <a:normAutofit/>
          </a:bodyPr>
          <a:lstStyle/>
          <a:p>
            <a:pPr defTabSz="914400">
              <a:lnSpc>
                <a:spcPct val="90000"/>
              </a:lnSpc>
            </a:pPr>
            <a:r>
              <a:rPr lang="en-US" sz="4400" dirty="0">
                <a:solidFill>
                  <a:schemeClr val="tx1"/>
                </a:solidFill>
                <a:latin typeface="Arial" panose="020B0604020202020204" pitchFamily="34" charset="0"/>
                <a:cs typeface="Arial" panose="020B0604020202020204" pitchFamily="34" charset="0"/>
              </a:rPr>
              <a:t>Additional Resources</a:t>
            </a:r>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Graphic 15" descr="Right Pointing Backhand Index">
            <a:extLst>
              <a:ext uri="{FF2B5EF4-FFF2-40B4-BE49-F238E27FC236}">
                <a16:creationId xmlns:a16="http://schemas.microsoft.com/office/drawing/2014/main" id="{29B88A43-9246-4E70-B9EA-247FDD60D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5517" y="2811104"/>
            <a:ext cx="2524860" cy="2524860"/>
          </a:xfrm>
          <a:prstGeom prst="rect">
            <a:avLst/>
          </a:prstGeom>
        </p:spPr>
      </p:pic>
      <p:sp>
        <p:nvSpPr>
          <p:cNvPr id="8" name="TextBox 7">
            <a:extLst>
              <a:ext uri="{FF2B5EF4-FFF2-40B4-BE49-F238E27FC236}">
                <a16:creationId xmlns:a16="http://schemas.microsoft.com/office/drawing/2014/main" id="{BA2ED0B3-B6AB-44EC-AE36-1FDB3B8C9BCF}"/>
              </a:ext>
            </a:extLst>
          </p:cNvPr>
          <p:cNvSpPr txBox="1"/>
          <p:nvPr/>
        </p:nvSpPr>
        <p:spPr>
          <a:xfrm>
            <a:off x="2290439" y="2467992"/>
            <a:ext cx="637096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Additional Resources in the </a:t>
            </a:r>
            <a:r>
              <a:rPr lang="en-US" sz="1800" u="sng" dirty="0">
                <a:latin typeface="Arial" panose="020B0604020202020204" pitchFamily="34" charset="0"/>
                <a:cs typeface="Arial" panose="020B0604020202020204" pitchFamily="34" charset="0"/>
                <a:hlinkClick r:id="rId4"/>
              </a:rPr>
              <a:t>NE Accreditation Supplemental Documents web page </a:t>
            </a:r>
            <a:endParaRPr lang="en-US" u="sng" dirty="0">
              <a:solidFill>
                <a:srgbClr val="0070C0"/>
              </a:solidFill>
              <a:latin typeface="Arial" panose="020B0604020202020204" pitchFamily="34" charset="0"/>
              <a:cs typeface="Arial" panose="020B0604020202020204" pitchFamily="34" charset="0"/>
            </a:endParaRPr>
          </a:p>
          <a:p>
            <a:endParaRPr lang="en-US" dirty="0"/>
          </a:p>
        </p:txBody>
      </p:sp>
      <p:sp>
        <p:nvSpPr>
          <p:cNvPr id="9" name="Rectangle 8">
            <a:extLst>
              <a:ext uri="{FF2B5EF4-FFF2-40B4-BE49-F238E27FC236}">
                <a16:creationId xmlns:a16="http://schemas.microsoft.com/office/drawing/2014/main" id="{AAF9C1C8-05E9-463C-9790-87C736681938}"/>
              </a:ext>
            </a:extLst>
          </p:cNvPr>
          <p:cNvSpPr/>
          <p:nvPr/>
        </p:nvSpPr>
        <p:spPr>
          <a:xfrm>
            <a:off x="3444536" y="3128899"/>
            <a:ext cx="5592932" cy="3416320"/>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Instructions for setting up a Zoom meeting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Initial Pre-Visit Report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Commendation and Recommendation Examples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Too Prescriptive Examples (What not to do when writing recommendations)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Team Chair Google Drive Information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Required Documentation by Standards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Written Policy Requirements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Critical indicator Checklist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Guiding Questions for REACH Visit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Supplemental Info Regarding Standard 2</a:t>
            </a:r>
          </a:p>
          <a:p>
            <a:endParaRPr lang="en-US" dirty="0"/>
          </a:p>
        </p:txBody>
      </p:sp>
    </p:spTree>
    <p:extLst>
      <p:ext uri="{BB962C8B-B14F-4D97-AF65-F5344CB8AC3E}">
        <p14:creationId xmlns:p14="http://schemas.microsoft.com/office/powerpoint/2010/main" val="1509793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14890D-4E29-47B6-8A5C-2058CB9F0431}"/>
              </a:ext>
            </a:extLst>
          </p:cNvPr>
          <p:cNvSpPr txBox="1"/>
          <p:nvPr/>
        </p:nvSpPr>
        <p:spPr>
          <a:xfrm>
            <a:off x="701336" y="772357"/>
            <a:ext cx="7057747" cy="3693319"/>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CAROL AVERSA, M.Ed.</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Director, Eastern Division | Northeast Director of Accreditation</a:t>
            </a:r>
          </a:p>
          <a:p>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Association of Christian Schools International</a:t>
            </a:r>
          </a:p>
          <a:p>
            <a:r>
              <a:rPr lang="en-US" dirty="0">
                <a:solidFill>
                  <a:schemeClr val="bg1"/>
                </a:solidFill>
                <a:latin typeface="Arial" panose="020B0604020202020204" pitchFamily="34" charset="0"/>
                <a:cs typeface="Arial" panose="020B0604020202020204" pitchFamily="34" charset="0"/>
              </a:rPr>
              <a:t>Office: 719-867-6181</a:t>
            </a:r>
          </a:p>
          <a:p>
            <a:r>
              <a:rPr lang="en-US" dirty="0">
                <a:solidFill>
                  <a:schemeClr val="bg1"/>
                </a:solidFill>
                <a:latin typeface="Arial" panose="020B0604020202020204" pitchFamily="34" charset="0"/>
                <a:cs typeface="Arial" panose="020B0604020202020204" pitchFamily="34" charset="0"/>
              </a:rPr>
              <a:t>carol_aversa@acsi.org</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Lynne Moyer</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Administrative Assistant, Eastern Division | NE Accreditation</a:t>
            </a:r>
          </a:p>
          <a:p>
            <a:r>
              <a:rPr lang="en-US" dirty="0">
                <a:solidFill>
                  <a:schemeClr val="bg1"/>
                </a:solidFill>
                <a:latin typeface="Arial" panose="020B0604020202020204" pitchFamily="34" charset="0"/>
                <a:cs typeface="Arial" panose="020B0604020202020204" pitchFamily="34" charset="0"/>
              </a:rPr>
              <a:t>Office: 719-867-5277</a:t>
            </a:r>
          </a:p>
          <a:p>
            <a:r>
              <a:rPr lang="en-US">
                <a:solidFill>
                  <a:schemeClr val="bg1"/>
                </a:solidFill>
                <a:latin typeface="Arial" panose="020B0604020202020204" pitchFamily="34" charset="0"/>
                <a:cs typeface="Arial" panose="020B0604020202020204" pitchFamily="34" charset="0"/>
              </a:rPr>
              <a:t>lynne_moyer@acsi.org</a:t>
            </a:r>
          </a:p>
          <a:p>
            <a:endParaRPr lang="en-US" dirty="0"/>
          </a:p>
        </p:txBody>
      </p:sp>
    </p:spTree>
    <p:extLst>
      <p:ext uri="{BB962C8B-B14F-4D97-AF65-F5344CB8AC3E}">
        <p14:creationId xmlns:p14="http://schemas.microsoft.com/office/powerpoint/2010/main" val="24662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Chair/Team Training</a:t>
            </a:r>
          </a:p>
        </p:txBody>
      </p:sp>
      <p:sp>
        <p:nvSpPr>
          <p:cNvPr id="7" name="TextBox 6">
            <a:extLst>
              <a:ext uri="{FF2B5EF4-FFF2-40B4-BE49-F238E27FC236}">
                <a16:creationId xmlns:a16="http://schemas.microsoft.com/office/drawing/2014/main" id="{0BE5DBDB-6FF9-4622-AF5C-FF3CEE1155AA}"/>
              </a:ext>
            </a:extLst>
          </p:cNvPr>
          <p:cNvSpPr txBox="1"/>
          <p:nvPr/>
        </p:nvSpPr>
        <p:spPr>
          <a:xfrm>
            <a:off x="1298899" y="1438183"/>
            <a:ext cx="7250297" cy="313932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ACSI has prepared video training for all Chairs/Teams. Please access this training </a:t>
            </a:r>
            <a:r>
              <a:rPr lang="en-US" sz="1800" dirty="0">
                <a:latin typeface="Arial" panose="020B0604020202020204" pitchFamily="34" charset="0"/>
                <a:cs typeface="Arial" panose="020B0604020202020204" pitchFamily="34" charset="0"/>
                <a:hlinkClick r:id="rId2"/>
              </a:rPr>
              <a:t>HERE</a:t>
            </a:r>
            <a:r>
              <a:rPr lang="en-US" sz="1800" dirty="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Accreditation Director will hold a Q &amp; A-Zoom twice a year in June and January to answer any questions you may have. Be on the lookout for those Zoom sessions.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Of course, as always, you can reach out directly to our office with any questions along the way. </a:t>
            </a:r>
          </a:p>
          <a:p>
            <a:endParaRPr lang="en-US" dirty="0"/>
          </a:p>
          <a:p>
            <a:r>
              <a:rPr lang="en-US" dirty="0"/>
              <a:t> </a:t>
            </a:r>
          </a:p>
        </p:txBody>
      </p:sp>
      <p:sp>
        <p:nvSpPr>
          <p:cNvPr id="4" name="TextBox 3">
            <a:extLst>
              <a:ext uri="{FF2B5EF4-FFF2-40B4-BE49-F238E27FC236}">
                <a16:creationId xmlns:a16="http://schemas.microsoft.com/office/drawing/2014/main" id="{A319DC19-A052-4D56-BDAA-CB383FB21DDB}"/>
              </a:ext>
            </a:extLst>
          </p:cNvPr>
          <p:cNvSpPr txBox="1"/>
          <p:nvPr/>
        </p:nvSpPr>
        <p:spPr>
          <a:xfrm>
            <a:off x="798987" y="6480699"/>
            <a:ext cx="6261522" cy="369332"/>
          </a:xfrm>
          <a:prstGeom prst="rect">
            <a:avLst/>
          </a:prstGeom>
          <a:noFill/>
        </p:spPr>
        <p:txBody>
          <a:bodyPr wrap="none" rtlCol="0">
            <a:spAutoFit/>
          </a:bodyPr>
          <a:lstStyle/>
          <a:p>
            <a:r>
              <a:rPr lang="en-US" dirty="0">
                <a:solidFill>
                  <a:srgbClr val="FF0000"/>
                </a:solidFill>
              </a:rPr>
              <a:t>Hit the Control key while clicking on a link to open the webpage.</a:t>
            </a:r>
          </a:p>
        </p:txBody>
      </p:sp>
    </p:spTree>
    <p:extLst>
      <p:ext uri="{BB962C8B-B14F-4D97-AF65-F5344CB8AC3E}">
        <p14:creationId xmlns:p14="http://schemas.microsoft.com/office/powerpoint/2010/main" val="168202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98899" y="1208625"/>
            <a:ext cx="7387902" cy="3150312"/>
          </a:xfrm>
        </p:spPr>
        <p:txBody>
          <a:bodyPr/>
          <a:lstStyle/>
          <a:p>
            <a:pPr marL="0" indent="0">
              <a:buNone/>
            </a:pPr>
            <a:r>
              <a:rPr lang="en-US" sz="1400" dirty="0">
                <a:latin typeface="Arial" panose="020B0604020202020204" pitchFamily="34" charset="0"/>
                <a:cs typeface="Arial" panose="020B0604020202020204" pitchFamily="34" charset="0"/>
              </a:rPr>
              <a:t>All accreditation documents for the visiting team are housed on our </a:t>
            </a:r>
            <a:r>
              <a:rPr lang="en-US" sz="1400" dirty="0">
                <a:latin typeface="Arial" panose="020B0604020202020204" pitchFamily="34" charset="0"/>
                <a:cs typeface="Arial" panose="020B0604020202020204" pitchFamily="34" charset="0"/>
                <a:hlinkClick r:id="rId2"/>
              </a:rPr>
              <a:t>Team Accreditation Documents website</a:t>
            </a:r>
            <a:r>
              <a:rPr lang="en-US" sz="1400" dirty="0">
                <a:latin typeface="Arial" panose="020B0604020202020204" pitchFamily="34" charset="0"/>
                <a:cs typeface="Arial" panose="020B0604020202020204" pitchFamily="34" charset="0"/>
              </a:rPr>
              <a:t>.</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 have highlighted some documents in this PowerPoint but not all, so be sure to view all the documents on the website, which will be updated if any revisions are made. Always go to the website for the most current documents and train your school to do the same. The documents are divided into the following sections:</a:t>
            </a:r>
          </a:p>
          <a:p>
            <a:pPr marL="0" indent="0">
              <a:buNone/>
            </a:pPr>
            <a:endParaRPr lang="en-US" sz="14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Manuals</a:t>
            </a:r>
          </a:p>
          <a:p>
            <a:r>
              <a:rPr lang="en-US" sz="1200" dirty="0">
                <a:latin typeface="Arial" panose="020B0604020202020204" pitchFamily="34" charset="0"/>
                <a:cs typeface="Arial" panose="020B0604020202020204" pitchFamily="34" charset="0"/>
              </a:rPr>
              <a:t>Pre-Visit Documents</a:t>
            </a:r>
          </a:p>
          <a:p>
            <a:r>
              <a:rPr lang="en-US" sz="1200" dirty="0">
                <a:latin typeface="Arial" panose="020B0604020202020204" pitchFamily="34" charset="0"/>
                <a:cs typeface="Arial" panose="020B0604020202020204" pitchFamily="34" charset="0"/>
              </a:rPr>
              <a:t>Visit Documents</a:t>
            </a:r>
          </a:p>
          <a:p>
            <a:r>
              <a:rPr lang="en-US" sz="1200" dirty="0">
                <a:latin typeface="Arial" panose="020B0604020202020204" pitchFamily="34" charset="0"/>
                <a:cs typeface="Arial" panose="020B0604020202020204" pitchFamily="34" charset="0"/>
              </a:rPr>
              <a:t>ePlatform Documents</a:t>
            </a:r>
          </a:p>
          <a:p>
            <a:r>
              <a:rPr lang="en-US" sz="1200" dirty="0">
                <a:latin typeface="Arial" panose="020B0604020202020204" pitchFamily="34" charset="0"/>
                <a:cs typeface="Arial" panose="020B0604020202020204" pitchFamily="34" charset="0"/>
              </a:rPr>
              <a:t>Post-Visit Documents</a:t>
            </a:r>
          </a:p>
          <a:p>
            <a:endParaRPr lang="en-US" sz="16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PLEASE NOTE: In the summer of 2020, ACSI revised several indicators in Standard 4 to provide more flexibility in meeting the indictors outlining personnel qualifications. </a:t>
            </a:r>
            <a:r>
              <a:rPr lang="en-US" sz="1400" b="1" i="1" dirty="0">
                <a:latin typeface="Arial" panose="020B0604020202020204" pitchFamily="34" charset="0"/>
                <a:cs typeface="Arial" panose="020B0604020202020204" pitchFamily="34" charset="0"/>
              </a:rPr>
              <a:t>These changes are effective immediately. You can find more information </a:t>
            </a:r>
            <a:r>
              <a:rPr lang="en-US" sz="1400" b="1" i="1" dirty="0">
                <a:latin typeface="Arial" panose="020B0604020202020204" pitchFamily="34" charset="0"/>
                <a:cs typeface="Arial" panose="020B0604020202020204" pitchFamily="34" charset="0"/>
                <a:hlinkClick r:id="rId3"/>
              </a:rPr>
              <a:t>here</a:t>
            </a:r>
            <a:r>
              <a:rPr lang="en-US" sz="1400" b="1" i="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Download all documents to your computer prior to completing them. </a:t>
            </a:r>
          </a:p>
          <a:p>
            <a:pPr marL="0" indent="0">
              <a:buNone/>
            </a:pPr>
            <a:endParaRPr lang="en-US" dirty="0"/>
          </a:p>
          <a:p>
            <a:pPr marL="0" indent="0">
              <a:buNone/>
            </a:pPr>
            <a:r>
              <a:rPr lang="en-US" dirty="0"/>
              <a:t> </a:t>
            </a:r>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Accreditation Visiting Team Documents</a:t>
            </a:r>
          </a:p>
        </p:txBody>
      </p:sp>
    </p:spTree>
    <p:extLst>
      <p:ext uri="{BB962C8B-B14F-4D97-AF65-F5344CB8AC3E}">
        <p14:creationId xmlns:p14="http://schemas.microsoft.com/office/powerpoint/2010/main" val="423428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65860"/>
            <a:ext cx="7387902" cy="620197"/>
          </a:xfrm>
        </p:spPr>
        <p:txBody>
          <a:bodyPr/>
          <a:lstStyle/>
          <a:p>
            <a:r>
              <a:rPr lang="en-US" dirty="0">
                <a:solidFill>
                  <a:schemeClr val="tx1"/>
                </a:solidFill>
              </a:rPr>
              <a:t>Indicator Ratings Spreadsheet</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48C11FF-B1EB-46AA-AE36-4D24F6BEB24D}"/>
              </a:ext>
            </a:extLst>
          </p:cNvPr>
          <p:cNvSpPr>
            <a:spLocks noGrp="1"/>
          </p:cNvSpPr>
          <p:nvPr>
            <p:ph type="body" sz="quarter" idx="10"/>
          </p:nvPr>
        </p:nvSpPr>
        <p:spPr>
          <a:xfrm>
            <a:off x="1298899" y="986853"/>
            <a:ext cx="7387902" cy="2708479"/>
          </a:xfrm>
        </p:spPr>
        <p:txBody>
          <a:bodyPr/>
          <a:lstStyle/>
          <a:p>
            <a:pPr marL="0" indent="0">
              <a:buNone/>
            </a:pPr>
            <a:r>
              <a:rPr lang="en-US" sz="1400" dirty="0">
                <a:latin typeface="Arial" panose="020B0604020202020204" pitchFamily="34" charset="0"/>
                <a:cs typeface="Arial" panose="020B0604020202020204" pitchFamily="34" charset="0"/>
              </a:rPr>
              <a:t>The TEAM must use the Indicator Ratings Spreadsheet to rate the school on each of the indicators. (See </a:t>
            </a:r>
            <a:r>
              <a:rPr lang="en-US" sz="1400" dirty="0">
                <a:latin typeface="Arial" panose="020B0604020202020204" pitchFamily="34" charset="0"/>
                <a:cs typeface="Arial" panose="020B0604020202020204" pitchFamily="34" charset="0"/>
                <a:hlinkClick r:id="rId2"/>
              </a:rPr>
              <a:t>Chair Training 5 </a:t>
            </a:r>
            <a:r>
              <a:rPr lang="en-US" sz="1400" dirty="0">
                <a:latin typeface="Arial" panose="020B0604020202020204" pitchFamily="34" charset="0"/>
                <a:cs typeface="Arial" panose="020B0604020202020204" pitchFamily="34" charset="0"/>
              </a:rPr>
              <a:t>– The Team Report for instructions)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 team members should complete the Individual Team Member Ratings Spreadsheet while doing the initial reading of the school’s self-study prior to the visit. Your rating is a “best guess” which will be adjusted once the team is on site and evaluating collaboratively.</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There are 4 options for the Indicator Ratings Spreadsheet found on our </a:t>
            </a:r>
            <a:r>
              <a:rPr lang="en-US" sz="1400" dirty="0">
                <a:latin typeface="Arial" panose="020B0604020202020204" pitchFamily="34" charset="0"/>
                <a:cs typeface="Arial" panose="020B0604020202020204" pitchFamily="34" charset="0"/>
                <a:hlinkClick r:id="rId3"/>
              </a:rPr>
              <a:t>website</a:t>
            </a:r>
            <a:r>
              <a:rPr lang="en-US" sz="1400" dirty="0">
                <a:latin typeface="Arial" panose="020B0604020202020204" pitchFamily="34" charset="0"/>
                <a:cs typeface="Arial" panose="020B0604020202020204" pitchFamily="34" charset="0"/>
              </a:rPr>
              <a:t> under the Self-Study Forms and Documents tab. Chose the one that reflects the school’s enrollment.</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20849AE-F0AE-4B0A-9C2F-DBC4E6745EC0}"/>
              </a:ext>
            </a:extLst>
          </p:cNvPr>
          <p:cNvPicPr>
            <a:picLocks noChangeAspect="1"/>
          </p:cNvPicPr>
          <p:nvPr/>
        </p:nvPicPr>
        <p:blipFill>
          <a:blip r:embed="rId4"/>
          <a:stretch>
            <a:fillRect/>
          </a:stretch>
        </p:blipFill>
        <p:spPr>
          <a:xfrm>
            <a:off x="1587176" y="3695332"/>
            <a:ext cx="6257925" cy="2724150"/>
          </a:xfrm>
          <a:prstGeom prst="rect">
            <a:avLst/>
          </a:prstGeom>
        </p:spPr>
      </p:pic>
    </p:spTree>
    <p:extLst>
      <p:ext uri="{BB962C8B-B14F-4D97-AF65-F5344CB8AC3E}">
        <p14:creationId xmlns:p14="http://schemas.microsoft.com/office/powerpoint/2010/main" val="258588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65862"/>
            <a:ext cx="7387902" cy="620197"/>
          </a:xfrm>
        </p:spPr>
        <p:txBody>
          <a:bodyPr/>
          <a:lstStyle/>
          <a:p>
            <a:r>
              <a:rPr lang="en-US" dirty="0">
                <a:solidFill>
                  <a:schemeClr val="tx1"/>
                </a:solidFill>
              </a:rPr>
              <a:t>Indicator 2.9 Financial Review</a:t>
            </a:r>
          </a:p>
        </p:txBody>
      </p:sp>
      <p:sp>
        <p:nvSpPr>
          <p:cNvPr id="5" name="Text Placeholder 4">
            <a:extLst>
              <a:ext uri="{FF2B5EF4-FFF2-40B4-BE49-F238E27FC236}">
                <a16:creationId xmlns:a16="http://schemas.microsoft.com/office/drawing/2014/main" id="{277BDC58-76EE-4BEE-A5A4-CB2922C7482F}"/>
              </a:ext>
            </a:extLst>
          </p:cNvPr>
          <p:cNvSpPr>
            <a:spLocks noGrp="1"/>
          </p:cNvSpPr>
          <p:nvPr>
            <p:ph type="body" sz="quarter" idx="10"/>
          </p:nvPr>
        </p:nvSpPr>
        <p:spPr>
          <a:xfrm>
            <a:off x="1298899" y="1048997"/>
            <a:ext cx="7387902" cy="4830187"/>
          </a:xfrm>
        </p:spPr>
        <p:txBody>
          <a:bodyPr/>
          <a:lstStyle/>
          <a:p>
            <a:pPr marL="0" indent="0">
              <a:buNone/>
            </a:pPr>
            <a:r>
              <a:rPr lang="en-US" sz="1400" dirty="0">
                <a:latin typeface="Arial" panose="020B0604020202020204" pitchFamily="34" charset="0"/>
                <a:cs typeface="Arial" panose="020B0604020202020204" pitchFamily="34" charset="0"/>
              </a:rPr>
              <a:t>Please note that Indicator 2.9 often gets missed by schools. The Chair should mention this at the pre-visit. There are several options to meet Indicator 2.9 based on the revenue of the school. Please reference </a:t>
            </a:r>
            <a:r>
              <a:rPr lang="en-US" sz="1400" i="1" dirty="0">
                <a:latin typeface="Arial" panose="020B0604020202020204" pitchFamily="34" charset="0"/>
                <a:cs typeface="Arial" panose="020B0604020202020204" pitchFamily="34" charset="0"/>
                <a:hlinkClick r:id="rId2"/>
              </a:rPr>
              <a:t>Options for Meeting Indicator 2.9</a:t>
            </a:r>
            <a:r>
              <a:rPr lang="en-US" sz="1400" i="1" dirty="0">
                <a:latin typeface="Arial" panose="020B0604020202020204" pitchFamily="34" charset="0"/>
                <a:cs typeface="Arial" panose="020B0604020202020204" pitchFamily="34" charset="0"/>
              </a:rPr>
              <a:t>. </a:t>
            </a:r>
            <a:r>
              <a:rPr lang="en-US" sz="1400" b="1" i="1" dirty="0">
                <a:latin typeface="Arial" panose="020B0604020202020204" pitchFamily="34" charset="0"/>
                <a:cs typeface="Arial" panose="020B0604020202020204" pitchFamily="34" charset="0"/>
              </a:rPr>
              <a:t>This review should be based on the year prior to the team visit.</a:t>
            </a:r>
            <a:endParaRPr lang="en-US" sz="1400" b="1"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rtl="0" fontAlgn="base">
              <a:buNone/>
            </a:pPr>
            <a:r>
              <a:rPr lang="en-US" sz="1400" dirty="0">
                <a:latin typeface="Arial" panose="020B0604020202020204" pitchFamily="34" charset="0"/>
                <a:cs typeface="Arial" panose="020B0604020202020204" pitchFamily="34" charset="0"/>
              </a:rPr>
              <a:t>Also note: </a:t>
            </a:r>
            <a:r>
              <a:rPr lang="en-US" sz="1400" b="0" i="0" dirty="0">
                <a:solidFill>
                  <a:srgbClr val="000000"/>
                </a:solidFill>
                <a:effectLst/>
                <a:latin typeface="Arial" panose="020B0604020202020204" pitchFamily="34" charset="0"/>
                <a:cs typeface="Arial" panose="020B0604020202020204" pitchFamily="34" charset="0"/>
              </a:rPr>
              <a:t>When reading through a financial review for 2.9, you may notice the following verbiage: </a:t>
            </a:r>
          </a:p>
          <a:p>
            <a:pPr marL="0" indent="0" rtl="0" fontAlgn="base">
              <a:buNone/>
            </a:pPr>
            <a:r>
              <a:rPr lang="en-US" sz="1400" b="0" i="0" dirty="0">
                <a:solidFill>
                  <a:srgbClr val="000000"/>
                </a:solidFill>
                <a:effectLst/>
                <a:latin typeface="Arial" panose="020B0604020202020204" pitchFamily="34" charset="0"/>
                <a:cs typeface="Arial" panose="020B0604020202020204" pitchFamily="34" charset="0"/>
              </a:rPr>
              <a:t>“</a:t>
            </a:r>
            <a:r>
              <a:rPr lang="en-US" sz="1400" b="0" i="1" dirty="0">
                <a:solidFill>
                  <a:srgbClr val="000000"/>
                </a:solidFill>
                <a:effectLst/>
                <a:latin typeface="Arial" panose="020B0604020202020204" pitchFamily="34" charset="0"/>
                <a:cs typeface="Arial" panose="020B0604020202020204" pitchFamily="34" charset="0"/>
              </a:rPr>
              <a:t>Management has elected to omit substantially all disclosures required in financial statements prepared in accordance with cash basis of accounting</a:t>
            </a:r>
            <a:r>
              <a:rPr lang="en-US" sz="1400" b="0" i="0" dirty="0">
                <a:solidFill>
                  <a:srgbClr val="000000"/>
                </a:solidFill>
                <a:effectLst/>
                <a:latin typeface="Arial" panose="020B0604020202020204" pitchFamily="34" charset="0"/>
                <a:cs typeface="Arial" panose="020B0604020202020204" pitchFamily="34" charset="0"/>
              </a:rPr>
              <a:t>.” </a:t>
            </a:r>
          </a:p>
          <a:p>
            <a:pPr marL="0" indent="0" rtl="0" fontAlgn="base">
              <a:buNone/>
            </a:pPr>
            <a:endParaRPr lang="en-US" sz="1400" b="0" i="0" dirty="0">
              <a:solidFill>
                <a:srgbClr val="000000"/>
              </a:solidFill>
              <a:effectLst/>
              <a:latin typeface="Arial" panose="020B0604020202020204" pitchFamily="34" charset="0"/>
              <a:cs typeface="Arial" panose="020B0604020202020204" pitchFamily="34" charset="0"/>
            </a:endParaRPr>
          </a:p>
          <a:p>
            <a:pPr marL="0" indent="0" rtl="0" fontAlgn="base">
              <a:buNone/>
            </a:pPr>
            <a:r>
              <a:rPr lang="en-US" sz="1400" b="0" i="0" dirty="0">
                <a:solidFill>
                  <a:srgbClr val="000000"/>
                </a:solidFill>
                <a:effectLst/>
                <a:latin typeface="Arial" panose="020B0604020202020204" pitchFamily="34" charset="0"/>
                <a:cs typeface="Arial" panose="020B0604020202020204" pitchFamily="34" charset="0"/>
              </a:rPr>
              <a:t>This DOES NOT mean that the school has withheld necessary documentation. What that means is that management decided to NOT have footnotes on their financial statements. The footnotes are typically seen as an integral part of the financial statements; however, for a small entity that is just having a cash basis compilation, it is acceptable that they are avoiding the footnotes. There isn’t necessarily anything that would be required to be disclosed in the footnotes that could not already be seen in the financial statements.  </a:t>
            </a:r>
          </a:p>
          <a:p>
            <a:pPr marL="0" indent="0">
              <a:buNone/>
            </a:pPr>
            <a:endParaRPr lang="en-US" sz="1400" dirty="0"/>
          </a:p>
        </p:txBody>
      </p:sp>
      <p:pic>
        <p:nvPicPr>
          <p:cNvPr id="4" name="Picture 3">
            <a:extLst>
              <a:ext uri="{FF2B5EF4-FFF2-40B4-BE49-F238E27FC236}">
                <a16:creationId xmlns:a16="http://schemas.microsoft.com/office/drawing/2014/main" id="{210D39C0-CCC1-4C8F-ABC1-D8776B11CFE0}"/>
              </a:ext>
            </a:extLst>
          </p:cNvPr>
          <p:cNvPicPr>
            <a:picLocks noChangeAspect="1"/>
          </p:cNvPicPr>
          <p:nvPr/>
        </p:nvPicPr>
        <p:blipFill>
          <a:blip r:embed="rId3"/>
          <a:stretch>
            <a:fillRect/>
          </a:stretch>
        </p:blipFill>
        <p:spPr>
          <a:xfrm>
            <a:off x="1206300" y="4870424"/>
            <a:ext cx="7477125" cy="1733550"/>
          </a:xfrm>
          <a:prstGeom prst="rect">
            <a:avLst/>
          </a:prstGeom>
        </p:spPr>
      </p:pic>
    </p:spTree>
    <p:extLst>
      <p:ext uri="{BB962C8B-B14F-4D97-AF65-F5344CB8AC3E}">
        <p14:creationId xmlns:p14="http://schemas.microsoft.com/office/powerpoint/2010/main" val="393279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8899" y="265860"/>
            <a:ext cx="7387902" cy="620197"/>
          </a:xfrm>
        </p:spPr>
        <p:txBody>
          <a:bodyPr/>
          <a:lstStyle/>
          <a:p>
            <a:r>
              <a:rPr lang="en-US" dirty="0">
                <a:solidFill>
                  <a:schemeClr val="tx1"/>
                </a:solidFill>
              </a:rPr>
              <a:t>Indicator 4.3 – Background Checks</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34368E6-59E4-44FE-9BFA-A1BDD8F6ADF3}"/>
              </a:ext>
            </a:extLst>
          </p:cNvPr>
          <p:cNvSpPr txBox="1"/>
          <p:nvPr/>
        </p:nvSpPr>
        <p:spPr>
          <a:xfrm>
            <a:off x="1384917" y="4367813"/>
            <a:ext cx="7173157" cy="1600438"/>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Indicator 4.3 often gets overlooked by schools. Please note:</a:t>
            </a: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This is a critical indicator. The </a:t>
            </a:r>
            <a:r>
              <a:rPr lang="en-US" sz="1400" dirty="0">
                <a:solidFill>
                  <a:srgbClr val="FF0000"/>
                </a:solidFill>
                <a:latin typeface="Arial" panose="020B0604020202020204" pitchFamily="34" charset="0"/>
                <a:cs typeface="Arial" panose="020B0604020202020204" pitchFamily="34" charset="0"/>
              </a:rPr>
              <a:t>visit cannot take place </a:t>
            </a:r>
            <a:r>
              <a:rPr lang="en-US" sz="1400" dirty="0">
                <a:latin typeface="Arial" panose="020B0604020202020204" pitchFamily="34" charset="0"/>
                <a:cs typeface="Arial" panose="020B0604020202020204" pitchFamily="34" charset="0"/>
              </a:rPr>
              <a:t>unless the school is compliant with this.</a:t>
            </a: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Be sure they are following all applicable state, federal and local laws.</a:t>
            </a:r>
          </a:p>
          <a:p>
            <a:pPr marL="285750" indent="-285750">
              <a:buFont typeface="Wingdings" panose="05000000000000000000" pitchFamily="2" charset="2"/>
              <a:buChar char="§"/>
            </a:pPr>
            <a:r>
              <a:rPr lang="en-US" sz="1400" dirty="0">
                <a:latin typeface="Arial" panose="020B0604020202020204" pitchFamily="34" charset="0"/>
                <a:cs typeface="Arial" panose="020B0604020202020204" pitchFamily="34" charset="0"/>
              </a:rPr>
              <a:t>Documentation should be in an excel/spreadsheet format so the team can easily review it instead of having to look at each individual personnel record. You can find a </a:t>
            </a:r>
            <a:r>
              <a:rPr lang="en-US" sz="1400" dirty="0">
                <a:latin typeface="Arial" panose="020B0604020202020204" pitchFamily="34" charset="0"/>
                <a:cs typeface="Arial" panose="020B0604020202020204" pitchFamily="34" charset="0"/>
                <a:hlinkClick r:id="rId2"/>
              </a:rPr>
              <a:t>sample </a:t>
            </a:r>
            <a:r>
              <a:rPr lang="en-US" sz="1400" dirty="0">
                <a:latin typeface="Arial" panose="020B0604020202020204" pitchFamily="34" charset="0"/>
                <a:cs typeface="Arial" panose="020B0604020202020204" pitchFamily="34" charset="0"/>
              </a:rPr>
              <a:t>spreadsheet that the school can tweak for their state’s needs. </a:t>
            </a:r>
          </a:p>
        </p:txBody>
      </p:sp>
      <p:pic>
        <p:nvPicPr>
          <p:cNvPr id="5" name="Picture 4">
            <a:extLst>
              <a:ext uri="{FF2B5EF4-FFF2-40B4-BE49-F238E27FC236}">
                <a16:creationId xmlns:a16="http://schemas.microsoft.com/office/drawing/2014/main" id="{DD1EBE09-380E-4655-8EAF-261C180718B4}"/>
              </a:ext>
            </a:extLst>
          </p:cNvPr>
          <p:cNvPicPr>
            <a:picLocks noChangeAspect="1"/>
          </p:cNvPicPr>
          <p:nvPr/>
        </p:nvPicPr>
        <p:blipFill>
          <a:blip r:embed="rId3"/>
          <a:stretch>
            <a:fillRect/>
          </a:stretch>
        </p:blipFill>
        <p:spPr>
          <a:xfrm>
            <a:off x="1298898" y="793563"/>
            <a:ext cx="7139289" cy="3382358"/>
          </a:xfrm>
          <a:prstGeom prst="rect">
            <a:avLst/>
          </a:prstGeom>
        </p:spPr>
      </p:pic>
    </p:spTree>
    <p:extLst>
      <p:ext uri="{BB962C8B-B14F-4D97-AF65-F5344CB8AC3E}">
        <p14:creationId xmlns:p14="http://schemas.microsoft.com/office/powerpoint/2010/main" val="379761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8687" y="505566"/>
            <a:ext cx="7648114" cy="620197"/>
          </a:xfrm>
        </p:spPr>
        <p:txBody>
          <a:bodyPr/>
          <a:lstStyle/>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End of Day Goals for a Standard REACH Visit</a:t>
            </a:r>
            <a:endParaRPr lang="en-US" sz="1800" dirty="0">
              <a:effectLst/>
              <a:latin typeface="Arial" panose="020B060402020202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F5ECF1A7-1DA8-47B2-822C-590B6114F71E}"/>
              </a:ext>
            </a:extLst>
          </p:cNvPr>
          <p:cNvSpPr>
            <a:spLocks noGrp="1"/>
          </p:cNvSpPr>
          <p:nvPr>
            <p:ph type="body" sz="quarter" idx="10"/>
          </p:nvPr>
        </p:nvSpPr>
        <p:spPr>
          <a:xfrm>
            <a:off x="905522" y="994299"/>
            <a:ext cx="8052047" cy="5346524"/>
          </a:xfrm>
        </p:spPr>
        <p:txBody>
          <a:bodyPr/>
          <a:lstStyle/>
          <a:p>
            <a:pPr marL="0" marR="0" lvl="0" indent="0">
              <a:lnSpc>
                <a:spcPct val="115000"/>
              </a:lnSpc>
              <a:spcBef>
                <a:spcPts val="0"/>
              </a:spcBef>
              <a:spcAft>
                <a:spcPts val="0"/>
              </a:spcAft>
              <a:buNone/>
            </a:pPr>
            <a:endParaRPr lang="en-US" sz="1200" dirty="0">
              <a:effectLst/>
              <a:latin typeface="Arial" panose="020B0604020202020204" pitchFamily="34" charset="0"/>
              <a:ea typeface="Calibri" panose="020F0502020204030204" pitchFamily="34" charset="0"/>
            </a:endParaRPr>
          </a:p>
          <a:p>
            <a:r>
              <a:rPr lang="en-US" sz="1400" dirty="0">
                <a:latin typeface="Arial" panose="020B0604020202020204" pitchFamily="34" charset="0"/>
                <a:cs typeface="Arial" panose="020B0604020202020204" pitchFamily="34" charset="0"/>
              </a:rPr>
              <a:t>Sunday</a:t>
            </a:r>
          </a:p>
          <a:p>
            <a:pPr lvl="1"/>
            <a:r>
              <a:rPr lang="en-US" sz="1400" dirty="0">
                <a:latin typeface="Arial" panose="020B0604020202020204" pitchFamily="34" charset="0"/>
                <a:cs typeface="Arial" panose="020B0604020202020204" pitchFamily="34" charset="0"/>
              </a:rPr>
              <a:t>Standard overviews are written in red</a:t>
            </a:r>
          </a:p>
          <a:p>
            <a:pPr lvl="1"/>
            <a:r>
              <a:rPr lang="en-US" sz="1400" dirty="0">
                <a:latin typeface="Arial" panose="020B0604020202020204" pitchFamily="34" charset="0"/>
                <a:cs typeface="Arial" panose="020B0604020202020204" pitchFamily="34" charset="0"/>
              </a:rPr>
              <a:t>Team Indicator Ratings Spreadsheet completed </a:t>
            </a:r>
          </a:p>
          <a:p>
            <a:r>
              <a:rPr lang="en-US" sz="1400" dirty="0">
                <a:latin typeface="Arial" panose="020B0604020202020204" pitchFamily="34" charset="0"/>
                <a:cs typeface="Arial" panose="020B0604020202020204" pitchFamily="34" charset="0"/>
              </a:rPr>
              <a:t>Monday</a:t>
            </a:r>
          </a:p>
          <a:p>
            <a:pPr lvl="1"/>
            <a:r>
              <a:rPr lang="en-US" sz="1400" dirty="0">
                <a:latin typeface="Arial" panose="020B0604020202020204" pitchFamily="34" charset="0"/>
                <a:cs typeface="Arial" panose="020B0604020202020204" pitchFamily="34" charset="0"/>
              </a:rPr>
              <a:t>Edit/adjust/add to standard overview</a:t>
            </a:r>
          </a:p>
          <a:p>
            <a:pPr lvl="1"/>
            <a:r>
              <a:rPr lang="en-US" sz="1400" dirty="0">
                <a:latin typeface="Arial" panose="020B0604020202020204" pitchFamily="34" charset="0"/>
                <a:cs typeface="Arial" panose="020B0604020202020204" pitchFamily="34" charset="0"/>
              </a:rPr>
              <a:t>Begin writing majors for areas that are 2’s and 4’s</a:t>
            </a:r>
          </a:p>
          <a:p>
            <a:pPr lvl="1"/>
            <a:r>
              <a:rPr lang="en-US" sz="1400" dirty="0">
                <a:latin typeface="Arial" panose="020B0604020202020204" pitchFamily="34" charset="0"/>
                <a:cs typeface="Arial" panose="020B0604020202020204" pitchFamily="34" charset="0"/>
              </a:rPr>
              <a:t>(stretch goal) – someone edit and turn the overview to blue</a:t>
            </a:r>
          </a:p>
          <a:p>
            <a:r>
              <a:rPr lang="en-US" sz="1400" dirty="0">
                <a:latin typeface="Arial" panose="020B0604020202020204" pitchFamily="34" charset="0"/>
                <a:cs typeface="Arial" panose="020B0604020202020204" pitchFamily="34" charset="0"/>
              </a:rPr>
              <a:t>Tuesday</a:t>
            </a:r>
          </a:p>
          <a:p>
            <a:pPr lvl="1"/>
            <a:r>
              <a:rPr lang="en-US" sz="1400" dirty="0">
                <a:latin typeface="Arial" panose="020B0604020202020204" pitchFamily="34" charset="0"/>
                <a:cs typeface="Arial" panose="020B0604020202020204" pitchFamily="34" charset="0"/>
              </a:rPr>
              <a:t>If the overview is ready to edit write “READY to EDIT”</a:t>
            </a:r>
          </a:p>
          <a:p>
            <a:pPr lvl="1"/>
            <a:r>
              <a:rPr lang="en-US" sz="1400" dirty="0">
                <a:latin typeface="Arial" panose="020B0604020202020204" pitchFamily="34" charset="0"/>
                <a:cs typeface="Arial" panose="020B0604020202020204" pitchFamily="34" charset="0"/>
              </a:rPr>
              <a:t>Someone edits and turns the overview to blue</a:t>
            </a:r>
          </a:p>
          <a:p>
            <a:pPr lvl="1"/>
            <a:r>
              <a:rPr lang="en-US" sz="1400" dirty="0">
                <a:latin typeface="Arial" panose="020B0604020202020204" pitchFamily="34" charset="0"/>
                <a:cs typeface="Arial" panose="020B0604020202020204" pitchFamily="34" charset="0"/>
              </a:rPr>
              <a:t>All other areas turned to blue</a:t>
            </a:r>
          </a:p>
          <a:p>
            <a:pPr lvl="1"/>
            <a:r>
              <a:rPr lang="en-US" sz="1400" dirty="0">
                <a:latin typeface="Arial" panose="020B0604020202020204" pitchFamily="34" charset="0"/>
                <a:cs typeface="Arial" panose="020B0604020202020204" pitchFamily="34" charset="0"/>
              </a:rPr>
              <a:t>All commendations and recommendations drafted and edited (red to blue)</a:t>
            </a:r>
          </a:p>
          <a:p>
            <a:pPr lvl="1"/>
            <a:r>
              <a:rPr lang="en-US" sz="1400" dirty="0">
                <a:latin typeface="Arial" panose="020B0604020202020204" pitchFamily="34" charset="0"/>
                <a:cs typeface="Arial" panose="020B0604020202020204" pitchFamily="34" charset="0"/>
              </a:rPr>
              <a:t>Major commendations and recommendations copied from standards commendations and recommendations</a:t>
            </a:r>
          </a:p>
          <a:p>
            <a:r>
              <a:rPr lang="en-US" sz="1400" dirty="0">
                <a:latin typeface="Arial" panose="020B0604020202020204" pitchFamily="34" charset="0"/>
                <a:cs typeface="Arial" panose="020B0604020202020204" pitchFamily="34" charset="0"/>
              </a:rPr>
              <a:t>Wednesday</a:t>
            </a:r>
          </a:p>
          <a:p>
            <a:pPr lvl="1"/>
            <a:r>
              <a:rPr lang="en-US" sz="1400" dirty="0">
                <a:latin typeface="Arial" panose="020B0604020202020204" pitchFamily="34" charset="0"/>
                <a:cs typeface="Arial" panose="020B0604020202020204" pitchFamily="34" charset="0"/>
              </a:rPr>
              <a:t>Report completed – all turned to green</a:t>
            </a:r>
          </a:p>
          <a:p>
            <a:pPr lvl="1"/>
            <a:r>
              <a:rPr lang="en-US" sz="1400" dirty="0">
                <a:latin typeface="Arial" panose="020B0604020202020204" pitchFamily="34" charset="0"/>
                <a:cs typeface="Arial" panose="020B0604020202020204" pitchFamily="34" charset="0"/>
              </a:rPr>
              <a:t>Ballot completed</a:t>
            </a:r>
          </a:p>
          <a:p>
            <a:pPr lvl="1"/>
            <a:r>
              <a:rPr lang="en-US" sz="1400" dirty="0">
                <a:latin typeface="Arial" panose="020B0604020202020204" pitchFamily="34" charset="0"/>
                <a:cs typeface="Arial" panose="020B0604020202020204" pitchFamily="34" charset="0"/>
              </a:rPr>
              <a:t>Exit PP completed</a:t>
            </a:r>
          </a:p>
          <a:p>
            <a:pPr lvl="1"/>
            <a:endParaRPr lang="en-US" dirty="0"/>
          </a:p>
        </p:txBody>
      </p:sp>
    </p:spTree>
    <p:extLst>
      <p:ext uri="{BB962C8B-B14F-4D97-AF65-F5344CB8AC3E}">
        <p14:creationId xmlns:p14="http://schemas.microsoft.com/office/powerpoint/2010/main" val="249040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8687" y="505566"/>
            <a:ext cx="7648114" cy="620197"/>
          </a:xfrm>
        </p:spPr>
        <p:txBody>
          <a:bodyPr/>
          <a:lstStyle/>
          <a:p>
            <a:pPr marL="0" marR="0" algn="ctr">
              <a:lnSpc>
                <a:spcPct val="115000"/>
              </a:lnSpc>
              <a:spcBef>
                <a:spcPts val="0"/>
              </a:spcBef>
              <a:spcAft>
                <a:spcPts val="1000"/>
              </a:spcAft>
            </a:pPr>
            <a:r>
              <a:rPr lang="en-US" sz="1800" b="1" dirty="0">
                <a:effectLst/>
                <a:latin typeface="Arial" panose="020B0604020202020204" pitchFamily="34" charset="0"/>
                <a:ea typeface="Calibri" panose="020F0502020204030204" pitchFamily="34" charset="0"/>
              </a:rPr>
              <a:t>Quick Tips for Writing Commendations and Recommendations</a:t>
            </a:r>
            <a:endParaRPr lang="en-US" sz="1800" dirty="0">
              <a:effectLst/>
              <a:latin typeface="Arial" panose="020B0604020202020204" pitchFamily="34" charset="0"/>
              <a:ea typeface="Calibri" panose="020F0502020204030204" pitchFamily="34" charset="0"/>
            </a:endParaRPr>
          </a:p>
        </p:txBody>
      </p:sp>
      <p:sp>
        <p:nvSpPr>
          <p:cNvPr id="4" name="Text Placeholder 3">
            <a:extLst>
              <a:ext uri="{FF2B5EF4-FFF2-40B4-BE49-F238E27FC236}">
                <a16:creationId xmlns:a16="http://schemas.microsoft.com/office/drawing/2014/main" id="{F5ECF1A7-1DA8-47B2-822C-590B6114F71E}"/>
              </a:ext>
            </a:extLst>
          </p:cNvPr>
          <p:cNvSpPr>
            <a:spLocks noGrp="1"/>
          </p:cNvSpPr>
          <p:nvPr>
            <p:ph type="body" sz="quarter" idx="10"/>
          </p:nvPr>
        </p:nvSpPr>
        <p:spPr>
          <a:xfrm>
            <a:off x="905522" y="994299"/>
            <a:ext cx="8052047" cy="5346524"/>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If a Critical Indicator is non-compliant or partial compliant, the team MUST develop a major recommendation that cites that indicator.</a:t>
            </a:r>
          </a:p>
          <a:p>
            <a:pPr marL="0" marR="0" lvl="0" indent="0">
              <a:lnSpc>
                <a:spcPct val="115000"/>
              </a:lnSpc>
              <a:spcBef>
                <a:spcPts val="0"/>
              </a:spcBef>
              <a:spcAft>
                <a:spcPts val="0"/>
              </a:spcAft>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If a Critical Indicator is non-compliant or partial compliant, the standard rating will either be partial or non-compliant. Note: If a visiting team determines, based on the REACH Rubrics Manual, that the school has fulfilled the substance of the compliant-level wording of the critical indicator in question, and is lacking only in ancillary evidence (e.g., documentation, training, regular review, etc.), the team may allow the standard rating to remain compliant provided that the rest of the indicators within the standard warrant such a rating. However, if multiple critical indicators within a standard fall under this exception, the standard rating will either be partial or non-compliant.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Any indicator that is partially compliant or non-compliant should receive a recommendation under that standard. These should not automatically be a major recommendation.</a:t>
            </a:r>
          </a:p>
          <a:p>
            <a:pPr marL="0" marR="0" lvl="0" indent="0">
              <a:lnSpc>
                <a:spcPct val="115000"/>
              </a:lnSpc>
              <a:spcBef>
                <a:spcPts val="0"/>
              </a:spcBef>
              <a:spcAft>
                <a:spcPts val="0"/>
              </a:spcAft>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If there are multiple standards below the compliance level, the team should consider a negative status, a midterm visit, or a progress report for the school.</a:t>
            </a:r>
          </a:p>
          <a:p>
            <a:pPr marL="0" marR="0" lvl="0" indent="0">
              <a:lnSpc>
                <a:spcPct val="115000"/>
              </a:lnSpc>
              <a:spcBef>
                <a:spcPts val="0"/>
              </a:spcBef>
              <a:spcAft>
                <a:spcPts val="0"/>
              </a:spcAft>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Indicators </a:t>
            </a:r>
            <a:r>
              <a:rPr lang="en-US" sz="1200" b="1" dirty="0">
                <a:effectLst/>
                <a:latin typeface="Arial" panose="020B0604020202020204" pitchFamily="34" charset="0"/>
                <a:ea typeface="Calibri" panose="020F0502020204030204" pitchFamily="34" charset="0"/>
                <a:cs typeface="Arial" panose="020B0604020202020204" pitchFamily="34" charset="0"/>
              </a:rPr>
              <a:t>2.11, 3.7, 4.3, 6.1, 6.7, 6.10 </a:t>
            </a:r>
            <a:r>
              <a:rPr lang="en-US" sz="1200" dirty="0">
                <a:effectLst/>
                <a:latin typeface="Arial" panose="020B0604020202020204" pitchFamily="34" charset="0"/>
                <a:ea typeface="Calibri" panose="020F0502020204030204" pitchFamily="34" charset="0"/>
                <a:cs typeface="Arial" panose="020B0604020202020204" pitchFamily="34" charset="0"/>
              </a:rPr>
              <a:t>must be at the compliance level for a visit to occur.  If during a visit any of these are not compliant, a major recommendation with a supplementary report is required, or the school’s accreditation may be put on a negative status until all these indicators are at the compliance level.</a:t>
            </a:r>
          </a:p>
          <a:p>
            <a:pPr marL="0" marR="0" lvl="0" indent="0">
              <a:lnSpc>
                <a:spcPct val="115000"/>
              </a:lnSpc>
              <a:spcBef>
                <a:spcPts val="0"/>
              </a:spcBef>
              <a:spcAft>
                <a:spcPts val="0"/>
              </a:spcAft>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Major Recommendations are always based on the fact that a school is not meeting a </a:t>
            </a:r>
            <a:r>
              <a:rPr lang="en-US" sz="1200" b="1" dirty="0">
                <a:effectLst/>
                <a:latin typeface="Arial" panose="020B0604020202020204" pitchFamily="34" charset="0"/>
                <a:ea typeface="Calibri" panose="020F0502020204030204" pitchFamily="34" charset="0"/>
                <a:cs typeface="Arial" panose="020B0604020202020204" pitchFamily="34" charset="0"/>
              </a:rPr>
              <a:t>standard of accreditation</a:t>
            </a:r>
            <a:r>
              <a:rPr lang="en-US" sz="1200" dirty="0">
                <a:effectLst/>
                <a:latin typeface="Arial" panose="020B0604020202020204" pitchFamily="34" charset="0"/>
                <a:ea typeface="Calibri" panose="020F0502020204030204" pitchFamily="34" charset="0"/>
                <a:cs typeface="Arial" panose="020B0604020202020204" pitchFamily="34" charset="0"/>
              </a:rPr>
              <a:t> or a </a:t>
            </a:r>
            <a:r>
              <a:rPr lang="en-US" sz="1200" b="1" dirty="0">
                <a:effectLst/>
                <a:latin typeface="Arial" panose="020B0604020202020204" pitchFamily="34" charset="0"/>
                <a:ea typeface="Calibri" panose="020F0502020204030204" pitchFamily="34" charset="0"/>
                <a:cs typeface="Arial" panose="020B0604020202020204" pitchFamily="34" charset="0"/>
              </a:rPr>
              <a:t>critical indicator</a:t>
            </a:r>
            <a:r>
              <a:rPr lang="en-US" sz="1200" dirty="0">
                <a:effectLst/>
                <a:latin typeface="Arial" panose="020B0604020202020204" pitchFamily="34" charset="0"/>
                <a:ea typeface="Calibri" panose="020F0502020204030204" pitchFamily="34" charset="0"/>
                <a:cs typeface="Arial" panose="020B0604020202020204" pitchFamily="34" charset="0"/>
              </a:rPr>
              <a:t>.</a:t>
            </a:r>
          </a:p>
          <a:p>
            <a:pPr marL="0" marR="0" lvl="0" indent="0">
              <a:lnSpc>
                <a:spcPct val="115000"/>
              </a:lnSpc>
              <a:spcBef>
                <a:spcPts val="0"/>
              </a:spcBef>
              <a:spcAft>
                <a:spcPts val="0"/>
              </a:spcAft>
              <a:buNone/>
            </a:pPr>
            <a:endParaRPr lang="en-US" sz="1200" dirty="0">
              <a:effectLst/>
              <a:latin typeface="Arial" panose="020B060402020202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89887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89bac8-e542-4dba-9eaa-683ad4c4f777">
      <Terms xmlns="http://schemas.microsoft.com/office/infopath/2007/PartnerControls"/>
    </lcf76f155ced4ddcb4097134ff3c332f>
    <TaxCatchAll xmlns="c35ed2d1-93f5-4a1b-aad4-7815ef6d95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BE626A59D854481730C621EA40AD1" ma:contentTypeVersion="16" ma:contentTypeDescription="Create a new document." ma:contentTypeScope="" ma:versionID="b60754f3e30b2b8aaf8fd4c288729d52">
  <xsd:schema xmlns:xsd="http://www.w3.org/2001/XMLSchema" xmlns:xs="http://www.w3.org/2001/XMLSchema" xmlns:p="http://schemas.microsoft.com/office/2006/metadata/properties" xmlns:ns2="d589bac8-e542-4dba-9eaa-683ad4c4f777" xmlns:ns3="c35ed2d1-93f5-4a1b-aad4-7815ef6d958b" targetNamespace="http://schemas.microsoft.com/office/2006/metadata/properties" ma:root="true" ma:fieldsID="4eb3871c3190e2636fbd83d18b7e2d26" ns2:_="" ns3:_="">
    <xsd:import namespace="d589bac8-e542-4dba-9eaa-683ad4c4f777"/>
    <xsd:import namespace="c35ed2d1-93f5-4a1b-aad4-7815ef6d95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9bac8-e542-4dba-9eaa-683ad4c4f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8d1cdf8-5340-4a71-b631-14e69df0cb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5ed2d1-93f5-4a1b-aad4-7815ef6d958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302153-13b5-4b90-8882-d0ec137408cb}" ma:internalName="TaxCatchAll" ma:showField="CatchAllData" ma:web="c35ed2d1-93f5-4a1b-aad4-7815ef6d95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14A1A-ACF1-4AE6-B04F-0B1D00FF6639}">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35ed2d1-93f5-4a1b-aad4-7815ef6d958b"/>
    <ds:schemaRef ds:uri="d589bac8-e542-4dba-9eaa-683ad4c4f77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2B9DCB1-B5E4-41E4-9AD1-71CF0FE9D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9bac8-e542-4dba-9eaa-683ad4c4f777"/>
    <ds:schemaRef ds:uri="c35ed2d1-93f5-4a1b-aad4-7815ef6d95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7A068D-CCB0-42F2-B9C3-EC5C2B04AC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2558</TotalTime>
  <Words>3914</Words>
  <Application>Microsoft Office PowerPoint</Application>
  <PresentationFormat>On-screen Show (4:3)</PresentationFormat>
  <Paragraphs>337</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Courier New</vt:lpstr>
      <vt:lpstr>Helvetica</vt:lpstr>
      <vt:lpstr>Helvetica Neue</vt:lpstr>
      <vt:lpstr>Symbol</vt:lpstr>
      <vt:lpstr>Wingdings</vt:lpstr>
      <vt:lpstr>Office Theme</vt:lpstr>
      <vt:lpstr>PowerPoint Presentation</vt:lpstr>
      <vt:lpstr>Thank You!</vt:lpstr>
      <vt:lpstr>Chair/Team Training</vt:lpstr>
      <vt:lpstr>Accreditation Visiting Team Documents</vt:lpstr>
      <vt:lpstr>Indicator Ratings Spreadsheet </vt:lpstr>
      <vt:lpstr>Indicator 2.9 Financial Review</vt:lpstr>
      <vt:lpstr>Indicator 4.3 – Background Checks </vt:lpstr>
      <vt:lpstr>End of Day Goals for a Standard REACH Visit</vt:lpstr>
      <vt:lpstr>Quick Tips for Writing Commendations and Recommendations</vt:lpstr>
      <vt:lpstr>Quick Tips for Writing Commendations and Recommendations, Cont</vt:lpstr>
      <vt:lpstr>Sample Recommendation</vt:lpstr>
      <vt:lpstr>Sample Commendation</vt:lpstr>
      <vt:lpstr>Middle States Association Representative Information (MSA)</vt:lpstr>
      <vt:lpstr>Following the Team Visit (within 3 weeks)</vt:lpstr>
      <vt:lpstr>Accreditation Timeline</vt:lpstr>
      <vt:lpstr>Accreditation Checklist for Chairs</vt:lpstr>
      <vt:lpstr>Accreditation Checklist for Chairs, cont.</vt:lpstr>
      <vt:lpstr>Accreditation Checklist for Chairs, cont.</vt:lpstr>
      <vt:lpstr>Accreditation Checklist for Chairs, cont.</vt:lpstr>
      <vt:lpstr>Accreditation Checklist for Chairs, cont.</vt:lpstr>
      <vt:lpstr>Accreditation Checklist for Chairs, cont.</vt:lpstr>
      <vt:lpstr>Accreditation Checklist for Chairs, cont.</vt:lpstr>
      <vt:lpstr>Additional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Moyer, Lynne</dc:creator>
  <cp:lastModifiedBy>Lynne Moyer</cp:lastModifiedBy>
  <cp:revision>84</cp:revision>
  <dcterms:created xsi:type="dcterms:W3CDTF">2019-04-23T14:15:40Z</dcterms:created>
  <dcterms:modified xsi:type="dcterms:W3CDTF">2022-05-31T16:13:41Z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0x010100B38BE626A59D854481730C621EA40AD1</vt:lpwstr>
  </property>
  <property fmtid="{D5CDD505-2E9C-101B-9397-08002B2CF9AE}" pid="3" name="MediaServiceImageTags">
    <vt:lpwstr/>
  </property>
</Properties>
</file>