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61" r:id="rId5"/>
    <p:sldId id="264" r:id="rId6"/>
    <p:sldId id="303" r:id="rId7"/>
    <p:sldId id="280" r:id="rId8"/>
    <p:sldId id="277" r:id="rId9"/>
    <p:sldId id="297" r:id="rId10"/>
    <p:sldId id="298" r:id="rId11"/>
    <p:sldId id="299" r:id="rId12"/>
    <p:sldId id="287" r:id="rId13"/>
    <p:sldId id="300" r:id="rId14"/>
    <p:sldId id="289" r:id="rId15"/>
    <p:sldId id="301" r:id="rId16"/>
    <p:sldId id="302" r:id="rId17"/>
    <p:sldId id="293" r:id="rId18"/>
    <p:sldId id="294" r:id="rId19"/>
    <p:sldId id="295" r:id="rId20"/>
    <p:sldId id="286" r:id="rId21"/>
    <p:sldId id="27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yer, Lynne" initials="ML" lastIdx="1" clrIdx="0">
    <p:extLst>
      <p:ext uri="{19B8F6BF-5375-455C-9EA6-DF929625EA0E}">
        <p15:presenceInfo xmlns:p15="http://schemas.microsoft.com/office/powerpoint/2012/main" userId="S::Lynne_Moyer@acsi.org::f3585b3f-c578-4e07-8a9b-2b5ae473f058" providerId="AD"/>
      </p:ext>
    </p:extLst>
  </p:cmAuthor>
  <p:cmAuthor id="2" name="Carol Aversa" initials="CA" lastIdx="2" clrIdx="1">
    <p:extLst>
      <p:ext uri="{19B8F6BF-5375-455C-9EA6-DF929625EA0E}">
        <p15:presenceInfo xmlns:p15="http://schemas.microsoft.com/office/powerpoint/2012/main" userId="S::Carol_Aversa@acsi.org::533e05f8-0f2d-40b7-9945-9814bb1b69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8336"/>
    <a:srgbClr val="79A82E"/>
    <a:srgbClr val="E383A5"/>
    <a:srgbClr val="005C9C"/>
    <a:srgbClr val="005294"/>
    <a:srgbClr val="C675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EAC275-C48C-47A5-87E3-85F11E6597A8}" v="5" dt="2022-05-31T16:08:51.4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p:cViewPr varScale="1">
        <p:scale>
          <a:sx n="114" d="100"/>
          <a:sy n="114" d="100"/>
        </p:scale>
        <p:origin x="150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58" d="100"/>
          <a:sy n="158" d="100"/>
        </p:scale>
        <p:origin x="-12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yer, Lynne" userId="f3585b3f-c578-4e07-8a9b-2b5ae473f058" providerId="ADAL" clId="{8129E83F-9895-449F-8E35-A1CA28631181}"/>
    <pc:docChg chg="modSld">
      <pc:chgData name="Moyer, Lynne" userId="f3585b3f-c578-4e07-8a9b-2b5ae473f058" providerId="ADAL" clId="{8129E83F-9895-449F-8E35-A1CA28631181}" dt="2020-11-05T16:37:20.336" v="5" actId="20577"/>
      <pc:docMkLst>
        <pc:docMk/>
      </pc:docMkLst>
      <pc:sldChg chg="modSp mod">
        <pc:chgData name="Moyer, Lynne" userId="f3585b3f-c578-4e07-8a9b-2b5ae473f058" providerId="ADAL" clId="{8129E83F-9895-449F-8E35-A1CA28631181}" dt="2020-11-05T16:37:20.336" v="5" actId="20577"/>
        <pc:sldMkLst>
          <pc:docMk/>
          <pc:sldMk cId="1469658111" sldId="294"/>
        </pc:sldMkLst>
        <pc:graphicFrameChg chg="modGraphic">
          <ac:chgData name="Moyer, Lynne" userId="f3585b3f-c578-4e07-8a9b-2b5ae473f058" providerId="ADAL" clId="{8129E83F-9895-449F-8E35-A1CA28631181}" dt="2020-11-05T16:37:20.336" v="5" actId="20577"/>
          <ac:graphicFrameMkLst>
            <pc:docMk/>
            <pc:sldMk cId="1469658111" sldId="294"/>
            <ac:graphicFrameMk id="4" creationId="{5DA60827-FC06-446E-9E54-A097C209B90D}"/>
          </ac:graphicFrameMkLst>
        </pc:graphicFrameChg>
      </pc:sldChg>
    </pc:docChg>
  </pc:docChgLst>
  <pc:docChgLst>
    <pc:chgData name="Lynne Moyer" userId="f3585b3f-c578-4e07-8a9b-2b5ae473f058" providerId="ADAL" clId="{0EF26AF1-EC1C-406F-BD61-67525A609F0F}"/>
    <pc:docChg chg="custSel modSld">
      <pc:chgData name="Lynne Moyer" userId="f3585b3f-c578-4e07-8a9b-2b5ae473f058" providerId="ADAL" clId="{0EF26AF1-EC1C-406F-BD61-67525A609F0F}" dt="2021-05-19T14:55:38.921" v="202" actId="207"/>
      <pc:docMkLst>
        <pc:docMk/>
      </pc:docMkLst>
      <pc:sldChg chg="modSp mod">
        <pc:chgData name="Lynne Moyer" userId="f3585b3f-c578-4e07-8a9b-2b5ae473f058" providerId="ADAL" clId="{0EF26AF1-EC1C-406F-BD61-67525A609F0F}" dt="2021-05-19T14:55:38.921" v="202" actId="207"/>
        <pc:sldMkLst>
          <pc:docMk/>
          <pc:sldMk cId="961242181" sldId="281"/>
        </pc:sldMkLst>
        <pc:spChg chg="mod">
          <ac:chgData name="Lynne Moyer" userId="f3585b3f-c578-4e07-8a9b-2b5ae473f058" providerId="ADAL" clId="{0EF26AF1-EC1C-406F-BD61-67525A609F0F}" dt="2021-05-19T14:55:38.921" v="202" actId="207"/>
          <ac:spMkLst>
            <pc:docMk/>
            <pc:sldMk cId="961242181" sldId="281"/>
            <ac:spMk id="2" creationId="{00000000-0000-0000-0000-000000000000}"/>
          </ac:spMkLst>
        </pc:spChg>
      </pc:sldChg>
    </pc:docChg>
  </pc:docChgLst>
  <pc:docChgLst>
    <pc:chgData name="Lynne Moyer" userId="f3585b3f-c578-4e07-8a9b-2b5ae473f058" providerId="ADAL" clId="{13EAC275-C48C-47A5-87E3-85F11E6597A8}"/>
    <pc:docChg chg="custSel addSld delSld modSld">
      <pc:chgData name="Lynne Moyer" userId="f3585b3f-c578-4e07-8a9b-2b5ae473f058" providerId="ADAL" clId="{13EAC275-C48C-47A5-87E3-85F11E6597A8}" dt="2022-05-31T16:11:07.462" v="798" actId="20577"/>
      <pc:docMkLst>
        <pc:docMk/>
      </pc:docMkLst>
      <pc:sldChg chg="del">
        <pc:chgData name="Lynne Moyer" userId="f3585b3f-c578-4e07-8a9b-2b5ae473f058" providerId="ADAL" clId="{13EAC275-C48C-47A5-87E3-85F11E6597A8}" dt="2022-04-29T18:32:21.810" v="1" actId="2696"/>
        <pc:sldMkLst>
          <pc:docMk/>
          <pc:sldMk cId="961242181" sldId="281"/>
        </pc:sldMkLst>
      </pc:sldChg>
      <pc:sldChg chg="del">
        <pc:chgData name="Lynne Moyer" userId="f3585b3f-c578-4e07-8a9b-2b5ae473f058" providerId="ADAL" clId="{13EAC275-C48C-47A5-87E3-85F11E6597A8}" dt="2022-04-29T18:32:25.934" v="2" actId="2696"/>
        <pc:sldMkLst>
          <pc:docMk/>
          <pc:sldMk cId="2333484971" sldId="282"/>
        </pc:sldMkLst>
      </pc:sldChg>
      <pc:sldChg chg="del">
        <pc:chgData name="Lynne Moyer" userId="f3585b3f-c578-4e07-8a9b-2b5ae473f058" providerId="ADAL" clId="{13EAC275-C48C-47A5-87E3-85F11E6597A8}" dt="2022-04-29T18:34:41.911" v="134" actId="2696"/>
        <pc:sldMkLst>
          <pc:docMk/>
          <pc:sldMk cId="1929558777" sldId="284"/>
        </pc:sldMkLst>
      </pc:sldChg>
      <pc:sldChg chg="del">
        <pc:chgData name="Lynne Moyer" userId="f3585b3f-c578-4e07-8a9b-2b5ae473f058" providerId="ADAL" clId="{13EAC275-C48C-47A5-87E3-85F11E6597A8}" dt="2022-04-29T18:31:55.750" v="0" actId="2696"/>
        <pc:sldMkLst>
          <pc:docMk/>
          <pc:sldMk cId="2387345139" sldId="296"/>
        </pc:sldMkLst>
      </pc:sldChg>
      <pc:sldChg chg="modSp add mod">
        <pc:chgData name="Lynne Moyer" userId="f3585b3f-c578-4e07-8a9b-2b5ae473f058" providerId="ADAL" clId="{13EAC275-C48C-47A5-87E3-85F11E6597A8}" dt="2022-04-29T18:35:14.495" v="224" actId="20577"/>
        <pc:sldMkLst>
          <pc:docMk/>
          <pc:sldMk cId="1702646438" sldId="302"/>
        </pc:sldMkLst>
        <pc:spChg chg="mod">
          <ac:chgData name="Lynne Moyer" userId="f3585b3f-c578-4e07-8a9b-2b5ae473f058" providerId="ADAL" clId="{13EAC275-C48C-47A5-87E3-85F11E6597A8}" dt="2022-04-29T18:33:10.170" v="28" actId="20577"/>
          <ac:spMkLst>
            <pc:docMk/>
            <pc:sldMk cId="1702646438" sldId="302"/>
            <ac:spMk id="3" creationId="{00000000-0000-0000-0000-000000000000}"/>
          </ac:spMkLst>
        </pc:spChg>
        <pc:spChg chg="mod">
          <ac:chgData name="Lynne Moyer" userId="f3585b3f-c578-4e07-8a9b-2b5ae473f058" providerId="ADAL" clId="{13EAC275-C48C-47A5-87E3-85F11E6597A8}" dt="2022-04-29T18:35:14.495" v="224" actId="20577"/>
          <ac:spMkLst>
            <pc:docMk/>
            <pc:sldMk cId="1702646438" sldId="302"/>
            <ac:spMk id="5" creationId="{DD5A764B-50C4-47DD-8218-2ABA926DB416}"/>
          </ac:spMkLst>
        </pc:spChg>
      </pc:sldChg>
      <pc:sldChg chg="modSp add mod">
        <pc:chgData name="Lynne Moyer" userId="f3585b3f-c578-4e07-8a9b-2b5ae473f058" providerId="ADAL" clId="{13EAC275-C48C-47A5-87E3-85F11E6597A8}" dt="2022-05-31T16:11:07.462" v="798" actId="20577"/>
        <pc:sldMkLst>
          <pc:docMk/>
          <pc:sldMk cId="3234065355" sldId="303"/>
        </pc:sldMkLst>
        <pc:spChg chg="mod">
          <ac:chgData name="Lynne Moyer" userId="f3585b3f-c578-4e07-8a9b-2b5ae473f058" providerId="ADAL" clId="{13EAC275-C48C-47A5-87E3-85F11E6597A8}" dt="2022-05-31T16:07:27.655" v="290" actId="20577"/>
          <ac:spMkLst>
            <pc:docMk/>
            <pc:sldMk cId="3234065355" sldId="303"/>
            <ac:spMk id="3" creationId="{00000000-0000-0000-0000-000000000000}"/>
          </ac:spMkLst>
        </pc:spChg>
        <pc:spChg chg="mod">
          <ac:chgData name="Lynne Moyer" userId="f3585b3f-c578-4e07-8a9b-2b5ae473f058" providerId="ADAL" clId="{13EAC275-C48C-47A5-87E3-85F11E6597A8}" dt="2022-05-31T16:11:07.462" v="798" actId="20577"/>
          <ac:spMkLst>
            <pc:docMk/>
            <pc:sldMk cId="3234065355" sldId="303"/>
            <ac:spMk id="7" creationId="{0BE5DBDB-6FF9-4622-AF5C-FF3CEE1155A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DD239-ED12-3C4A-A084-C92AD11DB91A}" type="datetimeFigureOut">
              <a:rPr lang="en-US" smtClean="0"/>
              <a:t>5/31/2022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BCB826-F483-BE44-84C3-EA54763EEB8F}" type="slidenum">
              <a:rPr lang="en-US" smtClean="0"/>
              <a:t>‹#›</a:t>
            </a:fld>
            <a:endParaRPr lang="en-US" dirty="0"/>
          </a:p>
        </p:txBody>
      </p:sp>
    </p:spTree>
    <p:extLst>
      <p:ext uri="{BB962C8B-B14F-4D97-AF65-F5344CB8AC3E}">
        <p14:creationId xmlns:p14="http://schemas.microsoft.com/office/powerpoint/2010/main" val="15736939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No Logo">
    <p:spTree>
      <p:nvGrpSpPr>
        <p:cNvPr id="1" name=""/>
        <p:cNvGrpSpPr/>
        <p:nvPr/>
      </p:nvGrpSpPr>
      <p:grpSpPr>
        <a:xfrm>
          <a:off x="0" y="0"/>
          <a:ext cx="0" cy="0"/>
          <a:chOff x="0" y="0"/>
          <a:chExt cx="0" cy="0"/>
        </a:xfrm>
      </p:grpSpPr>
      <p:pic>
        <p:nvPicPr>
          <p:cNvPr id="7" name="Picture 6" descr="ASCI Basic Keynote Templat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 Placeholder 11"/>
          <p:cNvSpPr>
            <a:spLocks noGrp="1"/>
          </p:cNvSpPr>
          <p:nvPr>
            <p:ph type="body" sz="quarter" idx="10" hasCustomPrompt="1"/>
          </p:nvPr>
        </p:nvSpPr>
        <p:spPr>
          <a:xfrm>
            <a:off x="827088" y="2414789"/>
            <a:ext cx="7553325" cy="895141"/>
          </a:xfrm>
          <a:prstGeom prst="rect">
            <a:avLst/>
          </a:prstGeom>
        </p:spPr>
        <p:txBody>
          <a:bodyPr vert="horz"/>
          <a:lstStyle>
            <a:lvl1pPr marL="0" indent="0">
              <a:buNone/>
              <a:defRPr sz="4500" b="1" i="0">
                <a:solidFill>
                  <a:schemeClr val="bg1"/>
                </a:solidFill>
                <a:latin typeface="Helvetica"/>
                <a:cs typeface="Helvetica"/>
              </a:defRPr>
            </a:lvl1pPr>
          </a:lstStyle>
          <a:p>
            <a:pPr lvl="0"/>
            <a:r>
              <a:rPr lang="en-US" dirty="0"/>
              <a:t>Presentation Title</a:t>
            </a:r>
          </a:p>
        </p:txBody>
      </p:sp>
      <p:sp>
        <p:nvSpPr>
          <p:cNvPr id="13" name="Text Placeholder 11"/>
          <p:cNvSpPr>
            <a:spLocks noGrp="1"/>
          </p:cNvSpPr>
          <p:nvPr>
            <p:ph type="body" sz="quarter" idx="11" hasCustomPrompt="1"/>
          </p:nvPr>
        </p:nvSpPr>
        <p:spPr>
          <a:xfrm>
            <a:off x="827088" y="3309931"/>
            <a:ext cx="7553325" cy="635044"/>
          </a:xfrm>
          <a:prstGeom prst="rect">
            <a:avLst/>
          </a:prstGeom>
        </p:spPr>
        <p:txBody>
          <a:bodyPr vert="horz"/>
          <a:lstStyle>
            <a:lvl1pPr marL="0" indent="0">
              <a:buNone/>
              <a:defRPr sz="3000" b="1" i="0" baseline="0">
                <a:solidFill>
                  <a:schemeClr val="bg1"/>
                </a:solidFill>
                <a:latin typeface="Helvetica"/>
                <a:cs typeface="Helvetica"/>
              </a:defRPr>
            </a:lvl1pPr>
          </a:lstStyle>
          <a:p>
            <a:pPr lvl="0"/>
            <a:r>
              <a:rPr lang="en-US" dirty="0"/>
              <a:t>People / Event</a:t>
            </a:r>
          </a:p>
        </p:txBody>
      </p:sp>
      <p:sp>
        <p:nvSpPr>
          <p:cNvPr id="14" name="Text Placeholder 11"/>
          <p:cNvSpPr>
            <a:spLocks noGrp="1"/>
          </p:cNvSpPr>
          <p:nvPr>
            <p:ph type="body" sz="quarter" idx="12" hasCustomPrompt="1"/>
          </p:nvPr>
        </p:nvSpPr>
        <p:spPr>
          <a:xfrm>
            <a:off x="827088" y="3954598"/>
            <a:ext cx="7553325" cy="490714"/>
          </a:xfrm>
          <a:prstGeom prst="rect">
            <a:avLst/>
          </a:prstGeom>
        </p:spPr>
        <p:txBody>
          <a:bodyPr vert="horz"/>
          <a:lstStyle>
            <a:lvl1pPr marL="0" indent="0">
              <a:buNone/>
              <a:defRPr sz="2000" b="0" i="0" baseline="0">
                <a:solidFill>
                  <a:srgbClr val="E78336"/>
                </a:solidFill>
                <a:latin typeface="Helvetica"/>
                <a:cs typeface="Helvetica"/>
              </a:defRPr>
            </a:lvl1pPr>
          </a:lstStyle>
          <a:p>
            <a:pPr lvl="0"/>
            <a:r>
              <a:rPr lang="en-US" dirty="0"/>
              <a:t>Date | Location</a:t>
            </a:r>
          </a:p>
        </p:txBody>
      </p:sp>
    </p:spTree>
    <p:extLst>
      <p:ext uri="{BB962C8B-B14F-4D97-AF65-F5344CB8AC3E}">
        <p14:creationId xmlns:p14="http://schemas.microsoft.com/office/powerpoint/2010/main" val="120792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vert="horz"/>
          <a:lstStyle/>
          <a:p>
            <a:endParaRPr lang="en-US" dirty="0"/>
          </a:p>
        </p:txBody>
      </p:sp>
    </p:spTree>
    <p:extLst>
      <p:ext uri="{BB962C8B-B14F-4D97-AF65-F5344CB8AC3E}">
        <p14:creationId xmlns:p14="http://schemas.microsoft.com/office/powerpoint/2010/main" val="191424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7" name="Picture 6" descr="ASCI Basic Keynote Templat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494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CSI Logo">
    <p:spTree>
      <p:nvGrpSpPr>
        <p:cNvPr id="1" name=""/>
        <p:cNvGrpSpPr/>
        <p:nvPr/>
      </p:nvGrpSpPr>
      <p:grpSpPr>
        <a:xfrm>
          <a:off x="0" y="0"/>
          <a:ext cx="0" cy="0"/>
          <a:chOff x="0" y="0"/>
          <a:chExt cx="0" cy="0"/>
        </a:xfrm>
      </p:grpSpPr>
      <p:pic>
        <p:nvPicPr>
          <p:cNvPr id="7" name="Picture 6" descr="ASCI Basic Keynote Templat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 Placeholder 11"/>
          <p:cNvSpPr>
            <a:spLocks noGrp="1"/>
          </p:cNvSpPr>
          <p:nvPr>
            <p:ph type="body" sz="quarter" idx="10" hasCustomPrompt="1"/>
          </p:nvPr>
        </p:nvSpPr>
        <p:spPr>
          <a:xfrm>
            <a:off x="827088" y="2414789"/>
            <a:ext cx="7553325" cy="895141"/>
          </a:xfrm>
          <a:prstGeom prst="rect">
            <a:avLst/>
          </a:prstGeom>
        </p:spPr>
        <p:txBody>
          <a:bodyPr vert="horz"/>
          <a:lstStyle>
            <a:lvl1pPr marL="0" indent="0">
              <a:buNone/>
              <a:defRPr sz="4500" b="1" i="0">
                <a:solidFill>
                  <a:schemeClr val="bg1"/>
                </a:solidFill>
                <a:latin typeface="Helvetica"/>
                <a:cs typeface="Helvetica"/>
              </a:defRPr>
            </a:lvl1pPr>
          </a:lstStyle>
          <a:p>
            <a:pPr lvl="0"/>
            <a:r>
              <a:rPr lang="en-US" dirty="0"/>
              <a:t>Presentation Title</a:t>
            </a:r>
          </a:p>
        </p:txBody>
      </p:sp>
      <p:sp>
        <p:nvSpPr>
          <p:cNvPr id="13" name="Text Placeholder 11"/>
          <p:cNvSpPr>
            <a:spLocks noGrp="1"/>
          </p:cNvSpPr>
          <p:nvPr>
            <p:ph type="body" sz="quarter" idx="11" hasCustomPrompt="1"/>
          </p:nvPr>
        </p:nvSpPr>
        <p:spPr>
          <a:xfrm>
            <a:off x="827088" y="3309931"/>
            <a:ext cx="7553325" cy="635044"/>
          </a:xfrm>
          <a:prstGeom prst="rect">
            <a:avLst/>
          </a:prstGeom>
        </p:spPr>
        <p:txBody>
          <a:bodyPr vert="horz"/>
          <a:lstStyle>
            <a:lvl1pPr marL="0" indent="0">
              <a:buNone/>
              <a:defRPr sz="3000" b="1" i="0" baseline="0">
                <a:solidFill>
                  <a:schemeClr val="bg1"/>
                </a:solidFill>
                <a:latin typeface="Helvetica"/>
                <a:cs typeface="Helvetica"/>
              </a:defRPr>
            </a:lvl1pPr>
          </a:lstStyle>
          <a:p>
            <a:pPr lvl="0"/>
            <a:r>
              <a:rPr lang="en-US" dirty="0"/>
              <a:t>People / Event</a:t>
            </a:r>
          </a:p>
        </p:txBody>
      </p:sp>
      <p:sp>
        <p:nvSpPr>
          <p:cNvPr id="14" name="Text Placeholder 11"/>
          <p:cNvSpPr>
            <a:spLocks noGrp="1"/>
          </p:cNvSpPr>
          <p:nvPr>
            <p:ph type="body" sz="quarter" idx="12" hasCustomPrompt="1"/>
          </p:nvPr>
        </p:nvSpPr>
        <p:spPr>
          <a:xfrm>
            <a:off x="827088" y="3954598"/>
            <a:ext cx="7553325" cy="490714"/>
          </a:xfrm>
          <a:prstGeom prst="rect">
            <a:avLst/>
          </a:prstGeom>
        </p:spPr>
        <p:txBody>
          <a:bodyPr vert="horz"/>
          <a:lstStyle>
            <a:lvl1pPr marL="0" indent="0">
              <a:buNone/>
              <a:defRPr sz="2000" b="0" i="0" baseline="0">
                <a:solidFill>
                  <a:srgbClr val="E78336"/>
                </a:solidFill>
                <a:latin typeface="Helvetica"/>
                <a:cs typeface="Helvetica"/>
              </a:defRPr>
            </a:lvl1pPr>
          </a:lstStyle>
          <a:p>
            <a:pPr lvl="0"/>
            <a:r>
              <a:rPr lang="en-US" dirty="0"/>
              <a:t>Date | Location</a:t>
            </a:r>
          </a:p>
        </p:txBody>
      </p:sp>
      <p:pic>
        <p:nvPicPr>
          <p:cNvPr id="9" name="Picture 8" descr="ACSI_Logo_wTag_REV.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088" y="5664069"/>
            <a:ext cx="1691640" cy="741913"/>
          </a:xfrm>
          <a:prstGeom prst="rect">
            <a:avLst/>
          </a:prstGeom>
        </p:spPr>
      </p:pic>
    </p:spTree>
    <p:extLst>
      <p:ext uri="{BB962C8B-B14F-4D97-AF65-F5344CB8AC3E}">
        <p14:creationId xmlns:p14="http://schemas.microsoft.com/office/powerpoint/2010/main" val="2050665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SI Logo Large">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stretch>
            <a:fillRect/>
          </a:stretch>
        </p:blipFill>
        <p:spPr>
          <a:xfrm>
            <a:off x="3273631" y="485384"/>
            <a:ext cx="3396551" cy="1857489"/>
          </a:xfrm>
          <a:prstGeom prst="rect">
            <a:avLst/>
          </a:prstGeom>
        </p:spPr>
      </p:pic>
    </p:spTree>
    <p:extLst>
      <p:ext uri="{BB962C8B-B14F-4D97-AF65-F5344CB8AC3E}">
        <p14:creationId xmlns:p14="http://schemas.microsoft.com/office/powerpoint/2010/main" val="68633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SI Facts Slide">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4"/>
          <p:cNvSpPr>
            <a:spLocks noGrp="1"/>
          </p:cNvSpPr>
          <p:nvPr>
            <p:ph type="body" sz="quarter" idx="10"/>
          </p:nvPr>
        </p:nvSpPr>
        <p:spPr>
          <a:xfrm>
            <a:off x="1298899" y="1510636"/>
            <a:ext cx="7387902" cy="4830187"/>
          </a:xfrm>
          <a:prstGeom prst="rect">
            <a:avLst/>
          </a:prstGeom>
        </p:spPr>
        <p:txBody>
          <a:bodyPr vert="horz"/>
          <a:lstStyle>
            <a:lvl1pPr>
              <a:defRPr sz="2000" b="0" i="0">
                <a:latin typeface="Helvetica"/>
                <a:cs typeface="Helvetica"/>
              </a:defRPr>
            </a:lvl1pPr>
            <a:lvl2pPr>
              <a:defRPr sz="2000" b="0" i="0">
                <a:latin typeface="Helvetica"/>
                <a:cs typeface="Helvetica"/>
              </a:defRPr>
            </a:lvl2pPr>
            <a:lvl3pPr>
              <a:defRPr sz="2000" b="0" i="0">
                <a:latin typeface="Helvetica"/>
                <a:cs typeface="Helvetica"/>
              </a:defRPr>
            </a:lvl3pPr>
            <a:lvl4pPr>
              <a:defRPr sz="2000" b="0" i="0">
                <a:latin typeface="Helvetica"/>
                <a:cs typeface="Helvetica"/>
              </a:defRPr>
            </a:lvl4pPr>
            <a:lvl5pPr>
              <a:defRPr sz="2000" b="0" i="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p:cNvSpPr>
            <a:spLocks noGrp="1"/>
          </p:cNvSpPr>
          <p:nvPr>
            <p:ph type="title" hasCustomPrompt="1"/>
          </p:nvPr>
        </p:nvSpPr>
        <p:spPr>
          <a:xfrm>
            <a:off x="1298899" y="505566"/>
            <a:ext cx="7387902" cy="620197"/>
          </a:xfrm>
          <a:prstGeom prst="rect">
            <a:avLst/>
          </a:prstGeom>
        </p:spPr>
        <p:txBody>
          <a:bodyPr vert="horz"/>
          <a:lstStyle>
            <a:lvl1pPr>
              <a:defRPr sz="3000" b="1">
                <a:solidFill>
                  <a:srgbClr val="005C9C"/>
                </a:solidFill>
                <a:latin typeface="Helvetica"/>
                <a:cs typeface="Helvetica"/>
              </a:defRPr>
            </a:lvl1pPr>
          </a:lstStyle>
          <a:p>
            <a:r>
              <a:rPr lang="en-US" dirty="0"/>
              <a:t>Slide Title</a:t>
            </a:r>
          </a:p>
        </p:txBody>
      </p:sp>
    </p:spTree>
    <p:extLst>
      <p:ext uri="{BB962C8B-B14F-4D97-AF65-F5344CB8AC3E}">
        <p14:creationId xmlns:p14="http://schemas.microsoft.com/office/powerpoint/2010/main" val="28599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entered Text Slide">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stretch>
            <a:fillRect/>
          </a:stretch>
        </p:blipFill>
        <p:spPr>
          <a:xfrm>
            <a:off x="4079817" y="5696305"/>
            <a:ext cx="1830345" cy="802783"/>
          </a:xfrm>
          <a:prstGeom prst="rect">
            <a:avLst/>
          </a:prstGeom>
        </p:spPr>
      </p:pic>
      <p:sp>
        <p:nvSpPr>
          <p:cNvPr id="13" name="Text Placeholder 4"/>
          <p:cNvSpPr>
            <a:spLocks noGrp="1"/>
          </p:cNvSpPr>
          <p:nvPr>
            <p:ph type="body" sz="quarter" idx="10" hasCustomPrompt="1"/>
          </p:nvPr>
        </p:nvSpPr>
        <p:spPr>
          <a:xfrm>
            <a:off x="1298899" y="1510636"/>
            <a:ext cx="7387902" cy="4830187"/>
          </a:xfrm>
          <a:prstGeom prst="rect">
            <a:avLst/>
          </a:prstGeom>
        </p:spPr>
        <p:txBody>
          <a:bodyPr vert="horz"/>
          <a:lstStyle>
            <a:lvl1pPr marL="0" indent="0" algn="ctr">
              <a:buNone/>
              <a:defRPr sz="2000" b="0" i="0" baseline="0">
                <a:latin typeface="Helvetica"/>
                <a:cs typeface="Helvetica"/>
              </a:defRPr>
            </a:lvl1pPr>
            <a:lvl2pPr marL="457200" indent="0" algn="ctr">
              <a:buNone/>
              <a:defRPr b="0" i="0">
                <a:latin typeface="Helvetica"/>
                <a:cs typeface="Helvetica"/>
              </a:defRPr>
            </a:lvl2pPr>
            <a:lvl3pPr marL="914400" indent="0" algn="ctr">
              <a:buNone/>
              <a:defRPr b="0" i="0">
                <a:latin typeface="Helvetica"/>
                <a:cs typeface="Helvetica"/>
              </a:defRPr>
            </a:lvl3pPr>
            <a:lvl4pPr marL="1371600" indent="0" algn="ctr">
              <a:buNone/>
              <a:defRPr b="0" i="0">
                <a:latin typeface="Helvetica"/>
                <a:cs typeface="Helvetica"/>
              </a:defRPr>
            </a:lvl4pPr>
            <a:lvl5pPr marL="1828800" indent="0" algn="ctr">
              <a:buNone/>
              <a:defRPr b="0" i="0">
                <a:latin typeface="Helvetica"/>
                <a:cs typeface="Helvetica"/>
              </a:defRPr>
            </a:lvl5pPr>
          </a:lstStyle>
          <a:p>
            <a:pPr lvl="0"/>
            <a:r>
              <a:rPr lang="en-US" dirty="0"/>
              <a:t>Text here</a:t>
            </a:r>
          </a:p>
        </p:txBody>
      </p:sp>
      <p:sp>
        <p:nvSpPr>
          <p:cNvPr id="10" name="Title 9"/>
          <p:cNvSpPr>
            <a:spLocks noGrp="1"/>
          </p:cNvSpPr>
          <p:nvPr>
            <p:ph type="title" hasCustomPrompt="1"/>
          </p:nvPr>
        </p:nvSpPr>
        <p:spPr>
          <a:xfrm>
            <a:off x="1298899" y="505566"/>
            <a:ext cx="7387902" cy="620197"/>
          </a:xfrm>
          <a:prstGeom prst="rect">
            <a:avLst/>
          </a:prstGeom>
        </p:spPr>
        <p:txBody>
          <a:bodyPr vert="horz"/>
          <a:lstStyle>
            <a:lvl1pPr algn="ctr">
              <a:defRPr sz="3000" b="1">
                <a:solidFill>
                  <a:srgbClr val="005C9C"/>
                </a:solidFill>
                <a:latin typeface="Helvetica"/>
                <a:cs typeface="Helvetica"/>
              </a:defRPr>
            </a:lvl1pPr>
          </a:lstStyle>
          <a:p>
            <a:r>
              <a:rPr lang="en-US" dirty="0"/>
              <a:t>Slide Title</a:t>
            </a:r>
          </a:p>
        </p:txBody>
      </p:sp>
    </p:spTree>
    <p:extLst>
      <p:ext uri="{BB962C8B-B14F-4D97-AF65-F5344CB8AC3E}">
        <p14:creationId xmlns:p14="http://schemas.microsoft.com/office/powerpoint/2010/main" val="264263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Photo &amp; Text Slide">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4"/>
          <p:cNvSpPr>
            <a:spLocks noGrp="1"/>
          </p:cNvSpPr>
          <p:nvPr>
            <p:ph type="body" sz="quarter" idx="10"/>
          </p:nvPr>
        </p:nvSpPr>
        <p:spPr>
          <a:xfrm>
            <a:off x="3760103" y="1510636"/>
            <a:ext cx="4926698" cy="4830187"/>
          </a:xfrm>
          <a:prstGeom prst="rect">
            <a:avLst/>
          </a:prstGeom>
        </p:spPr>
        <p:txBody>
          <a:bodyPr vert="horz"/>
          <a:lstStyle>
            <a:lvl1pPr>
              <a:defRPr sz="2000" b="0" i="0">
                <a:latin typeface="Helvetica"/>
                <a:cs typeface="Helvetica"/>
              </a:defRPr>
            </a:lvl1pPr>
            <a:lvl2pPr>
              <a:defRPr sz="2000" b="0" i="0">
                <a:latin typeface="Helvetica"/>
                <a:cs typeface="Helvetica"/>
              </a:defRPr>
            </a:lvl2pPr>
            <a:lvl3pPr>
              <a:defRPr sz="2000" b="0" i="0">
                <a:latin typeface="Helvetica"/>
                <a:cs typeface="Helvetica"/>
              </a:defRPr>
            </a:lvl3pPr>
            <a:lvl4pPr>
              <a:defRPr sz="2000" b="0" i="0">
                <a:latin typeface="Helvetica"/>
                <a:cs typeface="Helvetica"/>
              </a:defRPr>
            </a:lvl4pPr>
            <a:lvl5pPr>
              <a:defRPr sz="2000" b="0" i="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1"/>
          </p:nvPr>
        </p:nvSpPr>
        <p:spPr>
          <a:xfrm>
            <a:off x="756929" y="0"/>
            <a:ext cx="2589212" cy="6858000"/>
          </a:xfrm>
          <a:prstGeom prst="rect">
            <a:avLst/>
          </a:prstGeom>
        </p:spPr>
        <p:txBody>
          <a:bodyPr vert="horz"/>
          <a:lstStyle/>
          <a:p>
            <a:endParaRPr lang="en-US" dirty="0"/>
          </a:p>
        </p:txBody>
      </p:sp>
      <p:sp>
        <p:nvSpPr>
          <p:cNvPr id="7" name="Title 9"/>
          <p:cNvSpPr>
            <a:spLocks noGrp="1"/>
          </p:cNvSpPr>
          <p:nvPr>
            <p:ph type="title" hasCustomPrompt="1"/>
          </p:nvPr>
        </p:nvSpPr>
        <p:spPr>
          <a:xfrm>
            <a:off x="3760103" y="505566"/>
            <a:ext cx="4926698" cy="620197"/>
          </a:xfrm>
          <a:prstGeom prst="rect">
            <a:avLst/>
          </a:prstGeom>
        </p:spPr>
        <p:txBody>
          <a:bodyPr vert="horz"/>
          <a:lstStyle>
            <a:lvl1pPr>
              <a:defRPr sz="3000" b="1">
                <a:solidFill>
                  <a:srgbClr val="005C9C"/>
                </a:solidFill>
                <a:latin typeface="Helvetica"/>
                <a:cs typeface="Helvetica"/>
              </a:defRPr>
            </a:lvl1pPr>
          </a:lstStyle>
          <a:p>
            <a:r>
              <a:rPr lang="en-US" dirty="0"/>
              <a:t>Slide Title</a:t>
            </a:r>
          </a:p>
        </p:txBody>
      </p:sp>
    </p:spTree>
    <p:extLst>
      <p:ext uri="{BB962C8B-B14F-4D97-AF65-F5344CB8AC3E}">
        <p14:creationId xmlns:p14="http://schemas.microsoft.com/office/powerpoint/2010/main" val="283598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Photo &amp; Text Slide">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4"/>
          <p:cNvSpPr>
            <a:spLocks noGrp="1"/>
          </p:cNvSpPr>
          <p:nvPr>
            <p:ph type="body" sz="quarter" idx="10"/>
          </p:nvPr>
        </p:nvSpPr>
        <p:spPr>
          <a:xfrm>
            <a:off x="1298899" y="3826113"/>
            <a:ext cx="7387902" cy="2439914"/>
          </a:xfrm>
          <a:prstGeom prst="rect">
            <a:avLst/>
          </a:prstGeom>
        </p:spPr>
        <p:txBody>
          <a:bodyPr vert="horz"/>
          <a:lstStyle>
            <a:lvl1pPr>
              <a:defRPr sz="2000" b="0" i="0">
                <a:latin typeface="Helvetica"/>
                <a:cs typeface="Helvetica"/>
              </a:defRPr>
            </a:lvl1pPr>
            <a:lvl2pPr>
              <a:defRPr sz="2000" b="0" i="0">
                <a:latin typeface="Helvetica"/>
                <a:cs typeface="Helvetica"/>
              </a:defRPr>
            </a:lvl2pPr>
            <a:lvl3pPr>
              <a:defRPr sz="2000" b="0" i="0">
                <a:latin typeface="Helvetica"/>
                <a:cs typeface="Helvetica"/>
              </a:defRPr>
            </a:lvl3pPr>
            <a:lvl4pPr>
              <a:defRPr sz="2000" b="0" i="0">
                <a:latin typeface="Helvetica"/>
                <a:cs typeface="Helvetica"/>
              </a:defRPr>
            </a:lvl4pPr>
            <a:lvl5pPr>
              <a:defRPr sz="2000" b="0" i="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hasCustomPrompt="1"/>
          </p:nvPr>
        </p:nvSpPr>
        <p:spPr>
          <a:xfrm>
            <a:off x="1298899" y="2821042"/>
            <a:ext cx="7387902" cy="620197"/>
          </a:xfrm>
          <a:prstGeom prst="rect">
            <a:avLst/>
          </a:prstGeom>
        </p:spPr>
        <p:txBody>
          <a:bodyPr vert="horz"/>
          <a:lstStyle>
            <a:lvl1pPr>
              <a:defRPr sz="3000" b="1">
                <a:solidFill>
                  <a:srgbClr val="005C9C"/>
                </a:solidFill>
                <a:latin typeface="Helvetica"/>
                <a:cs typeface="Helvetica"/>
              </a:defRPr>
            </a:lvl1pPr>
          </a:lstStyle>
          <a:p>
            <a:r>
              <a:rPr lang="en-US" dirty="0"/>
              <a:t>Slide Title</a:t>
            </a:r>
          </a:p>
        </p:txBody>
      </p:sp>
      <p:sp>
        <p:nvSpPr>
          <p:cNvPr id="4" name="Picture Placeholder 3"/>
          <p:cNvSpPr>
            <a:spLocks noGrp="1"/>
          </p:cNvSpPr>
          <p:nvPr>
            <p:ph type="pic" sz="quarter" idx="11"/>
          </p:nvPr>
        </p:nvSpPr>
        <p:spPr>
          <a:xfrm>
            <a:off x="760413" y="0"/>
            <a:ext cx="8383587" cy="2527300"/>
          </a:xfrm>
          <a:prstGeom prst="rect">
            <a:avLst/>
          </a:prstGeom>
        </p:spPr>
        <p:txBody>
          <a:bodyPr vert="horz"/>
          <a:lstStyle/>
          <a:p>
            <a:endParaRPr lang="en-US" dirty="0"/>
          </a:p>
        </p:txBody>
      </p:sp>
    </p:spTree>
    <p:extLst>
      <p:ext uri="{BB962C8B-B14F-4D97-AF65-F5344CB8AC3E}">
        <p14:creationId xmlns:p14="http://schemas.microsoft.com/office/powerpoint/2010/main" val="288651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s &amp; Text">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4"/>
          <p:cNvSpPr>
            <a:spLocks noGrp="1"/>
          </p:cNvSpPr>
          <p:nvPr>
            <p:ph type="body" sz="quarter" idx="10"/>
          </p:nvPr>
        </p:nvSpPr>
        <p:spPr>
          <a:xfrm>
            <a:off x="1298899" y="3826113"/>
            <a:ext cx="7387902" cy="2439914"/>
          </a:xfrm>
          <a:prstGeom prst="rect">
            <a:avLst/>
          </a:prstGeom>
        </p:spPr>
        <p:txBody>
          <a:bodyPr vert="horz"/>
          <a:lstStyle>
            <a:lvl1pPr>
              <a:defRPr sz="2000" b="0" i="0">
                <a:latin typeface="Helvetica"/>
                <a:cs typeface="Helvetica"/>
              </a:defRPr>
            </a:lvl1pPr>
            <a:lvl2pPr>
              <a:defRPr sz="2000" b="0" i="0">
                <a:latin typeface="Helvetica"/>
                <a:cs typeface="Helvetica"/>
              </a:defRPr>
            </a:lvl2pPr>
            <a:lvl3pPr>
              <a:defRPr sz="2000" b="0" i="0">
                <a:latin typeface="Helvetica"/>
                <a:cs typeface="Helvetica"/>
              </a:defRPr>
            </a:lvl3pPr>
            <a:lvl4pPr>
              <a:defRPr sz="2000" b="0" i="0">
                <a:latin typeface="Helvetica"/>
                <a:cs typeface="Helvetica"/>
              </a:defRPr>
            </a:lvl4pPr>
            <a:lvl5pPr>
              <a:defRPr sz="2000" b="0" i="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hasCustomPrompt="1"/>
          </p:nvPr>
        </p:nvSpPr>
        <p:spPr>
          <a:xfrm>
            <a:off x="1298899" y="2821042"/>
            <a:ext cx="7387902" cy="620197"/>
          </a:xfrm>
          <a:prstGeom prst="rect">
            <a:avLst/>
          </a:prstGeom>
        </p:spPr>
        <p:txBody>
          <a:bodyPr vert="horz"/>
          <a:lstStyle>
            <a:lvl1pPr>
              <a:defRPr sz="3000" b="1">
                <a:solidFill>
                  <a:srgbClr val="005C9C"/>
                </a:solidFill>
                <a:latin typeface="Helvetica"/>
                <a:cs typeface="Helvetica"/>
              </a:defRPr>
            </a:lvl1pPr>
          </a:lstStyle>
          <a:p>
            <a:r>
              <a:rPr lang="en-US" dirty="0"/>
              <a:t>Slide Title</a:t>
            </a:r>
          </a:p>
        </p:txBody>
      </p:sp>
      <p:sp>
        <p:nvSpPr>
          <p:cNvPr id="6" name="Picture Placeholder 5"/>
          <p:cNvSpPr>
            <a:spLocks noGrp="1"/>
          </p:cNvSpPr>
          <p:nvPr>
            <p:ph type="pic" sz="quarter" idx="11"/>
          </p:nvPr>
        </p:nvSpPr>
        <p:spPr>
          <a:xfrm>
            <a:off x="760413" y="0"/>
            <a:ext cx="4195762" cy="2527300"/>
          </a:xfrm>
          <a:prstGeom prst="rect">
            <a:avLst/>
          </a:prstGeom>
        </p:spPr>
        <p:txBody>
          <a:bodyPr vert="horz"/>
          <a:lstStyle/>
          <a:p>
            <a:endParaRPr lang="en-US" dirty="0"/>
          </a:p>
        </p:txBody>
      </p:sp>
      <p:sp>
        <p:nvSpPr>
          <p:cNvPr id="11" name="Picture Placeholder 5"/>
          <p:cNvSpPr>
            <a:spLocks noGrp="1"/>
          </p:cNvSpPr>
          <p:nvPr>
            <p:ph type="pic" sz="quarter" idx="12"/>
          </p:nvPr>
        </p:nvSpPr>
        <p:spPr>
          <a:xfrm>
            <a:off x="4956175" y="0"/>
            <a:ext cx="4195762" cy="2527300"/>
          </a:xfrm>
          <a:prstGeom prst="rect">
            <a:avLst/>
          </a:prstGeom>
        </p:spPr>
        <p:txBody>
          <a:bodyPr vert="horz"/>
          <a:lstStyle/>
          <a:p>
            <a:endParaRPr lang="en-US" dirty="0"/>
          </a:p>
        </p:txBody>
      </p:sp>
    </p:spTree>
    <p:extLst>
      <p:ext uri="{BB962C8B-B14F-4D97-AF65-F5344CB8AC3E}">
        <p14:creationId xmlns:p14="http://schemas.microsoft.com/office/powerpoint/2010/main" val="3750871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hotos &amp; Text">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4"/>
          <p:cNvSpPr>
            <a:spLocks noGrp="1"/>
          </p:cNvSpPr>
          <p:nvPr>
            <p:ph type="body" sz="quarter" idx="10"/>
          </p:nvPr>
        </p:nvSpPr>
        <p:spPr>
          <a:xfrm>
            <a:off x="1298899" y="3826113"/>
            <a:ext cx="7387902" cy="2439914"/>
          </a:xfrm>
          <a:prstGeom prst="rect">
            <a:avLst/>
          </a:prstGeom>
        </p:spPr>
        <p:txBody>
          <a:bodyPr vert="horz"/>
          <a:lstStyle>
            <a:lvl1pPr>
              <a:defRPr sz="2000" b="0" i="0">
                <a:latin typeface="Helvetica"/>
                <a:cs typeface="Helvetica"/>
              </a:defRPr>
            </a:lvl1pPr>
            <a:lvl2pPr>
              <a:defRPr sz="2000" b="0" i="0">
                <a:latin typeface="Helvetica"/>
                <a:cs typeface="Helvetica"/>
              </a:defRPr>
            </a:lvl2pPr>
            <a:lvl3pPr>
              <a:defRPr sz="2000" b="0" i="0">
                <a:latin typeface="Helvetica"/>
                <a:cs typeface="Helvetica"/>
              </a:defRPr>
            </a:lvl3pPr>
            <a:lvl4pPr>
              <a:defRPr sz="2000" b="0" i="0">
                <a:latin typeface="Helvetica"/>
                <a:cs typeface="Helvetica"/>
              </a:defRPr>
            </a:lvl4pPr>
            <a:lvl5pPr>
              <a:defRPr sz="2000" b="0" i="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hasCustomPrompt="1"/>
          </p:nvPr>
        </p:nvSpPr>
        <p:spPr>
          <a:xfrm>
            <a:off x="1298899" y="2821042"/>
            <a:ext cx="7387902" cy="620197"/>
          </a:xfrm>
          <a:prstGeom prst="rect">
            <a:avLst/>
          </a:prstGeom>
        </p:spPr>
        <p:txBody>
          <a:bodyPr vert="horz"/>
          <a:lstStyle>
            <a:lvl1pPr>
              <a:defRPr sz="3000" b="1">
                <a:solidFill>
                  <a:srgbClr val="005C9C"/>
                </a:solidFill>
                <a:latin typeface="Helvetica"/>
                <a:cs typeface="Helvetica"/>
              </a:defRPr>
            </a:lvl1pPr>
          </a:lstStyle>
          <a:p>
            <a:r>
              <a:rPr lang="en-US" dirty="0"/>
              <a:t>Slide Title</a:t>
            </a:r>
          </a:p>
        </p:txBody>
      </p:sp>
      <p:sp>
        <p:nvSpPr>
          <p:cNvPr id="6" name="Picture Placeholder 5"/>
          <p:cNvSpPr>
            <a:spLocks noGrp="1"/>
          </p:cNvSpPr>
          <p:nvPr>
            <p:ph type="pic" sz="quarter" idx="11"/>
          </p:nvPr>
        </p:nvSpPr>
        <p:spPr>
          <a:xfrm>
            <a:off x="760413" y="0"/>
            <a:ext cx="2809685" cy="2527300"/>
          </a:xfrm>
          <a:prstGeom prst="rect">
            <a:avLst/>
          </a:prstGeom>
        </p:spPr>
        <p:txBody>
          <a:bodyPr vert="horz"/>
          <a:lstStyle/>
          <a:p>
            <a:endParaRPr lang="en-US" dirty="0"/>
          </a:p>
        </p:txBody>
      </p:sp>
      <p:sp>
        <p:nvSpPr>
          <p:cNvPr id="8" name="Picture Placeholder 5"/>
          <p:cNvSpPr>
            <a:spLocks noGrp="1"/>
          </p:cNvSpPr>
          <p:nvPr>
            <p:ph type="pic" sz="quarter" idx="12"/>
          </p:nvPr>
        </p:nvSpPr>
        <p:spPr>
          <a:xfrm>
            <a:off x="3570098" y="0"/>
            <a:ext cx="2809685" cy="2527300"/>
          </a:xfrm>
          <a:prstGeom prst="rect">
            <a:avLst/>
          </a:prstGeom>
        </p:spPr>
        <p:txBody>
          <a:bodyPr vert="horz"/>
          <a:lstStyle/>
          <a:p>
            <a:endParaRPr lang="en-US" dirty="0"/>
          </a:p>
        </p:txBody>
      </p:sp>
      <p:sp>
        <p:nvSpPr>
          <p:cNvPr id="9" name="Picture Placeholder 5"/>
          <p:cNvSpPr>
            <a:spLocks noGrp="1"/>
          </p:cNvSpPr>
          <p:nvPr>
            <p:ph type="pic" sz="quarter" idx="13"/>
          </p:nvPr>
        </p:nvSpPr>
        <p:spPr>
          <a:xfrm>
            <a:off x="6379783" y="0"/>
            <a:ext cx="2809685" cy="2527300"/>
          </a:xfrm>
          <a:prstGeom prst="rect">
            <a:avLst/>
          </a:prstGeom>
        </p:spPr>
        <p:txBody>
          <a:bodyPr vert="horz"/>
          <a:lstStyle/>
          <a:p>
            <a:endParaRPr lang="en-US" dirty="0"/>
          </a:p>
        </p:txBody>
      </p:sp>
    </p:spTree>
    <p:extLst>
      <p:ext uri="{BB962C8B-B14F-4D97-AF65-F5344CB8AC3E}">
        <p14:creationId xmlns:p14="http://schemas.microsoft.com/office/powerpoint/2010/main" val="3370629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660050"/>
      </p:ext>
    </p:extLst>
  </p:cSld>
  <p:clrMap bg1="lt1" tx1="dk1" bg2="lt2" tx2="dk2" accent1="accent1" accent2="accent2" accent3="accent3" accent4="accent4" accent5="accent5" accent6="accent6" hlink="hlink" folHlink="folHlink"/>
  <p:sldLayoutIdLst>
    <p:sldLayoutId id="2147483650" r:id="rId1"/>
    <p:sldLayoutId id="2147483663" r:id="rId2"/>
    <p:sldLayoutId id="2147483649" r:id="rId3"/>
    <p:sldLayoutId id="2147483662" r:id="rId4"/>
    <p:sldLayoutId id="2147483657" r:id="rId5"/>
    <p:sldLayoutId id="2147483654" r:id="rId6"/>
    <p:sldLayoutId id="2147483652" r:id="rId7"/>
    <p:sldLayoutId id="2147483653" r:id="rId8"/>
    <p:sldLayoutId id="2147483655" r:id="rId9"/>
    <p:sldLayoutId id="2147483656" r:id="rId10"/>
    <p:sldLayoutId id="2147483651" r:id="rId1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acsi.org/docs/default-source/website-publishing/school-services/accreditation/team-accreditation-documents/reach_verificationvisitreadinesscheck-5-29-19.pdf?sfvrsn=23a17500_2"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www.acsi.org/accreditation-certification/accreditation-for-schools/reach-school-accreditation-documents" TargetMode="External"/><Relationship Id="rId3" Type="http://schemas.openxmlformats.org/officeDocument/2006/relationships/hyperlink" Target="https://www.acsi.org/accreditation-certification/accreditation-for-schools/other-pages/accreditation-training" TargetMode="External"/><Relationship Id="rId7" Type="http://schemas.openxmlformats.org/officeDocument/2006/relationships/hyperlink" Target="https://www.acsi.org/global-main/us-divisions/eastern/region-north-east/northeast-region-accreditation-documents" TargetMode="External"/><Relationship Id="rId2" Type="http://schemas.openxmlformats.org/officeDocument/2006/relationships/hyperlink" Target="https://www.acsi.org/schoolaccreditationdocuments" TargetMode="External"/><Relationship Id="rId1" Type="http://schemas.openxmlformats.org/officeDocument/2006/relationships/slideLayout" Target="../slideLayouts/slideLayout4.xml"/><Relationship Id="rId6" Type="http://schemas.openxmlformats.org/officeDocument/2006/relationships/slide" Target="slide10.xml"/><Relationship Id="rId5" Type="http://schemas.openxmlformats.org/officeDocument/2006/relationships/slide" Target="slide7.xml"/><Relationship Id="rId4" Type="http://schemas.openxmlformats.org/officeDocument/2006/relationships/hyperlink" Target="https://www.acsi.org/us-divisions/eastern/region-north-east/northeast-region-accreditation-documents"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mailto:Lynne_moyer@acsi.org"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acsi.org/teamaccreditationdocuments" TargetMode="External"/><Relationship Id="rId2" Type="http://schemas.openxmlformats.org/officeDocument/2006/relationships/slide" Target="slide10.xml"/><Relationship Id="rId1" Type="http://schemas.openxmlformats.org/officeDocument/2006/relationships/slideLayout" Target="../slideLayouts/slideLayout4.xml"/><Relationship Id="rId4" Type="http://schemas.openxmlformats.org/officeDocument/2006/relationships/hyperlink" Target="https://www.acsi.org/reach_team_visit_evalua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hyperlink" Target="https://www.acsi.org/us-divisions/eastern/region-north-east/northeast-region-accreditation-document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acsi.org/accreditation-certification/accreditation-for-schools/other-pages/accreditation-trainin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acsi.org/accreditation-certification/accreditation-for-schools/other-pages/reach-2019-updates" TargetMode="External"/><Relationship Id="rId2" Type="http://schemas.openxmlformats.org/officeDocument/2006/relationships/hyperlink" Target="https://www.acsi.org/accreditation-certification/accreditation-for-schools/reach-school-accreditation-document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csi.org/accreditation-certification/accreditation-for-schools/reach-school-accreditation-document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acsi.org/docs/default-source/website-publishing/school-services/accreditation/reach/specific-indicators/reach-_-options-for-meeting-indicator-2-9.pdf?sfvrsn=6d3a4356_3"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acsi.org/global-main/us-divisions/eastern/region-north-east/northeast-region-accreditation-document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REACH School Toolkit</a:t>
            </a:r>
          </a:p>
        </p:txBody>
      </p:sp>
      <p:sp>
        <p:nvSpPr>
          <p:cNvPr id="4" name="Text Placeholder 3"/>
          <p:cNvSpPr>
            <a:spLocks noGrp="1"/>
          </p:cNvSpPr>
          <p:nvPr>
            <p:ph type="body" sz="quarter" idx="12"/>
          </p:nvPr>
        </p:nvSpPr>
        <p:spPr>
          <a:xfrm>
            <a:off x="7041456" y="6231114"/>
            <a:ext cx="7553325" cy="490714"/>
          </a:xfrm>
        </p:spPr>
        <p:txBody>
          <a:bodyPr/>
          <a:lstStyle/>
          <a:p>
            <a:r>
              <a:rPr lang="en-US" dirty="0">
                <a:latin typeface="Arial" panose="020B0604020202020204" pitchFamily="34" charset="0"/>
                <a:cs typeface="Arial" panose="020B0604020202020204" pitchFamily="34" charset="0"/>
              </a:rPr>
              <a:t>REACH 2019</a:t>
            </a:r>
          </a:p>
        </p:txBody>
      </p:sp>
      <p:pic>
        <p:nvPicPr>
          <p:cNvPr id="9" name="Picture 8">
            <a:extLst>
              <a:ext uri="{FF2B5EF4-FFF2-40B4-BE49-F238E27FC236}">
                <a16:creationId xmlns:a16="http://schemas.microsoft.com/office/drawing/2014/main" id="{FB8260B0-7064-4C88-8FB2-91397459DD39}"/>
              </a:ext>
            </a:extLst>
          </p:cNvPr>
          <p:cNvPicPr>
            <a:picLocks noChangeAspect="1"/>
          </p:cNvPicPr>
          <p:nvPr/>
        </p:nvPicPr>
        <p:blipFill>
          <a:blip r:embed="rId2"/>
          <a:stretch>
            <a:fillRect/>
          </a:stretch>
        </p:blipFill>
        <p:spPr>
          <a:xfrm>
            <a:off x="275208" y="5863296"/>
            <a:ext cx="2461804" cy="613175"/>
          </a:xfrm>
          <a:prstGeom prst="rect">
            <a:avLst/>
          </a:prstGeom>
        </p:spPr>
      </p:pic>
      <p:sp>
        <p:nvSpPr>
          <p:cNvPr id="10" name="TextBox 9">
            <a:extLst>
              <a:ext uri="{FF2B5EF4-FFF2-40B4-BE49-F238E27FC236}">
                <a16:creationId xmlns:a16="http://schemas.microsoft.com/office/drawing/2014/main" id="{F68CE64D-C3C6-43AD-BE37-3605E10116BE}"/>
              </a:ext>
            </a:extLst>
          </p:cNvPr>
          <p:cNvSpPr txBox="1"/>
          <p:nvPr/>
        </p:nvSpPr>
        <p:spPr>
          <a:xfrm>
            <a:off x="889339" y="3178739"/>
            <a:ext cx="8165884" cy="369332"/>
          </a:xfrm>
          <a:prstGeom prst="rect">
            <a:avLst/>
          </a:prstGeom>
          <a:noFill/>
        </p:spPr>
        <p:txBody>
          <a:bodyPr wrap="square" rtlCol="0">
            <a:spAutoFit/>
          </a:bodyPr>
          <a:lstStyle/>
          <a:p>
            <a:r>
              <a:rPr lang="en-US" dirty="0">
                <a:solidFill>
                  <a:srgbClr val="E78336"/>
                </a:solidFill>
                <a:latin typeface="Arial" panose="020B0604020202020204" pitchFamily="34" charset="0"/>
                <a:cs typeface="Arial" panose="020B0604020202020204" pitchFamily="34" charset="0"/>
              </a:rPr>
              <a:t>Resources  for Creating a Positive Experience</a:t>
            </a:r>
          </a:p>
        </p:txBody>
      </p:sp>
    </p:spTree>
    <p:extLst>
      <p:ext uri="{BB962C8B-B14F-4D97-AF65-F5344CB8AC3E}">
        <p14:creationId xmlns:p14="http://schemas.microsoft.com/office/powerpoint/2010/main" val="1614017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98899" y="1141441"/>
            <a:ext cx="7387902" cy="5536196"/>
          </a:xfrm>
        </p:spPr>
        <p:txBody>
          <a:bodyPr/>
          <a:lstStyle/>
          <a:p>
            <a:pPr marL="0" indent="0">
              <a:buNone/>
            </a:pPr>
            <a:r>
              <a:rPr lang="en-US" sz="1600" dirty="0">
                <a:latin typeface="Arial" panose="020B0604020202020204" pitchFamily="34" charset="0"/>
                <a:cs typeface="Arial" panose="020B0604020202020204" pitchFamily="34" charset="0"/>
              </a:rPr>
              <a:t>The Readiness Checklist needs to be completed by the chairperson </a:t>
            </a:r>
            <a:r>
              <a:rPr lang="en-US" sz="1600" b="1" dirty="0">
                <a:solidFill>
                  <a:srgbClr val="FF0000"/>
                </a:solidFill>
                <a:latin typeface="Arial" panose="020B0604020202020204" pitchFamily="34" charset="0"/>
                <a:cs typeface="Arial" panose="020B0604020202020204" pitchFamily="34" charset="0"/>
              </a:rPr>
              <a:t>8</a:t>
            </a:r>
            <a:r>
              <a:rPr lang="en-US" sz="1600" dirty="0">
                <a:latin typeface="Arial" panose="020B0604020202020204" pitchFamily="34" charset="0"/>
                <a:cs typeface="Arial" panose="020B0604020202020204" pitchFamily="34" charset="0"/>
              </a:rPr>
              <a:t> weeks prior to the team visit and turned into our office. This review will make final determination of the school’s readiness to host the visit.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The following items must be met for the visit to be held:</a:t>
            </a:r>
          </a:p>
          <a:p>
            <a:pPr>
              <a:buFont typeface="Wingdings" panose="05000000000000000000" pitchFamily="2" charset="2"/>
              <a:buChar char="§"/>
            </a:pPr>
            <a:r>
              <a:rPr lang="en-US" sz="1600" dirty="0">
                <a:latin typeface="Arial" panose="020B0604020202020204" pitchFamily="34" charset="0"/>
                <a:cs typeface="Arial" panose="020B0604020202020204" pitchFamily="34" charset="0"/>
              </a:rPr>
              <a:t>All previous Major Recommendations have been met</a:t>
            </a:r>
          </a:p>
          <a:p>
            <a:pPr>
              <a:buFont typeface="Wingdings" panose="05000000000000000000" pitchFamily="2" charset="2"/>
              <a:buChar char="§"/>
            </a:pPr>
            <a:r>
              <a:rPr lang="en-US" sz="1600" dirty="0">
                <a:latin typeface="Arial" panose="020B0604020202020204" pitchFamily="34" charset="0"/>
                <a:cs typeface="Arial" panose="020B0604020202020204" pitchFamily="34" charset="0"/>
              </a:rPr>
              <a:t>Evidence has been seen to substantiate that the following indicators are at compliance:</a:t>
            </a:r>
          </a:p>
          <a:p>
            <a:pPr lvl="1">
              <a:buFont typeface="Wingdings" panose="05000000000000000000" pitchFamily="2" charset="2"/>
              <a:buChar char="§"/>
            </a:pPr>
            <a:r>
              <a:rPr lang="en-US" sz="1200" dirty="0">
                <a:latin typeface="Arial" panose="020B0604020202020204" pitchFamily="34" charset="0"/>
                <a:cs typeface="Arial" panose="020B0604020202020204" pitchFamily="34" charset="0"/>
              </a:rPr>
              <a:t>2.11 – compliance with applicable local, state and federal laws</a:t>
            </a:r>
          </a:p>
          <a:p>
            <a:pPr lvl="1">
              <a:buFont typeface="Wingdings" panose="05000000000000000000" pitchFamily="2" charset="2"/>
              <a:buChar char="§"/>
            </a:pPr>
            <a:r>
              <a:rPr lang="en-US" sz="1200" dirty="0">
                <a:latin typeface="Arial" panose="020B0604020202020204" pitchFamily="34" charset="0"/>
                <a:cs typeface="Arial" panose="020B0604020202020204" pitchFamily="34" charset="0"/>
              </a:rPr>
              <a:t>3.7 – nondiscrimination statement published and evident</a:t>
            </a:r>
          </a:p>
          <a:p>
            <a:pPr lvl="1">
              <a:buFont typeface="Wingdings" panose="05000000000000000000" pitchFamily="2" charset="2"/>
              <a:buChar char="§"/>
            </a:pPr>
            <a:r>
              <a:rPr lang="en-US" sz="1200" dirty="0">
                <a:latin typeface="Arial" panose="020B0604020202020204" pitchFamily="34" charset="0"/>
                <a:cs typeface="Arial" panose="020B0604020202020204" pitchFamily="34" charset="0"/>
              </a:rPr>
              <a:t>4.3 – appropriate screening and background checks for all personnel</a:t>
            </a:r>
          </a:p>
          <a:p>
            <a:pPr lvl="1">
              <a:buFont typeface="Wingdings" panose="05000000000000000000" pitchFamily="2" charset="2"/>
              <a:buChar char="§"/>
            </a:pPr>
            <a:r>
              <a:rPr lang="en-US" sz="1200" dirty="0">
                <a:latin typeface="Arial" panose="020B0604020202020204" pitchFamily="34" charset="0"/>
                <a:cs typeface="Arial" panose="020B0604020202020204" pitchFamily="34" charset="0"/>
              </a:rPr>
              <a:t>6.1 – comprehensive written security and crisis management plan</a:t>
            </a:r>
          </a:p>
          <a:p>
            <a:pPr lvl="1">
              <a:buFont typeface="Wingdings" panose="05000000000000000000" pitchFamily="2" charset="2"/>
              <a:buChar char="§"/>
            </a:pPr>
            <a:r>
              <a:rPr lang="en-US" sz="1200" dirty="0">
                <a:latin typeface="Arial" panose="020B0604020202020204" pitchFamily="34" charset="0"/>
                <a:cs typeface="Arial" panose="020B0604020202020204" pitchFamily="34" charset="0"/>
              </a:rPr>
              <a:t>6.7 – policies for child safety and staff conduct; training in reporting responsibilities</a:t>
            </a:r>
          </a:p>
          <a:p>
            <a:pPr lvl="1">
              <a:buFont typeface="Wingdings" panose="05000000000000000000" pitchFamily="2" charset="2"/>
              <a:buChar char="§"/>
            </a:pPr>
            <a:r>
              <a:rPr lang="en-US" sz="1200" dirty="0">
                <a:latin typeface="Arial" panose="020B0604020202020204" pitchFamily="34" charset="0"/>
                <a:cs typeface="Arial" panose="020B0604020202020204" pitchFamily="34" charset="0"/>
              </a:rPr>
              <a:t>6.10 – legal standards for fire protection, sanitation and transportation met</a:t>
            </a:r>
          </a:p>
          <a:p>
            <a:pPr>
              <a:buFont typeface="Wingdings" panose="05000000000000000000" pitchFamily="2" charset="2"/>
              <a:buChar char="§"/>
            </a:pPr>
            <a:r>
              <a:rPr lang="en-US" sz="1600" dirty="0">
                <a:latin typeface="Arial" panose="020B0604020202020204" pitchFamily="34" charset="0"/>
                <a:cs typeface="Arial" panose="020B0604020202020204" pitchFamily="34" charset="0"/>
              </a:rPr>
              <a:t>Certification levels at 80% for staff and 100% for admin by visit date</a:t>
            </a:r>
          </a:p>
          <a:p>
            <a:pPr>
              <a:buFont typeface="Wingdings" panose="05000000000000000000" pitchFamily="2" charset="2"/>
              <a:buChar char="§"/>
            </a:pPr>
            <a:r>
              <a:rPr lang="en-US" sz="1600" dirty="0">
                <a:latin typeface="Arial" panose="020B0604020202020204" pitchFamily="34" charset="0"/>
                <a:cs typeface="Arial" panose="020B0604020202020204" pitchFamily="34" charset="0"/>
              </a:rPr>
              <a:t>No more than 10% of critical indicators are below compliance level</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dirty="0">
                <a:hlinkClick r:id="rId2"/>
              </a:rPr>
              <a:t>Verification for Team Visit Readiness Checklist</a:t>
            </a:r>
            <a:endParaRPr lang="en-US" dirty="0"/>
          </a:p>
        </p:txBody>
      </p:sp>
      <p:sp>
        <p:nvSpPr>
          <p:cNvPr id="3" name="Title 2"/>
          <p:cNvSpPr>
            <a:spLocks noGrp="1"/>
          </p:cNvSpPr>
          <p:nvPr>
            <p:ph type="title"/>
          </p:nvPr>
        </p:nvSpPr>
        <p:spPr/>
        <p:txBody>
          <a:bodyPr/>
          <a:lstStyle/>
          <a:p>
            <a:r>
              <a:rPr lang="en-US" dirty="0">
                <a:solidFill>
                  <a:schemeClr val="tx1"/>
                </a:solidFill>
              </a:rPr>
              <a:t>Verification for Team Visit Readiness</a:t>
            </a:r>
          </a:p>
        </p:txBody>
      </p:sp>
    </p:spTree>
    <p:extLst>
      <p:ext uri="{BB962C8B-B14F-4D97-AF65-F5344CB8AC3E}">
        <p14:creationId xmlns:p14="http://schemas.microsoft.com/office/powerpoint/2010/main" val="1073995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98899" y="1634753"/>
            <a:ext cx="7387902" cy="4111267"/>
          </a:xfrm>
        </p:spPr>
        <p:txBody>
          <a:bodyPr/>
          <a:lstStyle/>
          <a:p>
            <a:pPr marL="0" indent="0">
              <a:buNone/>
            </a:pPr>
            <a:r>
              <a:rPr lang="en-US" sz="1600" dirty="0">
                <a:latin typeface="Arial" panose="020B0604020202020204" pitchFamily="34" charset="0"/>
                <a:cs typeface="Arial" panose="020B0604020202020204" pitchFamily="34" charset="0"/>
              </a:rPr>
              <a:t>The visiting team will spend time interviewing students, parents, faculty, board members and support staff. There will be scheduled interviews with leadership within the school. Classroom observations will take place to overview the academic rigor, classroom management, student engagement, teacher-student relationships and pedagogy in the school. The tone of the interviews and classroom visits is collegial and not inspective. </a:t>
            </a:r>
          </a:p>
          <a:p>
            <a:pPr marL="0" indent="0">
              <a:buNone/>
            </a:pPr>
            <a:endParaRPr lang="en-US" dirty="0"/>
          </a:p>
          <a:p>
            <a:pPr marL="0" indent="0">
              <a:buNone/>
            </a:pPr>
            <a:r>
              <a:rPr lang="en-US" sz="1600" b="1" dirty="0">
                <a:latin typeface="Arial" panose="020B0604020202020204" pitchFamily="34" charset="0"/>
                <a:cs typeface="Arial" panose="020B0604020202020204" pitchFamily="34" charset="0"/>
              </a:rPr>
              <a:t>Items that are helpful for a visiting team:</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Compilation of each teachers’ names, grade levels and assignments, schedule, and room numbers</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Facilities Map</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Wi-Fi Network and Password</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Security Passes/Keys/ID’s</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Reserved Parking (if parking is an issue)</a:t>
            </a:r>
          </a:p>
        </p:txBody>
      </p:sp>
      <p:sp>
        <p:nvSpPr>
          <p:cNvPr id="3" name="Title 2"/>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What to expect during the team visit</a:t>
            </a:r>
          </a:p>
        </p:txBody>
      </p:sp>
    </p:spTree>
    <p:extLst>
      <p:ext uri="{BB962C8B-B14F-4D97-AF65-F5344CB8AC3E}">
        <p14:creationId xmlns:p14="http://schemas.microsoft.com/office/powerpoint/2010/main" val="298640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505567"/>
            <a:ext cx="7387902" cy="1004452"/>
          </a:xfrm>
        </p:spPr>
        <p:txBody>
          <a:bodyPr/>
          <a:lstStyle/>
          <a:p>
            <a:r>
              <a:rPr lang="en-US" dirty="0">
                <a:solidFill>
                  <a:schemeClr val="tx1"/>
                </a:solidFill>
                <a:latin typeface="Arial" panose="020B0604020202020204" pitchFamily="34" charset="0"/>
                <a:cs typeface="Arial" panose="020B0604020202020204" pitchFamily="34" charset="0"/>
              </a:rPr>
              <a:t>Middle States Association (MSA) Information</a:t>
            </a:r>
            <a:br>
              <a:rPr lang="en-US" dirty="0">
                <a:solidFill>
                  <a:schemeClr val="tx1"/>
                </a:solidFill>
                <a:latin typeface="Arial" panose="020B0604020202020204" pitchFamily="34" charset="0"/>
                <a:cs typeface="Arial" panose="020B0604020202020204" pitchFamily="34" charset="0"/>
              </a:rPr>
            </a:br>
            <a:endParaRPr lang="en-US" dirty="0">
              <a:solidFill>
                <a:schemeClr val="tx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DD5A764B-50C4-47DD-8218-2ABA926DB416}"/>
              </a:ext>
            </a:extLst>
          </p:cNvPr>
          <p:cNvSpPr>
            <a:spLocks noGrp="1"/>
          </p:cNvSpPr>
          <p:nvPr>
            <p:ph type="body" sz="quarter" idx="10"/>
          </p:nvPr>
        </p:nvSpPr>
        <p:spPr/>
        <p:txBody>
          <a:bodyPr/>
          <a:lstStyle/>
          <a:p>
            <a:endParaRPr lang="en-US" dirty="0"/>
          </a:p>
          <a:p>
            <a:endParaRPr lang="en-US" dirty="0"/>
          </a:p>
          <a:p>
            <a:pPr marL="0" indent="0">
              <a:buNone/>
            </a:pPr>
            <a:r>
              <a:rPr lang="en-US" dirty="0">
                <a:latin typeface="Arial" panose="020B0604020202020204" pitchFamily="34" charset="0"/>
                <a:cs typeface="Arial" panose="020B0604020202020204" pitchFamily="34" charset="0"/>
              </a:rPr>
              <a:t>If you are dually accredited with MSA or wish to be, be sure to let the regional office know as well as MSA.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You should expect an Application for Evaluation for MSA, to be sent in February prior to your upcoming visit. If you do not receive it, please reach out to MSA for a copy. This application is what starts the process of having you placed on MSA’s Commission meeting agenda. </a:t>
            </a:r>
          </a:p>
          <a:p>
            <a:endParaRPr lang="en-US" dirty="0"/>
          </a:p>
        </p:txBody>
      </p:sp>
    </p:spTree>
    <p:extLst>
      <p:ext uri="{BB962C8B-B14F-4D97-AF65-F5344CB8AC3E}">
        <p14:creationId xmlns:p14="http://schemas.microsoft.com/office/powerpoint/2010/main" val="3815339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505567"/>
            <a:ext cx="7387902" cy="1004452"/>
          </a:xfrm>
        </p:spPr>
        <p:txBody>
          <a:bodyPr/>
          <a:lstStyle/>
          <a:p>
            <a:r>
              <a:rPr lang="en-US" dirty="0">
                <a:solidFill>
                  <a:schemeClr val="tx1"/>
                </a:solidFill>
                <a:latin typeface="Arial" panose="020B0604020202020204" pitchFamily="34" charset="0"/>
                <a:cs typeface="Arial" panose="020B0604020202020204" pitchFamily="34" charset="0"/>
              </a:rPr>
              <a:t>Following the Team Visit:</a:t>
            </a:r>
            <a:br>
              <a:rPr lang="en-US" dirty="0">
                <a:solidFill>
                  <a:schemeClr val="tx1"/>
                </a:solidFill>
                <a:latin typeface="Arial" panose="020B0604020202020204" pitchFamily="34" charset="0"/>
                <a:cs typeface="Arial" panose="020B0604020202020204" pitchFamily="34" charset="0"/>
              </a:rPr>
            </a:br>
            <a:endParaRPr lang="en-US" dirty="0">
              <a:solidFill>
                <a:schemeClr val="tx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DD5A764B-50C4-47DD-8218-2ABA926DB416}"/>
              </a:ext>
            </a:extLst>
          </p:cNvPr>
          <p:cNvSpPr>
            <a:spLocks noGrp="1"/>
          </p:cNvSpPr>
          <p:nvPr>
            <p:ph type="body" sz="quarter" idx="10"/>
          </p:nvPr>
        </p:nvSpPr>
        <p:spPr/>
        <p:txBody>
          <a:bodyPr/>
          <a:lstStyle/>
          <a:p>
            <a:pPr>
              <a:buFont typeface="Wingdings" panose="05000000000000000000" pitchFamily="2" charset="2"/>
              <a:buChar char="q"/>
            </a:pPr>
            <a:r>
              <a:rPr lang="en-US" dirty="0"/>
              <a:t>The Chair will provide a draft copy of the team report for you to review for factual errors.</a:t>
            </a:r>
          </a:p>
          <a:p>
            <a:pPr>
              <a:buFont typeface="Wingdings" panose="05000000000000000000" pitchFamily="2" charset="2"/>
              <a:buChar char="q"/>
            </a:pPr>
            <a:r>
              <a:rPr lang="en-US" dirty="0">
                <a:latin typeface="Arial" panose="020B0604020202020204" pitchFamily="34" charset="0"/>
                <a:cs typeface="Arial" panose="020B0604020202020204" pitchFamily="34" charset="0"/>
              </a:rPr>
              <a:t>The school self-study report and the visiting team report will be submitted to the ACSI NE Regional Commission for its upcoming meeting.</a:t>
            </a:r>
          </a:p>
          <a:p>
            <a:pPr>
              <a:buFont typeface="Wingdings" panose="05000000000000000000" pitchFamily="2" charset="2"/>
              <a:buChar char="q"/>
            </a:pPr>
            <a:r>
              <a:rPr lang="en-US" dirty="0">
                <a:latin typeface="Arial" panose="020B0604020202020204" pitchFamily="34" charset="0"/>
                <a:cs typeface="Arial" panose="020B0604020202020204" pitchFamily="34" charset="0"/>
              </a:rPr>
              <a:t>Following the meeting of the commission, the school will be notified regarding its accreditation status</a:t>
            </a:r>
            <a:r>
              <a:rPr lang="en-US" dirty="0"/>
              <a:t>.</a:t>
            </a:r>
          </a:p>
          <a:p>
            <a:pPr>
              <a:buFont typeface="Wingdings" panose="05000000000000000000" pitchFamily="2" charset="2"/>
              <a:buChar char="q"/>
            </a:pPr>
            <a:r>
              <a:rPr lang="en-US" dirty="0">
                <a:latin typeface="Arial" panose="020B0604020202020204" pitchFamily="34" charset="0"/>
                <a:cs typeface="Arial" panose="020B0604020202020204" pitchFamily="34" charset="0"/>
              </a:rPr>
              <a:t>Accredited schools receive an ACSI certificate signifying the accreditation of the school.</a:t>
            </a:r>
          </a:p>
          <a:p>
            <a:pPr>
              <a:buFont typeface="Wingdings" panose="05000000000000000000" pitchFamily="2" charset="2"/>
              <a:buChar char="q"/>
            </a:pPr>
            <a:r>
              <a:rPr lang="en-US" dirty="0">
                <a:latin typeface="Arial" panose="020B0604020202020204" pitchFamily="34" charset="0"/>
                <a:cs typeface="Arial" panose="020B0604020202020204" pitchFamily="34" charset="0"/>
              </a:rPr>
              <a:t>An annual report is required each fall</a:t>
            </a:r>
            <a:r>
              <a:rPr lang="en-US" dirty="0"/>
              <a:t>.</a:t>
            </a:r>
          </a:p>
          <a:p>
            <a:pPr>
              <a:buFont typeface="Wingdings" panose="05000000000000000000" pitchFamily="2" charset="2"/>
              <a:buChar char="q"/>
            </a:pPr>
            <a:r>
              <a:rPr lang="en-US" dirty="0">
                <a:latin typeface="Arial" panose="020B0604020202020204" pitchFamily="34" charset="0"/>
                <a:cs typeface="Arial" panose="020B0604020202020204" pitchFamily="34" charset="0"/>
              </a:rPr>
              <a:t>Accredited schools must maintain membership. </a:t>
            </a:r>
          </a:p>
          <a:p>
            <a:pPr>
              <a:buFont typeface="Wingdings" panose="05000000000000000000" pitchFamily="2" charset="2"/>
              <a:buChar char="q"/>
            </a:pPr>
            <a:r>
              <a:rPr lang="en-US" dirty="0"/>
              <a:t>Accredited schools must maintain open communication with their ACSI office.</a:t>
            </a:r>
          </a:p>
          <a:p>
            <a:pPr>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dirty="0"/>
          </a:p>
          <a:p>
            <a:pPr>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702646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194350"/>
            <a:ext cx="7387902" cy="620197"/>
          </a:xfrm>
        </p:spPr>
        <p:txBody>
          <a:bodyPr/>
          <a:lstStyle/>
          <a:p>
            <a:r>
              <a:rPr lang="en-US" sz="2400" dirty="0">
                <a:solidFill>
                  <a:schemeClr val="tx1"/>
                </a:solidFill>
                <a:latin typeface="Arial" panose="020B0604020202020204" pitchFamily="34" charset="0"/>
                <a:cs typeface="Arial" panose="020B0604020202020204" pitchFamily="34" charset="0"/>
              </a:rPr>
              <a:t>Accreditation Checklist for Administrators</a:t>
            </a:r>
          </a:p>
        </p:txBody>
      </p:sp>
      <p:graphicFrame>
        <p:nvGraphicFramePr>
          <p:cNvPr id="2" name="Table 1">
            <a:extLst>
              <a:ext uri="{FF2B5EF4-FFF2-40B4-BE49-F238E27FC236}">
                <a16:creationId xmlns:a16="http://schemas.microsoft.com/office/drawing/2014/main" id="{2388494C-9E22-4790-9782-F1272024D8F0}"/>
              </a:ext>
            </a:extLst>
          </p:cNvPr>
          <p:cNvGraphicFramePr>
            <a:graphicFrameLocks noGrp="1"/>
          </p:cNvGraphicFramePr>
          <p:nvPr>
            <p:extLst>
              <p:ext uri="{D42A27DB-BD31-4B8C-83A1-F6EECF244321}">
                <p14:modId xmlns:p14="http://schemas.microsoft.com/office/powerpoint/2010/main" val="2570524299"/>
              </p:ext>
            </p:extLst>
          </p:nvPr>
        </p:nvGraphicFramePr>
        <p:xfrm>
          <a:off x="1083075" y="814547"/>
          <a:ext cx="7603725" cy="5488598"/>
        </p:xfrm>
        <a:graphic>
          <a:graphicData uri="http://schemas.openxmlformats.org/drawingml/2006/table">
            <a:tbl>
              <a:tblPr firstRow="1" firstCol="1" bandRow="1">
                <a:tableStyleId>{5C22544A-7EE6-4342-B048-85BDC9FD1C3A}</a:tableStyleId>
              </a:tblPr>
              <a:tblGrid>
                <a:gridCol w="6764785">
                  <a:extLst>
                    <a:ext uri="{9D8B030D-6E8A-4147-A177-3AD203B41FA5}">
                      <a16:colId xmlns:a16="http://schemas.microsoft.com/office/drawing/2014/main" val="1579361875"/>
                    </a:ext>
                  </a:extLst>
                </a:gridCol>
                <a:gridCol w="838940">
                  <a:extLst>
                    <a:ext uri="{9D8B030D-6E8A-4147-A177-3AD203B41FA5}">
                      <a16:colId xmlns:a16="http://schemas.microsoft.com/office/drawing/2014/main" val="870679781"/>
                    </a:ext>
                  </a:extLst>
                </a:gridCol>
              </a:tblGrid>
              <a:tr h="384781">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18 Months Prior to Team Visit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1881" marR="51881" marT="0" marB="0"/>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Date Completed</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1881" marR="51881" marT="0" marB="0"/>
                </a:tc>
                <a:extLst>
                  <a:ext uri="{0D108BD9-81ED-4DB2-BD59-A6C34878D82A}">
                    <a16:rowId xmlns:a16="http://schemas.microsoft.com/office/drawing/2014/main" val="3428353367"/>
                  </a:ext>
                </a:extLst>
              </a:tr>
              <a:tr h="384781">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Download the </a:t>
                      </a:r>
                      <a:r>
                        <a:rPr lang="en-US" sz="1100" b="0" dirty="0">
                          <a:solidFill>
                            <a:schemeClr val="tx1"/>
                          </a:solidFill>
                          <a:effectLst/>
                          <a:latin typeface="Arial" panose="020B0604020202020204" pitchFamily="34" charset="0"/>
                          <a:cs typeface="Arial" panose="020B0604020202020204" pitchFamily="34" charset="0"/>
                          <a:hlinkClick r:id="rId2"/>
                        </a:rPr>
                        <a:t>School Administrators Handbook</a:t>
                      </a:r>
                      <a:r>
                        <a:rPr lang="en-US" sz="1100" b="0" dirty="0">
                          <a:solidFill>
                            <a:schemeClr val="tx1"/>
                          </a:solidFill>
                          <a:effectLst/>
                          <a:latin typeface="Arial" panose="020B0604020202020204" pitchFamily="34" charset="0"/>
                          <a:cs typeface="Arial" panose="020B0604020202020204" pitchFamily="34" charset="0"/>
                        </a:rPr>
                        <a:t>. </a:t>
                      </a:r>
                    </a:p>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881" marR="51881" marT="0" marB="0">
                    <a:solidFill>
                      <a:schemeClr val="accent1">
                        <a:lumMod val="40000"/>
                        <a:lumOff val="6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881" marR="51881" marT="0" marB="0">
                    <a:solidFill>
                      <a:schemeClr val="accent1">
                        <a:lumMod val="40000"/>
                        <a:lumOff val="60000"/>
                      </a:schemeClr>
                    </a:solidFill>
                  </a:tcPr>
                </a:tc>
                <a:extLst>
                  <a:ext uri="{0D108BD9-81ED-4DB2-BD59-A6C34878D82A}">
                    <a16:rowId xmlns:a16="http://schemas.microsoft.com/office/drawing/2014/main" val="1084775914"/>
                  </a:ext>
                </a:extLst>
              </a:tr>
              <a:tr h="440746">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Download the </a:t>
                      </a:r>
                      <a:r>
                        <a:rPr lang="en-US" sz="1100" b="0" u="none" dirty="0">
                          <a:solidFill>
                            <a:schemeClr val="tx1"/>
                          </a:solidFill>
                          <a:effectLst/>
                          <a:latin typeface="Arial" panose="020B0604020202020204" pitchFamily="34" charset="0"/>
                          <a:cs typeface="Arial" panose="020B0604020202020204" pitchFamily="34" charset="0"/>
                          <a:hlinkClick r:id="rId2"/>
                        </a:rPr>
                        <a:t>REACH Standards Manual</a:t>
                      </a:r>
                      <a:r>
                        <a:rPr lang="en-US" sz="1100" b="0" u="none" dirty="0">
                          <a:solidFill>
                            <a:schemeClr val="tx1"/>
                          </a:solidFill>
                          <a:effectLst/>
                          <a:latin typeface="Arial" panose="020B0604020202020204" pitchFamily="34" charset="0"/>
                          <a:cs typeface="Arial" panose="020B0604020202020204" pitchFamily="34" charset="0"/>
                        </a:rPr>
                        <a:t>.</a:t>
                      </a:r>
                    </a:p>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881" marR="51881" marT="0" marB="0">
                    <a:solidFill>
                      <a:schemeClr val="accent1">
                        <a:lumMod val="20000"/>
                        <a:lumOff val="8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881" marR="51881" marT="0" marB="0">
                    <a:solidFill>
                      <a:schemeClr val="accent1">
                        <a:lumMod val="20000"/>
                        <a:lumOff val="80000"/>
                      </a:schemeClr>
                    </a:solidFill>
                  </a:tcPr>
                </a:tc>
                <a:extLst>
                  <a:ext uri="{0D108BD9-81ED-4DB2-BD59-A6C34878D82A}">
                    <a16:rowId xmlns:a16="http://schemas.microsoft.com/office/drawing/2014/main" val="3222137998"/>
                  </a:ext>
                </a:extLst>
              </a:tr>
              <a:tr h="584534">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Visit our </a:t>
                      </a:r>
                      <a:r>
                        <a:rPr lang="en-US" sz="1100" b="0" dirty="0">
                          <a:solidFill>
                            <a:schemeClr val="tx1"/>
                          </a:solidFill>
                          <a:effectLst/>
                          <a:latin typeface="Arial" panose="020B0604020202020204" pitchFamily="34" charset="0"/>
                          <a:cs typeface="Arial" panose="020B0604020202020204" pitchFamily="34" charset="0"/>
                          <a:hlinkClick r:id="rId3"/>
                        </a:rPr>
                        <a:t>Training Website </a:t>
                      </a:r>
                      <a:r>
                        <a:rPr lang="en-US" sz="1100" b="0" dirty="0">
                          <a:solidFill>
                            <a:schemeClr val="tx1"/>
                          </a:solidFill>
                          <a:effectLst/>
                          <a:latin typeface="Arial" panose="020B0604020202020204" pitchFamily="34" charset="0"/>
                          <a:cs typeface="Arial" panose="020B0604020202020204" pitchFamily="34" charset="0"/>
                        </a:rPr>
                        <a:t>and review the School Training Resources.</a:t>
                      </a:r>
                    </a:p>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881" marR="51881" marT="0" marB="0">
                    <a:solidFill>
                      <a:schemeClr val="accent1">
                        <a:lumMod val="40000"/>
                        <a:lumOff val="6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881" marR="51881" marT="0" marB="0">
                    <a:solidFill>
                      <a:schemeClr val="accent1">
                        <a:lumMod val="40000"/>
                        <a:lumOff val="60000"/>
                      </a:schemeClr>
                    </a:solidFill>
                  </a:tcPr>
                </a:tc>
                <a:extLst>
                  <a:ext uri="{0D108BD9-81ED-4DB2-BD59-A6C34878D82A}">
                    <a16:rowId xmlns:a16="http://schemas.microsoft.com/office/drawing/2014/main" val="2798194064"/>
                  </a:ext>
                </a:extLst>
              </a:tr>
              <a:tr h="785049">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Familiarize yourself with the Critical Indicators that must be at compliant level for the visit to take place. Reference the Critical Indicator Checklist on our </a:t>
                      </a:r>
                      <a:r>
                        <a:rPr lang="en-US" sz="1100" b="0" u="sng" dirty="0">
                          <a:latin typeface="Arial" panose="020B0604020202020204" pitchFamily="34" charset="0"/>
                          <a:cs typeface="Arial" panose="020B0604020202020204" pitchFamily="34" charset="0"/>
                          <a:hlinkClick r:id="rId4"/>
                        </a:rPr>
                        <a:t>NE Accreditation Supplemental Documents web page </a:t>
                      </a:r>
                      <a:r>
                        <a:rPr lang="en-US" sz="1100" b="0" dirty="0">
                          <a:solidFill>
                            <a:schemeClr val="tx1"/>
                          </a:solidFill>
                          <a:effectLst/>
                          <a:latin typeface="Arial" panose="020B0604020202020204" pitchFamily="34" charset="0"/>
                          <a:cs typeface="Arial" panose="020B0604020202020204" pitchFamily="34" charset="0"/>
                        </a:rPr>
                        <a:t>.</a:t>
                      </a:r>
                    </a:p>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881" marR="51881" marT="0" marB="0">
                    <a:solidFill>
                      <a:schemeClr val="accent1">
                        <a:lumMod val="20000"/>
                        <a:lumOff val="8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881" marR="51881" marT="0" marB="0">
                    <a:solidFill>
                      <a:schemeClr val="accent1">
                        <a:lumMod val="20000"/>
                        <a:lumOff val="80000"/>
                      </a:schemeClr>
                    </a:solidFill>
                  </a:tcPr>
                </a:tc>
                <a:extLst>
                  <a:ext uri="{0D108BD9-81ED-4DB2-BD59-A6C34878D82A}">
                    <a16:rowId xmlns:a16="http://schemas.microsoft.com/office/drawing/2014/main" val="3334197075"/>
                  </a:ext>
                </a:extLst>
              </a:tr>
              <a:tr h="384781">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Start working on the </a:t>
                      </a:r>
                      <a:r>
                        <a:rPr lang="en-US" sz="1100" b="0" dirty="0">
                          <a:solidFill>
                            <a:schemeClr val="tx1"/>
                          </a:solidFill>
                          <a:effectLst/>
                          <a:latin typeface="Arial" panose="020B0604020202020204" pitchFamily="34" charset="0"/>
                          <a:cs typeface="Arial" panose="020B0604020202020204" pitchFamily="34" charset="0"/>
                          <a:hlinkClick r:id="rId5" action="ppaction://hlinksldjump"/>
                        </a:rPr>
                        <a:t>Financial Review</a:t>
                      </a:r>
                      <a:r>
                        <a:rPr lang="en-US" sz="1100" b="0" dirty="0">
                          <a:solidFill>
                            <a:schemeClr val="tx1"/>
                          </a:solidFill>
                          <a:effectLst/>
                          <a:latin typeface="Arial" panose="020B0604020202020204" pitchFamily="34" charset="0"/>
                          <a:cs typeface="Arial" panose="020B0604020202020204" pitchFamily="34" charset="0"/>
                        </a:rPr>
                        <a:t>. Reference </a:t>
                      </a:r>
                      <a:r>
                        <a:rPr lang="en-US" sz="1100" b="0" dirty="0">
                          <a:solidFill>
                            <a:schemeClr val="tx1"/>
                          </a:solidFill>
                          <a:effectLst/>
                          <a:latin typeface="Arial" panose="020B0604020202020204" pitchFamily="34" charset="0"/>
                          <a:cs typeface="Arial" panose="020B0604020202020204" pitchFamily="34" charset="0"/>
                          <a:hlinkClick r:id="rId2"/>
                        </a:rPr>
                        <a:t>Options for Meeting Indicator 2.9</a:t>
                      </a:r>
                      <a:r>
                        <a:rPr lang="en-US" sz="1100" b="0" dirty="0">
                          <a:solidFill>
                            <a:schemeClr val="tx1"/>
                          </a:solidFill>
                          <a:effectLst/>
                          <a:latin typeface="Arial" panose="020B0604020202020204" pitchFamily="34" charset="0"/>
                          <a:cs typeface="Arial" panose="020B0604020202020204" pitchFamily="34" charset="0"/>
                        </a:rPr>
                        <a:t> under the Information for Fulfilling Specific Indicators tab.</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881" marR="51881" marT="0" marB="0">
                    <a:solidFill>
                      <a:schemeClr val="accent1">
                        <a:lumMod val="40000"/>
                        <a:lumOff val="6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881" marR="51881" marT="0" marB="0">
                    <a:solidFill>
                      <a:schemeClr val="accent1">
                        <a:lumMod val="40000"/>
                        <a:lumOff val="60000"/>
                      </a:schemeClr>
                    </a:solidFill>
                  </a:tcPr>
                </a:tc>
                <a:extLst>
                  <a:ext uri="{0D108BD9-81ED-4DB2-BD59-A6C34878D82A}">
                    <a16:rowId xmlns:a16="http://schemas.microsoft.com/office/drawing/2014/main" val="2724723776"/>
                  </a:ext>
                </a:extLst>
              </a:tr>
              <a:tr h="384781">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Find and download all the self-study documents.</a:t>
                      </a:r>
                    </a:p>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881" marR="51881" marT="0" marB="0">
                    <a:solidFill>
                      <a:schemeClr val="accent1">
                        <a:lumMod val="20000"/>
                        <a:lumOff val="8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881" marR="51881" marT="0" marB="0">
                    <a:solidFill>
                      <a:schemeClr val="accent1">
                        <a:lumMod val="20000"/>
                        <a:lumOff val="80000"/>
                      </a:schemeClr>
                    </a:solidFill>
                  </a:tcPr>
                </a:tc>
                <a:extLst>
                  <a:ext uri="{0D108BD9-81ED-4DB2-BD59-A6C34878D82A}">
                    <a16:rowId xmlns:a16="http://schemas.microsoft.com/office/drawing/2014/main" val="3862265992"/>
                  </a:ext>
                </a:extLst>
              </a:tr>
              <a:tr h="384781">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Set first pre-visit date with chairperson.</a:t>
                      </a:r>
                    </a:p>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881" marR="51881" marT="0" marB="0">
                    <a:solidFill>
                      <a:schemeClr val="accent1">
                        <a:lumMod val="40000"/>
                        <a:lumOff val="6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881" marR="51881" marT="0" marB="0">
                    <a:solidFill>
                      <a:schemeClr val="accent1">
                        <a:lumMod val="40000"/>
                        <a:lumOff val="60000"/>
                      </a:schemeClr>
                    </a:solidFill>
                  </a:tcPr>
                </a:tc>
                <a:extLst>
                  <a:ext uri="{0D108BD9-81ED-4DB2-BD59-A6C34878D82A}">
                    <a16:rowId xmlns:a16="http://schemas.microsoft.com/office/drawing/2014/main" val="2886544990"/>
                  </a:ext>
                </a:extLst>
              </a:tr>
              <a:tr h="384781">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Familiarize yourself and your team with the </a:t>
                      </a:r>
                      <a:r>
                        <a:rPr lang="en-US" sz="1100" b="0" dirty="0">
                          <a:solidFill>
                            <a:schemeClr val="tx1"/>
                          </a:solidFill>
                          <a:effectLst/>
                          <a:latin typeface="Arial" panose="020B0604020202020204" pitchFamily="34" charset="0"/>
                          <a:cs typeface="Arial" panose="020B0604020202020204" pitchFamily="34" charset="0"/>
                          <a:hlinkClick r:id="rId6" action="ppaction://hlinksldjump"/>
                        </a:rPr>
                        <a:t>ePlatform</a:t>
                      </a:r>
                      <a:r>
                        <a:rPr lang="en-US" sz="1100" b="0" dirty="0">
                          <a:solidFill>
                            <a:schemeClr val="tx1"/>
                          </a:solidFill>
                          <a:effectLst/>
                          <a:latin typeface="Arial" panose="020B0604020202020204" pitchFamily="34" charset="0"/>
                          <a:cs typeface="Arial" panose="020B0604020202020204" pitchFamily="34" charset="0"/>
                        </a:rPr>
                        <a:t>. </a:t>
                      </a:r>
                    </a:p>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881" marR="51881" marT="0" marB="0">
                    <a:solidFill>
                      <a:schemeClr val="accent1">
                        <a:lumMod val="20000"/>
                        <a:lumOff val="8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881" marR="51881" marT="0" marB="0">
                    <a:solidFill>
                      <a:schemeClr val="accent1">
                        <a:lumMod val="20000"/>
                        <a:lumOff val="80000"/>
                      </a:schemeClr>
                    </a:solidFill>
                  </a:tcPr>
                </a:tc>
                <a:extLst>
                  <a:ext uri="{0D108BD9-81ED-4DB2-BD59-A6C34878D82A}">
                    <a16:rowId xmlns:a16="http://schemas.microsoft.com/office/drawing/2014/main" val="2607137831"/>
                  </a:ext>
                </a:extLst>
              </a:tr>
              <a:tr h="785049">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Assemble Steering Committee: Chairperson, timelines, subcommittees. Reference the </a:t>
                      </a:r>
                      <a:r>
                        <a:rPr lang="en-US" sz="1100" b="0" dirty="0">
                          <a:solidFill>
                            <a:schemeClr val="tx1"/>
                          </a:solidFill>
                          <a:effectLst/>
                          <a:latin typeface="Arial" panose="020B0604020202020204" pitchFamily="34" charset="0"/>
                          <a:cs typeface="Arial" panose="020B0604020202020204" pitchFamily="34" charset="0"/>
                          <a:hlinkClick r:id="rId7"/>
                        </a:rPr>
                        <a:t>Self-Study Committee Planner for REACH visit.</a:t>
                      </a:r>
                      <a:endParaRPr lang="en-US" sz="1100" b="0" dirty="0">
                        <a:solidFill>
                          <a:schemeClr val="tx1"/>
                        </a:solidFill>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881" marR="51881" marT="0" marB="0">
                    <a:solidFill>
                      <a:schemeClr val="accent1">
                        <a:lumMod val="40000"/>
                        <a:lumOff val="6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881" marR="51881" marT="0" marB="0">
                    <a:solidFill>
                      <a:schemeClr val="accent1">
                        <a:lumMod val="40000"/>
                        <a:lumOff val="60000"/>
                      </a:schemeClr>
                    </a:solidFill>
                  </a:tcPr>
                </a:tc>
                <a:extLst>
                  <a:ext uri="{0D108BD9-81ED-4DB2-BD59-A6C34878D82A}">
                    <a16:rowId xmlns:a16="http://schemas.microsoft.com/office/drawing/2014/main" val="58702704"/>
                  </a:ext>
                </a:extLst>
              </a:tr>
              <a:tr h="584534">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Start working on the self-study using the </a:t>
                      </a:r>
                      <a:r>
                        <a:rPr lang="en-US" sz="1100" b="0" dirty="0">
                          <a:solidFill>
                            <a:schemeClr val="tx1"/>
                          </a:solidFill>
                          <a:effectLst/>
                          <a:latin typeface="Arial" panose="020B0604020202020204" pitchFamily="34" charset="0"/>
                          <a:cs typeface="Arial" panose="020B0604020202020204" pitchFamily="34" charset="0"/>
                          <a:hlinkClick r:id="rId8"/>
                        </a:rPr>
                        <a:t>REACH Self-Study Word Template </a:t>
                      </a:r>
                      <a:r>
                        <a:rPr lang="en-US" sz="1100" b="0" dirty="0">
                          <a:solidFill>
                            <a:schemeClr val="tx1"/>
                          </a:solidFill>
                          <a:effectLst/>
                          <a:latin typeface="Arial" panose="020B0604020202020204" pitchFamily="34" charset="0"/>
                          <a:cs typeface="Arial" panose="020B0604020202020204" pitchFamily="34" charset="0"/>
                        </a:rPr>
                        <a:t>prior to uploading to the ePlatform. </a:t>
                      </a:r>
                    </a:p>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881" marR="51881" marT="0" marB="0">
                    <a:solidFill>
                      <a:schemeClr val="accent1">
                        <a:lumMod val="20000"/>
                        <a:lumOff val="8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881" marR="51881" marT="0" marB="0">
                    <a:solidFill>
                      <a:schemeClr val="accent1">
                        <a:lumMod val="20000"/>
                        <a:lumOff val="80000"/>
                      </a:schemeClr>
                    </a:solidFill>
                  </a:tcPr>
                </a:tc>
                <a:extLst>
                  <a:ext uri="{0D108BD9-81ED-4DB2-BD59-A6C34878D82A}">
                    <a16:rowId xmlns:a16="http://schemas.microsoft.com/office/drawing/2014/main" val="3595552308"/>
                  </a:ext>
                </a:extLst>
              </a:tr>
            </a:tbl>
          </a:graphicData>
        </a:graphic>
      </p:graphicFrame>
    </p:spTree>
    <p:extLst>
      <p:ext uri="{BB962C8B-B14F-4D97-AF65-F5344CB8AC3E}">
        <p14:creationId xmlns:p14="http://schemas.microsoft.com/office/powerpoint/2010/main" val="98321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966"/>
            <a:ext cx="7387902" cy="620197"/>
          </a:xfrm>
        </p:spPr>
        <p:txBody>
          <a:bodyPr/>
          <a:lstStyle/>
          <a:p>
            <a:r>
              <a:rPr lang="en-US" sz="2400" dirty="0">
                <a:solidFill>
                  <a:schemeClr val="tx1"/>
                </a:solidFill>
                <a:latin typeface="Arial" panose="020B0604020202020204" pitchFamily="34" charset="0"/>
                <a:cs typeface="Arial" panose="020B0604020202020204" pitchFamily="34" charset="0"/>
              </a:rPr>
              <a:t>Accreditation Checklist for Administrators</a:t>
            </a:r>
          </a:p>
        </p:txBody>
      </p:sp>
      <p:graphicFrame>
        <p:nvGraphicFramePr>
          <p:cNvPr id="6" name="Table 5">
            <a:extLst>
              <a:ext uri="{FF2B5EF4-FFF2-40B4-BE49-F238E27FC236}">
                <a16:creationId xmlns:a16="http://schemas.microsoft.com/office/drawing/2014/main" id="{1EA956D1-4B7D-4F03-803B-7D4BF05CC01E}"/>
              </a:ext>
            </a:extLst>
          </p:cNvPr>
          <p:cNvGraphicFramePr>
            <a:graphicFrameLocks noGrp="1"/>
          </p:cNvGraphicFramePr>
          <p:nvPr>
            <p:extLst>
              <p:ext uri="{D42A27DB-BD31-4B8C-83A1-F6EECF244321}">
                <p14:modId xmlns:p14="http://schemas.microsoft.com/office/powerpoint/2010/main" val="3208628362"/>
              </p:ext>
            </p:extLst>
          </p:nvPr>
        </p:nvGraphicFramePr>
        <p:xfrm>
          <a:off x="1082938" y="469028"/>
          <a:ext cx="7537733" cy="1382018"/>
        </p:xfrm>
        <a:graphic>
          <a:graphicData uri="http://schemas.openxmlformats.org/drawingml/2006/table">
            <a:tbl>
              <a:tblPr firstRow="1" firstCol="1" bandRow="1">
                <a:tableStyleId>{5C22544A-7EE6-4342-B048-85BDC9FD1C3A}</a:tableStyleId>
              </a:tblPr>
              <a:tblGrid>
                <a:gridCol w="6596246">
                  <a:extLst>
                    <a:ext uri="{9D8B030D-6E8A-4147-A177-3AD203B41FA5}">
                      <a16:colId xmlns:a16="http://schemas.microsoft.com/office/drawing/2014/main" val="2975311001"/>
                    </a:ext>
                  </a:extLst>
                </a:gridCol>
                <a:gridCol w="941487">
                  <a:extLst>
                    <a:ext uri="{9D8B030D-6E8A-4147-A177-3AD203B41FA5}">
                      <a16:colId xmlns:a16="http://schemas.microsoft.com/office/drawing/2014/main" val="1359538899"/>
                    </a:ext>
                  </a:extLst>
                </a:gridCol>
              </a:tblGrid>
              <a:tr h="437275">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12 Months Prior to Team Visit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8674" marR="48674" marT="0" marB="0"/>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Date Completed</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8674" marR="48674" marT="0" marB="0"/>
                </a:tc>
                <a:extLst>
                  <a:ext uri="{0D108BD9-81ED-4DB2-BD59-A6C34878D82A}">
                    <a16:rowId xmlns:a16="http://schemas.microsoft.com/office/drawing/2014/main" val="1202390843"/>
                  </a:ext>
                </a:extLst>
              </a:tr>
              <a:tr h="493482">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Set dates with chairperson for team visit and communicate those dates to the accreditation office.</a:t>
                      </a:r>
                      <a:r>
                        <a:rPr lang="en-US" sz="1100" b="0"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74" marR="48674" marT="0" marB="0">
                    <a:solidFill>
                      <a:schemeClr val="accent1">
                        <a:lumMod val="40000"/>
                        <a:lumOff val="6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74" marR="48674" marT="0" marB="0">
                    <a:solidFill>
                      <a:schemeClr val="accent1">
                        <a:lumMod val="40000"/>
                        <a:lumOff val="60000"/>
                      </a:schemeClr>
                    </a:solidFill>
                  </a:tcPr>
                </a:tc>
                <a:extLst>
                  <a:ext uri="{0D108BD9-81ED-4DB2-BD59-A6C34878D82A}">
                    <a16:rowId xmlns:a16="http://schemas.microsoft.com/office/drawing/2014/main" val="104100638"/>
                  </a:ext>
                </a:extLst>
              </a:tr>
              <a:tr h="451261">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Request any needed assistance from your chairperson while conducting your school’s self-study.</a:t>
                      </a:r>
                    </a:p>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74" marR="48674" marT="0" marB="0">
                    <a:solidFill>
                      <a:schemeClr val="accent1">
                        <a:lumMod val="20000"/>
                        <a:lumOff val="8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74" marR="48674" marT="0" marB="0">
                    <a:solidFill>
                      <a:schemeClr val="accent1">
                        <a:lumMod val="20000"/>
                        <a:lumOff val="80000"/>
                      </a:schemeClr>
                    </a:solidFill>
                  </a:tcPr>
                </a:tc>
                <a:extLst>
                  <a:ext uri="{0D108BD9-81ED-4DB2-BD59-A6C34878D82A}">
                    <a16:rowId xmlns:a16="http://schemas.microsoft.com/office/drawing/2014/main" val="2023179268"/>
                  </a:ext>
                </a:extLst>
              </a:tr>
            </a:tbl>
          </a:graphicData>
        </a:graphic>
      </p:graphicFrame>
      <p:graphicFrame>
        <p:nvGraphicFramePr>
          <p:cNvPr id="2" name="Table 1">
            <a:extLst>
              <a:ext uri="{FF2B5EF4-FFF2-40B4-BE49-F238E27FC236}">
                <a16:creationId xmlns:a16="http://schemas.microsoft.com/office/drawing/2014/main" id="{7D61E3C9-A46B-4173-8F3A-FB4AF8EA40F1}"/>
              </a:ext>
            </a:extLst>
          </p:cNvPr>
          <p:cNvGraphicFramePr>
            <a:graphicFrameLocks noGrp="1"/>
          </p:cNvGraphicFramePr>
          <p:nvPr>
            <p:extLst>
              <p:ext uri="{D42A27DB-BD31-4B8C-83A1-F6EECF244321}">
                <p14:modId xmlns:p14="http://schemas.microsoft.com/office/powerpoint/2010/main" val="1788420307"/>
              </p:ext>
            </p:extLst>
          </p:nvPr>
        </p:nvGraphicFramePr>
        <p:xfrm>
          <a:off x="1082937" y="2053948"/>
          <a:ext cx="7537733" cy="1539240"/>
        </p:xfrm>
        <a:graphic>
          <a:graphicData uri="http://schemas.openxmlformats.org/drawingml/2006/table">
            <a:tbl>
              <a:tblPr firstRow="1" bandRow="1">
                <a:tableStyleId>{5C22544A-7EE6-4342-B048-85BDC9FD1C3A}</a:tableStyleId>
              </a:tblPr>
              <a:tblGrid>
                <a:gridCol w="6587370">
                  <a:extLst>
                    <a:ext uri="{9D8B030D-6E8A-4147-A177-3AD203B41FA5}">
                      <a16:colId xmlns:a16="http://schemas.microsoft.com/office/drawing/2014/main" val="3597434983"/>
                    </a:ext>
                  </a:extLst>
                </a:gridCol>
                <a:gridCol w="950363">
                  <a:extLst>
                    <a:ext uri="{9D8B030D-6E8A-4147-A177-3AD203B41FA5}">
                      <a16:colId xmlns:a16="http://schemas.microsoft.com/office/drawing/2014/main" val="3685613428"/>
                    </a:ext>
                  </a:extLst>
                </a:gridCol>
              </a:tblGrid>
              <a:tr h="370840">
                <a:tc>
                  <a:txBody>
                    <a:bodyPr/>
                    <a:lstStyle/>
                    <a:p>
                      <a:r>
                        <a:rPr lang="en-US" sz="1100" dirty="0">
                          <a:latin typeface="Arial" panose="020B0604020202020204" pitchFamily="34" charset="0"/>
                          <a:cs typeface="Arial" panose="020B0604020202020204" pitchFamily="34" charset="0"/>
                        </a:rPr>
                        <a:t>6 Months Prior to Team Visit</a:t>
                      </a:r>
                    </a:p>
                  </a:txBody>
                  <a:tcPr/>
                </a:tc>
                <a:tc>
                  <a:txBody>
                    <a:bodyPr/>
                    <a:lstStyle/>
                    <a:p>
                      <a:r>
                        <a:rPr lang="en-US" sz="1100" dirty="0">
                          <a:latin typeface="Arial" panose="020B0604020202020204" pitchFamily="34" charset="0"/>
                          <a:cs typeface="Arial" panose="020B0604020202020204" pitchFamily="34" charset="0"/>
                        </a:rPr>
                        <a:t>Date Completed</a:t>
                      </a:r>
                    </a:p>
                  </a:txBody>
                  <a:tcPr/>
                </a:tc>
                <a:extLst>
                  <a:ext uri="{0D108BD9-81ED-4DB2-BD59-A6C34878D82A}">
                    <a16:rowId xmlns:a16="http://schemas.microsoft.com/office/drawing/2014/main" val="2012024932"/>
                  </a:ext>
                </a:extLst>
              </a:tr>
              <a:tr h="370840">
                <a:tc>
                  <a:txBody>
                    <a:bodyPr/>
                    <a:lstStyle/>
                    <a:p>
                      <a:r>
                        <a:rPr lang="en-US" sz="1100" dirty="0">
                          <a:latin typeface="Arial" panose="020B0604020202020204" pitchFamily="34" charset="0"/>
                          <a:cs typeface="Arial" panose="020B0604020202020204" pitchFamily="34" charset="0"/>
                        </a:rPr>
                        <a:t>Set date for second pre-visit with chairperson.</a:t>
                      </a:r>
                    </a:p>
                  </a:txBody>
                  <a:tcPr>
                    <a:solidFill>
                      <a:schemeClr val="accent1">
                        <a:lumMod val="40000"/>
                        <a:lumOff val="60000"/>
                      </a:schemeClr>
                    </a:solidFill>
                  </a:tcPr>
                </a:tc>
                <a:tc>
                  <a:txBody>
                    <a:bodyPr/>
                    <a:lstStyle/>
                    <a:p>
                      <a:endParaRPr lang="en-US" dirty="0"/>
                    </a:p>
                  </a:txBody>
                  <a:tcPr>
                    <a:solidFill>
                      <a:schemeClr val="accent1">
                        <a:lumMod val="40000"/>
                        <a:lumOff val="60000"/>
                      </a:schemeClr>
                    </a:solidFill>
                  </a:tcPr>
                </a:tc>
                <a:extLst>
                  <a:ext uri="{0D108BD9-81ED-4DB2-BD59-A6C34878D82A}">
                    <a16:rowId xmlns:a16="http://schemas.microsoft.com/office/drawing/2014/main" val="3088227052"/>
                  </a:ext>
                </a:extLst>
              </a:tr>
              <a:tr h="370840">
                <a:tc>
                  <a:txBody>
                    <a:bodyPr/>
                    <a:lstStyle/>
                    <a:p>
                      <a:r>
                        <a:rPr lang="en-US" sz="1100" dirty="0">
                          <a:latin typeface="Arial" panose="020B0604020202020204" pitchFamily="34" charset="0"/>
                          <a:cs typeface="Arial" panose="020B0604020202020204" pitchFamily="34" charset="0"/>
                        </a:rPr>
                        <a:t>Make arrangements for transportation, lodging, meals and meeting room for team. </a:t>
                      </a:r>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3401242398"/>
                  </a:ext>
                </a:extLst>
              </a:tr>
              <a:tr h="370840">
                <a:tc>
                  <a:txBody>
                    <a:bodyPr/>
                    <a:lstStyle/>
                    <a:p>
                      <a:r>
                        <a:rPr lang="en-US" sz="1100" dirty="0">
                          <a:latin typeface="Arial" panose="020B0604020202020204" pitchFamily="34" charset="0"/>
                          <a:cs typeface="Arial" panose="020B0604020202020204" pitchFamily="34" charset="0"/>
                        </a:rPr>
                        <a:t>Prepare supplementary data: curriculum guides, board policy manual, handbooks, etc., for review. </a:t>
                      </a:r>
                    </a:p>
                  </a:txBody>
                  <a:tcPr>
                    <a:solidFill>
                      <a:schemeClr val="accent1">
                        <a:lumMod val="40000"/>
                        <a:lumOff val="60000"/>
                      </a:schemeClr>
                    </a:solidFill>
                  </a:tcPr>
                </a:tc>
                <a:tc>
                  <a:txBody>
                    <a:bodyPr/>
                    <a:lstStyle/>
                    <a:p>
                      <a:endParaRPr lang="en-US" dirty="0"/>
                    </a:p>
                  </a:txBody>
                  <a:tcPr>
                    <a:solidFill>
                      <a:schemeClr val="accent1">
                        <a:lumMod val="40000"/>
                        <a:lumOff val="60000"/>
                      </a:schemeClr>
                    </a:solidFill>
                  </a:tcPr>
                </a:tc>
                <a:extLst>
                  <a:ext uri="{0D108BD9-81ED-4DB2-BD59-A6C34878D82A}">
                    <a16:rowId xmlns:a16="http://schemas.microsoft.com/office/drawing/2014/main" val="4126309388"/>
                  </a:ext>
                </a:extLst>
              </a:tr>
            </a:tbl>
          </a:graphicData>
        </a:graphic>
      </p:graphicFrame>
      <p:graphicFrame>
        <p:nvGraphicFramePr>
          <p:cNvPr id="4" name="Table 3">
            <a:extLst>
              <a:ext uri="{FF2B5EF4-FFF2-40B4-BE49-F238E27FC236}">
                <a16:creationId xmlns:a16="http://schemas.microsoft.com/office/drawing/2014/main" id="{5DA60827-FC06-446E-9E54-A097C209B90D}"/>
              </a:ext>
            </a:extLst>
          </p:cNvPr>
          <p:cNvGraphicFramePr>
            <a:graphicFrameLocks noGrp="1"/>
          </p:cNvGraphicFramePr>
          <p:nvPr>
            <p:extLst>
              <p:ext uri="{D42A27DB-BD31-4B8C-83A1-F6EECF244321}">
                <p14:modId xmlns:p14="http://schemas.microsoft.com/office/powerpoint/2010/main" val="2783921930"/>
              </p:ext>
            </p:extLst>
          </p:nvPr>
        </p:nvGraphicFramePr>
        <p:xfrm>
          <a:off x="1082936" y="3914806"/>
          <a:ext cx="7537733" cy="2672080"/>
        </p:xfrm>
        <a:graphic>
          <a:graphicData uri="http://schemas.openxmlformats.org/drawingml/2006/table">
            <a:tbl>
              <a:tblPr firstRow="1" bandRow="1">
                <a:tableStyleId>{5C22544A-7EE6-4342-B048-85BDC9FD1C3A}</a:tableStyleId>
              </a:tblPr>
              <a:tblGrid>
                <a:gridCol w="6614004">
                  <a:extLst>
                    <a:ext uri="{9D8B030D-6E8A-4147-A177-3AD203B41FA5}">
                      <a16:colId xmlns:a16="http://schemas.microsoft.com/office/drawing/2014/main" val="1167593992"/>
                    </a:ext>
                  </a:extLst>
                </a:gridCol>
                <a:gridCol w="923729">
                  <a:extLst>
                    <a:ext uri="{9D8B030D-6E8A-4147-A177-3AD203B41FA5}">
                      <a16:colId xmlns:a16="http://schemas.microsoft.com/office/drawing/2014/main" val="1639164980"/>
                    </a:ext>
                  </a:extLst>
                </a:gridCol>
              </a:tblGrid>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4 to 6 Months Prior to Team Visit</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Date Completed</a:t>
                      </a:r>
                    </a:p>
                    <a:p>
                      <a:endParaRPr lang="en-US" dirty="0"/>
                    </a:p>
                  </a:txBody>
                  <a:tcPr/>
                </a:tc>
                <a:extLst>
                  <a:ext uri="{0D108BD9-81ED-4DB2-BD59-A6C34878D82A}">
                    <a16:rowId xmlns:a16="http://schemas.microsoft.com/office/drawing/2014/main" val="4154285820"/>
                  </a:ext>
                </a:extLst>
              </a:tr>
              <a:tr h="370840">
                <a:tc>
                  <a:txBody>
                    <a:bodyPr/>
                    <a:lstStyle/>
                    <a:p>
                      <a:r>
                        <a:rPr lang="en-US" sz="1100" dirty="0">
                          <a:latin typeface="Arial" panose="020B0604020202020204" pitchFamily="34" charset="0"/>
                          <a:cs typeface="Arial" panose="020B0604020202020204" pitchFamily="34" charset="0"/>
                        </a:rPr>
                        <a:t>Start working on finalizing the following:</a:t>
                      </a:r>
                    </a:p>
                    <a:p>
                      <a:pPr marL="171450" indent="-171450">
                        <a:buFont typeface="Arial" panose="020B0604020202020204" pitchFamily="34" charset="0"/>
                        <a:buChar char="•"/>
                      </a:pPr>
                      <a:r>
                        <a:rPr lang="en-US" sz="1100" b="0" i="0" dirty="0">
                          <a:solidFill>
                            <a:schemeClr val="tx1"/>
                          </a:solidFill>
                          <a:latin typeface="Arial" panose="020B0604020202020204" pitchFamily="34" charset="0"/>
                          <a:cs typeface="Arial" panose="020B0604020202020204" pitchFamily="34" charset="0"/>
                        </a:rPr>
                        <a:t>REACH Standards Indicator Checklist</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hlinkClick r:id="rId3" action="ppaction://hlinksldjump"/>
                        </a:rPr>
                        <a:t>School Indicator Ratings Spreadsheet </a:t>
                      </a:r>
                      <a:endParaRPr lang="en-US" sz="1100" dirty="0">
                        <a:solidFill>
                          <a:schemeClr val="tx1"/>
                        </a:solidFill>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100" dirty="0">
                          <a:solidFill>
                            <a:schemeClr val="tx1"/>
                          </a:solidFill>
                          <a:latin typeface="Arial" panose="020B0604020202020204" pitchFamily="34" charset="0"/>
                          <a:cs typeface="Arial" panose="020B0604020202020204" pitchFamily="34" charset="0"/>
                        </a:rPr>
                        <a:t>            </a:t>
                      </a:r>
                      <a:r>
                        <a:rPr lang="en-US" sz="1100" b="0" i="0" dirty="0">
                          <a:solidFill>
                            <a:schemeClr val="tx1"/>
                          </a:solidFill>
                          <a:latin typeface="Arial" panose="020B0604020202020204" pitchFamily="34" charset="0"/>
                          <a:cs typeface="Arial" panose="020B0604020202020204" pitchFamily="34" charset="0"/>
                        </a:rPr>
                        <a:t>EE Only</a:t>
                      </a:r>
                    </a:p>
                    <a:p>
                      <a:pPr marL="0" indent="0">
                        <a:buFont typeface="Wingdings" panose="05000000000000000000" pitchFamily="2" charset="2"/>
                        <a:buNone/>
                      </a:pPr>
                      <a:r>
                        <a:rPr lang="en-US" sz="1100" b="0" i="0" dirty="0">
                          <a:solidFill>
                            <a:schemeClr val="tx1"/>
                          </a:solidFill>
                          <a:latin typeface="Arial" panose="020B0604020202020204" pitchFamily="34" charset="0"/>
                          <a:cs typeface="Arial" panose="020B0604020202020204" pitchFamily="34" charset="0"/>
                        </a:rPr>
                        <a:t>            EE-12</a:t>
                      </a:r>
                    </a:p>
                    <a:p>
                      <a:pPr marL="0" indent="0">
                        <a:buFont typeface="Wingdings" panose="05000000000000000000" pitchFamily="2" charset="2"/>
                        <a:buNone/>
                      </a:pPr>
                      <a:r>
                        <a:rPr lang="en-US" sz="1100" b="0" i="0" dirty="0">
                          <a:solidFill>
                            <a:schemeClr val="tx1"/>
                          </a:solidFill>
                          <a:latin typeface="Arial" panose="020B0604020202020204" pitchFamily="34" charset="0"/>
                          <a:cs typeface="Arial" panose="020B0604020202020204" pitchFamily="34" charset="0"/>
                        </a:rPr>
                        <a:t>            K-12</a:t>
                      </a:r>
                    </a:p>
                    <a:p>
                      <a:pPr marL="171450" indent="-171450">
                        <a:buFont typeface="Arial" panose="020B0604020202020204" pitchFamily="34" charset="0"/>
                        <a:buChar char="•"/>
                      </a:pPr>
                      <a:r>
                        <a:rPr lang="en-US" sz="1100" b="0" dirty="0">
                          <a:solidFill>
                            <a:schemeClr val="tx1"/>
                          </a:solidFill>
                          <a:latin typeface="Arial" panose="020B0604020202020204" pitchFamily="34" charset="0"/>
                          <a:cs typeface="Arial" panose="020B0604020202020204" pitchFamily="34" charset="0"/>
                        </a:rPr>
                        <a:t>Current </a:t>
                      </a:r>
                      <a:r>
                        <a:rPr lang="en-US" sz="1100" b="0" i="1" dirty="0">
                          <a:solidFill>
                            <a:schemeClr val="tx1"/>
                          </a:solidFill>
                          <a:latin typeface="Arial" panose="020B0604020202020204" pitchFamily="34" charset="0"/>
                          <a:cs typeface="Arial" panose="020B0604020202020204" pitchFamily="34" charset="0"/>
                        </a:rPr>
                        <a:t>School Certification Spreadsheet  </a:t>
                      </a:r>
                      <a:r>
                        <a:rPr lang="en-US" sz="1100" b="0" i="0" dirty="0">
                          <a:solidFill>
                            <a:schemeClr val="tx1"/>
                          </a:solidFill>
                          <a:latin typeface="Arial" panose="020B0604020202020204" pitchFamily="34" charset="0"/>
                          <a:cs typeface="Arial" panose="020B0604020202020204" pitchFamily="34" charset="0"/>
                        </a:rPr>
                        <a:t>(be sure to review the sample and the FAQ document)</a:t>
                      </a:r>
                    </a:p>
                    <a:p>
                      <a:pPr marL="171450" indent="-171450">
                        <a:buFont typeface="Arial" panose="020B0604020202020204" pitchFamily="34" charset="0"/>
                        <a:buChar char="•"/>
                      </a:pPr>
                      <a:r>
                        <a:rPr lang="en-US" sz="1100" b="0" i="1" dirty="0">
                          <a:solidFill>
                            <a:schemeClr val="tx1"/>
                          </a:solidFill>
                          <a:latin typeface="Arial" panose="020B0604020202020204" pitchFamily="34" charset="0"/>
                          <a:cs typeface="Arial" panose="020B0604020202020204" pitchFamily="34" charset="0"/>
                        </a:rPr>
                        <a:t>Financial Review</a:t>
                      </a:r>
                    </a:p>
                    <a:p>
                      <a:pPr marL="171450" indent="-171450">
                        <a:buFont typeface="Arial" panose="020B0604020202020204" pitchFamily="34" charset="0"/>
                        <a:buChar char="•"/>
                      </a:pPr>
                      <a:r>
                        <a:rPr lang="en-US" sz="1100" b="0" dirty="0">
                          <a:solidFill>
                            <a:schemeClr val="tx1"/>
                          </a:solidFill>
                          <a:latin typeface="Arial" panose="020B0604020202020204" pitchFamily="34" charset="0"/>
                          <a:cs typeface="Arial" panose="020B0604020202020204" pitchFamily="34" charset="0"/>
                        </a:rPr>
                        <a:t>If accrediting EE program – </a:t>
                      </a:r>
                      <a:r>
                        <a:rPr lang="en-US" sz="1100" b="0" i="1" dirty="0">
                          <a:solidFill>
                            <a:schemeClr val="tx1"/>
                          </a:solidFill>
                          <a:latin typeface="Arial" panose="020B0604020202020204" pitchFamily="34" charset="0"/>
                          <a:cs typeface="Arial" panose="020B0604020202020204" pitchFamily="34" charset="0"/>
                        </a:rPr>
                        <a:t>EE Yearly Staff Profile (updated in 2020)</a:t>
                      </a:r>
                    </a:p>
                  </a:txBody>
                  <a:tcPr>
                    <a:solidFill>
                      <a:schemeClr val="accent1">
                        <a:lumMod val="40000"/>
                        <a:lumOff val="60000"/>
                      </a:schemeClr>
                    </a:solidFill>
                  </a:tcPr>
                </a:tc>
                <a:tc>
                  <a:txBody>
                    <a:bodyPr/>
                    <a:lstStyle/>
                    <a:p>
                      <a:endParaRPr lang="en-US" dirty="0"/>
                    </a:p>
                  </a:txBody>
                  <a:tcPr>
                    <a:solidFill>
                      <a:schemeClr val="accent1">
                        <a:lumMod val="40000"/>
                        <a:lumOff val="60000"/>
                      </a:schemeClr>
                    </a:solidFill>
                  </a:tcPr>
                </a:tc>
                <a:extLst>
                  <a:ext uri="{0D108BD9-81ED-4DB2-BD59-A6C34878D82A}">
                    <a16:rowId xmlns:a16="http://schemas.microsoft.com/office/drawing/2014/main" val="2201570420"/>
                  </a:ext>
                </a:extLst>
              </a:tr>
              <a:tr h="370840">
                <a:tc>
                  <a:txBody>
                    <a:bodyPr/>
                    <a:lstStyle/>
                    <a:p>
                      <a:r>
                        <a:rPr lang="en-US" sz="1100" dirty="0">
                          <a:latin typeface="Arial" panose="020B0604020202020204" pitchFamily="34" charset="0"/>
                          <a:cs typeface="Arial" panose="020B0604020202020204" pitchFamily="34" charset="0"/>
                        </a:rPr>
                        <a:t>Upload the above documents to the ePlatform at least 8 weeks prior to the visit. </a:t>
                      </a:r>
                    </a:p>
                  </a:txBody>
                  <a:tcPr/>
                </a:tc>
                <a:tc>
                  <a:txBody>
                    <a:bodyPr/>
                    <a:lstStyle/>
                    <a:p>
                      <a:endParaRPr lang="en-US" dirty="0"/>
                    </a:p>
                  </a:txBody>
                  <a:tcPr/>
                </a:tc>
                <a:extLst>
                  <a:ext uri="{0D108BD9-81ED-4DB2-BD59-A6C34878D82A}">
                    <a16:rowId xmlns:a16="http://schemas.microsoft.com/office/drawing/2014/main" val="4089618091"/>
                  </a:ext>
                </a:extLst>
              </a:tr>
            </a:tbl>
          </a:graphicData>
        </a:graphic>
      </p:graphicFrame>
    </p:spTree>
    <p:extLst>
      <p:ext uri="{BB962C8B-B14F-4D97-AF65-F5344CB8AC3E}">
        <p14:creationId xmlns:p14="http://schemas.microsoft.com/office/powerpoint/2010/main" val="1469658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7917"/>
            <a:ext cx="7387902" cy="620197"/>
          </a:xfrm>
        </p:spPr>
        <p:txBody>
          <a:bodyPr/>
          <a:lstStyle/>
          <a:p>
            <a:r>
              <a:rPr lang="en-US" sz="2400" dirty="0">
                <a:solidFill>
                  <a:schemeClr val="tx1"/>
                </a:solidFill>
                <a:latin typeface="Arial" panose="020B0604020202020204" pitchFamily="34" charset="0"/>
                <a:cs typeface="Arial" panose="020B0604020202020204" pitchFamily="34" charset="0"/>
              </a:rPr>
              <a:t>Accreditation Checklist for Administrators</a:t>
            </a:r>
          </a:p>
        </p:txBody>
      </p:sp>
      <p:graphicFrame>
        <p:nvGraphicFramePr>
          <p:cNvPr id="6" name="Table 5">
            <a:extLst>
              <a:ext uri="{FF2B5EF4-FFF2-40B4-BE49-F238E27FC236}">
                <a16:creationId xmlns:a16="http://schemas.microsoft.com/office/drawing/2014/main" id="{1EA956D1-4B7D-4F03-803B-7D4BF05CC01E}"/>
              </a:ext>
            </a:extLst>
          </p:cNvPr>
          <p:cNvGraphicFramePr>
            <a:graphicFrameLocks noGrp="1"/>
          </p:cNvGraphicFramePr>
          <p:nvPr>
            <p:extLst>
              <p:ext uri="{D42A27DB-BD31-4B8C-83A1-F6EECF244321}">
                <p14:modId xmlns:p14="http://schemas.microsoft.com/office/powerpoint/2010/main" val="2773685217"/>
              </p:ext>
            </p:extLst>
          </p:nvPr>
        </p:nvGraphicFramePr>
        <p:xfrm>
          <a:off x="1082938" y="442403"/>
          <a:ext cx="7537732" cy="930757"/>
        </p:xfrm>
        <a:graphic>
          <a:graphicData uri="http://schemas.openxmlformats.org/drawingml/2006/table">
            <a:tbl>
              <a:tblPr firstRow="1" firstCol="1" bandRow="1">
                <a:tableStyleId>{5C22544A-7EE6-4342-B048-85BDC9FD1C3A}</a:tableStyleId>
              </a:tblPr>
              <a:tblGrid>
                <a:gridCol w="6578491">
                  <a:extLst>
                    <a:ext uri="{9D8B030D-6E8A-4147-A177-3AD203B41FA5}">
                      <a16:colId xmlns:a16="http://schemas.microsoft.com/office/drawing/2014/main" val="2975311001"/>
                    </a:ext>
                  </a:extLst>
                </a:gridCol>
                <a:gridCol w="959241">
                  <a:extLst>
                    <a:ext uri="{9D8B030D-6E8A-4147-A177-3AD203B41FA5}">
                      <a16:colId xmlns:a16="http://schemas.microsoft.com/office/drawing/2014/main" val="1359538899"/>
                    </a:ext>
                  </a:extLst>
                </a:gridCol>
              </a:tblGrid>
              <a:tr h="437275">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2 to 3 Months Prior to Team Visit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8674" marR="48674" marT="0" marB="0"/>
                </a:tc>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Date Completed</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8674" marR="48674" marT="0" marB="0"/>
                </a:tc>
                <a:extLst>
                  <a:ext uri="{0D108BD9-81ED-4DB2-BD59-A6C34878D82A}">
                    <a16:rowId xmlns:a16="http://schemas.microsoft.com/office/drawing/2014/main" val="1202390843"/>
                  </a:ext>
                </a:extLst>
              </a:tr>
              <a:tr h="493482">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Have second pre-visit with chairperson (may be video conference)</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74" marR="48674" marT="0" marB="0">
                    <a:solidFill>
                      <a:schemeClr val="accent1">
                        <a:lumMod val="40000"/>
                        <a:lumOff val="60000"/>
                      </a:schemeClr>
                    </a:solidFill>
                  </a:tcPr>
                </a:tc>
                <a:tc>
                  <a:txBody>
                    <a:bodyPr/>
                    <a:lstStyle/>
                    <a:p>
                      <a:pPr marL="0" marR="0">
                        <a:lnSpc>
                          <a:spcPct val="115000"/>
                        </a:lnSpc>
                        <a:spcBef>
                          <a:spcPts val="0"/>
                        </a:spcBef>
                        <a:spcAft>
                          <a:spcPts val="0"/>
                        </a:spcAft>
                      </a:pPr>
                      <a:r>
                        <a:rPr lang="en-US" sz="900" dirty="0">
                          <a:solidFill>
                            <a:schemeClr val="tx1"/>
                          </a:solidFill>
                          <a:effectLst/>
                        </a:rPr>
                        <a:t> </a:t>
                      </a:r>
                      <a:endParaRPr lang="en-US" sz="700" dirty="0">
                        <a:solidFill>
                          <a:schemeClr val="tx1"/>
                        </a:solidFill>
                        <a:effectLst/>
                        <a:latin typeface="Arial" panose="020B0604020202020204" pitchFamily="34" charset="0"/>
                        <a:ea typeface="Calibri" panose="020F0502020204030204" pitchFamily="34" charset="0"/>
                      </a:endParaRPr>
                    </a:p>
                  </a:txBody>
                  <a:tcPr marL="48674" marR="48674" marT="0" marB="0">
                    <a:solidFill>
                      <a:schemeClr val="accent1">
                        <a:lumMod val="40000"/>
                        <a:lumOff val="60000"/>
                      </a:schemeClr>
                    </a:solidFill>
                  </a:tcPr>
                </a:tc>
                <a:extLst>
                  <a:ext uri="{0D108BD9-81ED-4DB2-BD59-A6C34878D82A}">
                    <a16:rowId xmlns:a16="http://schemas.microsoft.com/office/drawing/2014/main" val="104100638"/>
                  </a:ext>
                </a:extLst>
              </a:tr>
            </a:tbl>
          </a:graphicData>
        </a:graphic>
      </p:graphicFrame>
      <p:graphicFrame>
        <p:nvGraphicFramePr>
          <p:cNvPr id="2" name="Table 1">
            <a:extLst>
              <a:ext uri="{FF2B5EF4-FFF2-40B4-BE49-F238E27FC236}">
                <a16:creationId xmlns:a16="http://schemas.microsoft.com/office/drawing/2014/main" id="{7D61E3C9-A46B-4173-8F3A-FB4AF8EA40F1}"/>
              </a:ext>
            </a:extLst>
          </p:cNvPr>
          <p:cNvGraphicFramePr>
            <a:graphicFrameLocks noGrp="1"/>
          </p:cNvGraphicFramePr>
          <p:nvPr>
            <p:extLst>
              <p:ext uri="{D42A27DB-BD31-4B8C-83A1-F6EECF244321}">
                <p14:modId xmlns:p14="http://schemas.microsoft.com/office/powerpoint/2010/main" val="1228196928"/>
              </p:ext>
            </p:extLst>
          </p:nvPr>
        </p:nvGraphicFramePr>
        <p:xfrm>
          <a:off x="1082936" y="1548491"/>
          <a:ext cx="7537732" cy="853440"/>
        </p:xfrm>
        <a:graphic>
          <a:graphicData uri="http://schemas.openxmlformats.org/drawingml/2006/table">
            <a:tbl>
              <a:tblPr firstRow="1" bandRow="1">
                <a:tableStyleId>{5C22544A-7EE6-4342-B048-85BDC9FD1C3A}</a:tableStyleId>
              </a:tblPr>
              <a:tblGrid>
                <a:gridCol w="6578493">
                  <a:extLst>
                    <a:ext uri="{9D8B030D-6E8A-4147-A177-3AD203B41FA5}">
                      <a16:colId xmlns:a16="http://schemas.microsoft.com/office/drawing/2014/main" val="3597434983"/>
                    </a:ext>
                  </a:extLst>
                </a:gridCol>
                <a:gridCol w="959239">
                  <a:extLst>
                    <a:ext uri="{9D8B030D-6E8A-4147-A177-3AD203B41FA5}">
                      <a16:colId xmlns:a16="http://schemas.microsoft.com/office/drawing/2014/main" val="3685613428"/>
                    </a:ext>
                  </a:extLst>
                </a:gridCol>
              </a:tblGrid>
              <a:tr h="370730">
                <a:tc>
                  <a:txBody>
                    <a:bodyPr/>
                    <a:lstStyle/>
                    <a:p>
                      <a:r>
                        <a:rPr lang="en-US" sz="1100" dirty="0">
                          <a:latin typeface="Arial" panose="020B0604020202020204" pitchFamily="34" charset="0"/>
                          <a:cs typeface="Arial" panose="020B0604020202020204" pitchFamily="34" charset="0"/>
                        </a:rPr>
                        <a:t>8 Weeks Prior to Team Visit</a:t>
                      </a:r>
                    </a:p>
                  </a:txBody>
                  <a:tcPr/>
                </a:tc>
                <a:tc>
                  <a:txBody>
                    <a:bodyPr/>
                    <a:lstStyle/>
                    <a:p>
                      <a:r>
                        <a:rPr lang="en-US" sz="1100" dirty="0">
                          <a:latin typeface="Arial" panose="020B0604020202020204" pitchFamily="34" charset="0"/>
                          <a:cs typeface="Arial" panose="020B0604020202020204" pitchFamily="34" charset="0"/>
                        </a:rPr>
                        <a:t>Date Completed</a:t>
                      </a:r>
                    </a:p>
                  </a:txBody>
                  <a:tcPr/>
                </a:tc>
                <a:extLst>
                  <a:ext uri="{0D108BD9-81ED-4DB2-BD59-A6C34878D82A}">
                    <a16:rowId xmlns:a16="http://schemas.microsoft.com/office/drawing/2014/main" val="2012024932"/>
                  </a:ext>
                </a:extLst>
              </a:tr>
              <a:tr h="370840">
                <a:tc>
                  <a:txBody>
                    <a:bodyPr/>
                    <a:lstStyle/>
                    <a:p>
                      <a:r>
                        <a:rPr lang="en-US" sz="1100" dirty="0">
                          <a:latin typeface="Arial" panose="020B0604020202020204" pitchFamily="34" charset="0"/>
                          <a:cs typeface="Arial" panose="020B0604020202020204" pitchFamily="34" charset="0"/>
                        </a:rPr>
                        <a:t>Your Chairperson will confirm that the </a:t>
                      </a:r>
                      <a:r>
                        <a:rPr lang="en-US" sz="1100" dirty="0">
                          <a:latin typeface="Arial" panose="020B0604020202020204" pitchFamily="34" charset="0"/>
                          <a:cs typeface="Arial" panose="020B0604020202020204" pitchFamily="34" charset="0"/>
                          <a:hlinkClick r:id="rId2" action="ppaction://hlinksldjump"/>
                        </a:rPr>
                        <a:t>minimal requirements </a:t>
                      </a:r>
                      <a:r>
                        <a:rPr lang="en-US" sz="1100" dirty="0">
                          <a:latin typeface="Arial" panose="020B0604020202020204" pitchFamily="34" charset="0"/>
                          <a:cs typeface="Arial" panose="020B0604020202020204" pitchFamily="34" charset="0"/>
                        </a:rPr>
                        <a:t>have been met if not met previously by completing the </a:t>
                      </a:r>
                      <a:r>
                        <a:rPr lang="en-US" sz="1100" b="0" i="1" dirty="0">
                          <a:solidFill>
                            <a:srgbClr val="0070C0"/>
                          </a:solidFill>
                          <a:latin typeface="Arial" panose="020B0604020202020204" pitchFamily="34" charset="0"/>
                          <a:cs typeface="Arial" panose="020B0604020202020204" pitchFamily="34" charset="0"/>
                          <a:hlinkClick r:id="rId3"/>
                        </a:rPr>
                        <a:t>Verification for Team Visit Readiness Checklist</a:t>
                      </a:r>
                      <a:r>
                        <a:rPr lang="en-US" sz="1100" dirty="0">
                          <a:latin typeface="Arial" panose="020B0604020202020204" pitchFamily="34" charset="0"/>
                          <a:cs typeface="Arial" panose="020B0604020202020204" pitchFamily="34" charset="0"/>
                        </a:rPr>
                        <a:t>.  Evidence MUST be seen by the chair. </a:t>
                      </a:r>
                    </a:p>
                  </a:txBody>
                  <a:tcPr>
                    <a:solidFill>
                      <a:schemeClr val="accent1">
                        <a:lumMod val="40000"/>
                        <a:lumOff val="60000"/>
                      </a:schemeClr>
                    </a:solidFill>
                  </a:tcPr>
                </a:tc>
                <a:tc>
                  <a:txBody>
                    <a:bodyPr/>
                    <a:lstStyle/>
                    <a:p>
                      <a:endParaRPr lang="en-US" dirty="0"/>
                    </a:p>
                  </a:txBody>
                  <a:tcPr>
                    <a:solidFill>
                      <a:schemeClr val="accent1">
                        <a:lumMod val="40000"/>
                        <a:lumOff val="60000"/>
                      </a:schemeClr>
                    </a:solidFill>
                  </a:tcPr>
                </a:tc>
                <a:extLst>
                  <a:ext uri="{0D108BD9-81ED-4DB2-BD59-A6C34878D82A}">
                    <a16:rowId xmlns:a16="http://schemas.microsoft.com/office/drawing/2014/main" val="3088227052"/>
                  </a:ext>
                </a:extLst>
              </a:tr>
            </a:tbl>
          </a:graphicData>
        </a:graphic>
      </p:graphicFrame>
      <p:graphicFrame>
        <p:nvGraphicFramePr>
          <p:cNvPr id="4" name="Table 3">
            <a:extLst>
              <a:ext uri="{FF2B5EF4-FFF2-40B4-BE49-F238E27FC236}">
                <a16:creationId xmlns:a16="http://schemas.microsoft.com/office/drawing/2014/main" id="{5DA60827-FC06-446E-9E54-A097C209B90D}"/>
              </a:ext>
            </a:extLst>
          </p:cNvPr>
          <p:cNvGraphicFramePr>
            <a:graphicFrameLocks noGrp="1"/>
          </p:cNvGraphicFramePr>
          <p:nvPr>
            <p:extLst>
              <p:ext uri="{D42A27DB-BD31-4B8C-83A1-F6EECF244321}">
                <p14:modId xmlns:p14="http://schemas.microsoft.com/office/powerpoint/2010/main" val="2127682853"/>
              </p:ext>
            </p:extLst>
          </p:nvPr>
        </p:nvGraphicFramePr>
        <p:xfrm>
          <a:off x="1066160" y="3395867"/>
          <a:ext cx="7537730" cy="1071880"/>
        </p:xfrm>
        <a:graphic>
          <a:graphicData uri="http://schemas.openxmlformats.org/drawingml/2006/table">
            <a:tbl>
              <a:tblPr firstRow="1" bandRow="1">
                <a:tableStyleId>{5C22544A-7EE6-4342-B048-85BDC9FD1C3A}</a:tableStyleId>
              </a:tblPr>
              <a:tblGrid>
                <a:gridCol w="6622879">
                  <a:extLst>
                    <a:ext uri="{9D8B030D-6E8A-4147-A177-3AD203B41FA5}">
                      <a16:colId xmlns:a16="http://schemas.microsoft.com/office/drawing/2014/main" val="1167593992"/>
                    </a:ext>
                  </a:extLst>
                </a:gridCol>
                <a:gridCol w="914851">
                  <a:extLst>
                    <a:ext uri="{9D8B030D-6E8A-4147-A177-3AD203B41FA5}">
                      <a16:colId xmlns:a16="http://schemas.microsoft.com/office/drawing/2014/main" val="1639164980"/>
                    </a:ext>
                  </a:extLst>
                </a:gridCol>
              </a:tblGrid>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3 Weeks Prior to Team Visit</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Date Completed</a:t>
                      </a:r>
                    </a:p>
                    <a:p>
                      <a:endParaRPr lang="en-US" dirty="0"/>
                    </a:p>
                  </a:txBody>
                  <a:tcPr/>
                </a:tc>
                <a:extLst>
                  <a:ext uri="{0D108BD9-81ED-4DB2-BD59-A6C34878D82A}">
                    <a16:rowId xmlns:a16="http://schemas.microsoft.com/office/drawing/2014/main" val="4154285820"/>
                  </a:ext>
                </a:extLst>
              </a:tr>
              <a:tr h="370840">
                <a:tc>
                  <a:txBody>
                    <a:bodyPr/>
                    <a:lstStyle/>
                    <a:p>
                      <a:r>
                        <a:rPr lang="en-US" sz="1100" dirty="0">
                          <a:latin typeface="Arial" panose="020B0604020202020204" pitchFamily="34" charset="0"/>
                          <a:cs typeface="Arial" panose="020B0604020202020204" pitchFamily="34" charset="0"/>
                        </a:rPr>
                        <a:t>Confirm reservations for team members. </a:t>
                      </a:r>
                    </a:p>
                  </a:txBody>
                  <a:tcPr>
                    <a:solidFill>
                      <a:schemeClr val="accent1">
                        <a:lumMod val="40000"/>
                        <a:lumOff val="60000"/>
                      </a:schemeClr>
                    </a:solidFill>
                  </a:tcPr>
                </a:tc>
                <a:tc>
                  <a:txBody>
                    <a:bodyPr/>
                    <a:lstStyle/>
                    <a:p>
                      <a:endParaRPr lang="en-US" dirty="0"/>
                    </a:p>
                  </a:txBody>
                  <a:tcPr>
                    <a:solidFill>
                      <a:schemeClr val="accent1">
                        <a:lumMod val="40000"/>
                        <a:lumOff val="60000"/>
                      </a:schemeClr>
                    </a:solidFill>
                  </a:tcPr>
                </a:tc>
                <a:extLst>
                  <a:ext uri="{0D108BD9-81ED-4DB2-BD59-A6C34878D82A}">
                    <a16:rowId xmlns:a16="http://schemas.microsoft.com/office/drawing/2014/main" val="2201570420"/>
                  </a:ext>
                </a:extLst>
              </a:tr>
            </a:tbl>
          </a:graphicData>
        </a:graphic>
      </p:graphicFrame>
      <p:graphicFrame>
        <p:nvGraphicFramePr>
          <p:cNvPr id="9" name="Table 8">
            <a:extLst>
              <a:ext uri="{FF2B5EF4-FFF2-40B4-BE49-F238E27FC236}">
                <a16:creationId xmlns:a16="http://schemas.microsoft.com/office/drawing/2014/main" id="{9FEFB551-10D3-4310-A528-CF1348C6CD41}"/>
              </a:ext>
            </a:extLst>
          </p:cNvPr>
          <p:cNvGraphicFramePr>
            <a:graphicFrameLocks noGrp="1"/>
          </p:cNvGraphicFramePr>
          <p:nvPr>
            <p:extLst>
              <p:ext uri="{D42A27DB-BD31-4B8C-83A1-F6EECF244321}">
                <p14:modId xmlns:p14="http://schemas.microsoft.com/office/powerpoint/2010/main" val="2532509303"/>
              </p:ext>
            </p:extLst>
          </p:nvPr>
        </p:nvGraphicFramePr>
        <p:xfrm>
          <a:off x="1066160" y="2407640"/>
          <a:ext cx="7537730" cy="748700"/>
        </p:xfrm>
        <a:graphic>
          <a:graphicData uri="http://schemas.openxmlformats.org/drawingml/2006/table">
            <a:tbl>
              <a:tblPr firstRow="1" bandRow="1">
                <a:tableStyleId>{5C22544A-7EE6-4342-B048-85BDC9FD1C3A}</a:tableStyleId>
              </a:tblPr>
              <a:tblGrid>
                <a:gridCol w="6596246">
                  <a:extLst>
                    <a:ext uri="{9D8B030D-6E8A-4147-A177-3AD203B41FA5}">
                      <a16:colId xmlns:a16="http://schemas.microsoft.com/office/drawing/2014/main" val="1167593992"/>
                    </a:ext>
                  </a:extLst>
                </a:gridCol>
                <a:gridCol w="941484">
                  <a:extLst>
                    <a:ext uri="{9D8B030D-6E8A-4147-A177-3AD203B41FA5}">
                      <a16:colId xmlns:a16="http://schemas.microsoft.com/office/drawing/2014/main" val="1639164980"/>
                    </a:ext>
                  </a:extLst>
                </a:gridCol>
              </a:tblGrid>
              <a:tr h="377860">
                <a:tc>
                  <a:txBody>
                    <a:bodyPr/>
                    <a:lstStyle/>
                    <a:p>
                      <a:r>
                        <a:rPr lang="en-US" sz="1100" b="0" dirty="0">
                          <a:solidFill>
                            <a:schemeClr val="tx1"/>
                          </a:solidFill>
                          <a:latin typeface="Arial" panose="020B0604020202020204" pitchFamily="34" charset="0"/>
                          <a:cs typeface="Arial" panose="020B0604020202020204" pitchFamily="34" charset="0"/>
                        </a:rPr>
                        <a:t>Upload all information into the ePlatform and mark it as complete.  </a:t>
                      </a:r>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2201570420"/>
                  </a:ext>
                </a:extLst>
              </a:tr>
              <a:tr h="370840">
                <a:tc>
                  <a:txBody>
                    <a:bodyPr/>
                    <a:lstStyle/>
                    <a:p>
                      <a:r>
                        <a:rPr lang="en-US" sz="1100" dirty="0">
                          <a:latin typeface="Arial" panose="020B0604020202020204" pitchFamily="34" charset="0"/>
                          <a:cs typeface="Arial" panose="020B0604020202020204" pitchFamily="34" charset="0"/>
                        </a:rPr>
                        <a:t>Work with chair to finalize schedule for visit. </a:t>
                      </a:r>
                    </a:p>
                  </a:txBody>
                  <a:tcPr>
                    <a:solidFill>
                      <a:schemeClr val="accent1">
                        <a:lumMod val="40000"/>
                        <a:lumOff val="60000"/>
                      </a:schemeClr>
                    </a:solidFill>
                  </a:tcPr>
                </a:tc>
                <a:tc>
                  <a:txBody>
                    <a:bodyPr/>
                    <a:lstStyle/>
                    <a:p>
                      <a:endParaRPr lang="en-US" dirty="0"/>
                    </a:p>
                  </a:txBody>
                  <a:tcPr>
                    <a:solidFill>
                      <a:schemeClr val="accent1">
                        <a:lumMod val="40000"/>
                        <a:lumOff val="60000"/>
                      </a:schemeClr>
                    </a:solidFill>
                  </a:tcPr>
                </a:tc>
                <a:extLst>
                  <a:ext uri="{0D108BD9-81ED-4DB2-BD59-A6C34878D82A}">
                    <a16:rowId xmlns:a16="http://schemas.microsoft.com/office/drawing/2014/main" val="4089618091"/>
                  </a:ext>
                </a:extLst>
              </a:tr>
            </a:tbl>
          </a:graphicData>
        </a:graphic>
      </p:graphicFrame>
      <p:graphicFrame>
        <p:nvGraphicFramePr>
          <p:cNvPr id="5" name="Table 4">
            <a:extLst>
              <a:ext uri="{FF2B5EF4-FFF2-40B4-BE49-F238E27FC236}">
                <a16:creationId xmlns:a16="http://schemas.microsoft.com/office/drawing/2014/main" id="{EEA2E4AB-8081-472C-93E6-2388FBBD1E01}"/>
              </a:ext>
            </a:extLst>
          </p:cNvPr>
          <p:cNvGraphicFramePr>
            <a:graphicFrameLocks noGrp="1"/>
          </p:cNvGraphicFramePr>
          <p:nvPr>
            <p:extLst>
              <p:ext uri="{D42A27DB-BD31-4B8C-83A1-F6EECF244321}">
                <p14:modId xmlns:p14="http://schemas.microsoft.com/office/powerpoint/2010/main" val="1293175522"/>
              </p:ext>
            </p:extLst>
          </p:nvPr>
        </p:nvGraphicFramePr>
        <p:xfrm>
          <a:off x="1066160" y="4707274"/>
          <a:ext cx="7537729" cy="1404143"/>
        </p:xfrm>
        <a:graphic>
          <a:graphicData uri="http://schemas.openxmlformats.org/drawingml/2006/table">
            <a:tbl>
              <a:tblPr firstRow="1" firstCol="1" bandRow="1">
                <a:tableStyleId>{5C22544A-7EE6-4342-B048-85BDC9FD1C3A}</a:tableStyleId>
              </a:tblPr>
              <a:tblGrid>
                <a:gridCol w="7537729">
                  <a:extLst>
                    <a:ext uri="{9D8B030D-6E8A-4147-A177-3AD203B41FA5}">
                      <a16:colId xmlns:a16="http://schemas.microsoft.com/office/drawing/2014/main" val="1574678709"/>
                    </a:ext>
                  </a:extLst>
                </a:gridCol>
              </a:tblGrid>
              <a:tr h="262016">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During/After the Visit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69498513"/>
                  </a:ext>
                </a:extLst>
              </a:tr>
              <a:tr h="475343">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Avail self to team.</a:t>
                      </a:r>
                    </a:p>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447892147"/>
                  </a:ext>
                </a:extLst>
              </a:tr>
              <a:tr h="437009">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Review draft copy of team report for confirmation of factual accuracy.</a:t>
                      </a:r>
                    </a:p>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06853415"/>
                  </a:ext>
                </a:extLst>
              </a:tr>
              <a:tr h="229775">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Complete and submit </a:t>
                      </a:r>
                      <a:r>
                        <a:rPr lang="en-US" sz="1100" b="0" i="1" dirty="0">
                          <a:solidFill>
                            <a:schemeClr val="tx1"/>
                          </a:solidFill>
                          <a:effectLst/>
                          <a:latin typeface="Arial" panose="020B0604020202020204" pitchFamily="34" charset="0"/>
                          <a:cs typeface="Arial" panose="020B0604020202020204" pitchFamily="34" charset="0"/>
                          <a:hlinkClick r:id="rId4"/>
                        </a:rPr>
                        <a:t>REACH Team Visit Evaluation </a:t>
                      </a:r>
                      <a:r>
                        <a:rPr lang="en-US" sz="1100" b="0" dirty="0">
                          <a:solidFill>
                            <a:schemeClr val="tx1"/>
                          </a:solidFill>
                          <a:effectLst/>
                          <a:latin typeface="Arial" panose="020B0604020202020204" pitchFamily="34" charset="0"/>
                          <a:cs typeface="Arial" panose="020B0604020202020204" pitchFamily="34" charset="0"/>
                        </a:rPr>
                        <a:t>electronically.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335667686"/>
                  </a:ext>
                </a:extLst>
              </a:tr>
            </a:tbl>
          </a:graphicData>
        </a:graphic>
      </p:graphicFrame>
    </p:spTree>
    <p:extLst>
      <p:ext uri="{BB962C8B-B14F-4D97-AF65-F5344CB8AC3E}">
        <p14:creationId xmlns:p14="http://schemas.microsoft.com/office/powerpoint/2010/main" val="3737650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20075" y="978102"/>
            <a:ext cx="7941325" cy="1062644"/>
          </a:xfrm>
        </p:spPr>
        <p:txBody>
          <a:bodyPr vert="horz" lIns="91440" tIns="45720" rIns="91440" bIns="45720" rtlCol="0" anchor="b">
            <a:normAutofit/>
          </a:bodyPr>
          <a:lstStyle/>
          <a:p>
            <a:pPr defTabSz="914400">
              <a:lnSpc>
                <a:spcPct val="90000"/>
              </a:lnSpc>
            </a:pPr>
            <a:r>
              <a:rPr lang="en-US" sz="4400" dirty="0">
                <a:solidFill>
                  <a:schemeClr val="tx1"/>
                </a:solidFill>
                <a:latin typeface="Arial" panose="020B0604020202020204" pitchFamily="34" charset="0"/>
                <a:cs typeface="Arial" panose="020B0604020202020204" pitchFamily="34" charset="0"/>
              </a:rPr>
              <a:t>Additional Resources</a:t>
            </a:r>
          </a:p>
        </p:txBody>
      </p:sp>
      <p:cxnSp>
        <p:nvCxnSpPr>
          <p:cNvPr id="26" name="Straight Connector 25">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6" name="Graphic 15" descr="Right Pointing Backhand Index">
            <a:extLst>
              <a:ext uri="{FF2B5EF4-FFF2-40B4-BE49-F238E27FC236}">
                <a16:creationId xmlns:a16="http://schemas.microsoft.com/office/drawing/2014/main" id="{29B88A43-9246-4E70-B9EA-247FDD60D7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5517" y="2811104"/>
            <a:ext cx="2524860" cy="2524860"/>
          </a:xfrm>
          <a:prstGeom prst="rect">
            <a:avLst/>
          </a:prstGeom>
        </p:spPr>
      </p:pic>
      <p:sp>
        <p:nvSpPr>
          <p:cNvPr id="8" name="TextBox 7">
            <a:extLst>
              <a:ext uri="{FF2B5EF4-FFF2-40B4-BE49-F238E27FC236}">
                <a16:creationId xmlns:a16="http://schemas.microsoft.com/office/drawing/2014/main" id="{BA2ED0B3-B6AB-44EC-AE36-1FDB3B8C9BCF}"/>
              </a:ext>
            </a:extLst>
          </p:cNvPr>
          <p:cNvSpPr txBox="1"/>
          <p:nvPr/>
        </p:nvSpPr>
        <p:spPr>
          <a:xfrm>
            <a:off x="2290439" y="2467992"/>
            <a:ext cx="6370961" cy="923330"/>
          </a:xfrm>
          <a:prstGeom prst="rect">
            <a:avLst/>
          </a:prstGeom>
          <a:noFill/>
        </p:spPr>
        <p:txBody>
          <a:bodyPr wrap="square" rtlCol="0">
            <a:spAutoFit/>
          </a:bodyPr>
          <a:lstStyle/>
          <a:p>
            <a:r>
              <a:rPr lang="en-US" dirty="0"/>
              <a:t>Additional Resources on the </a:t>
            </a:r>
            <a:r>
              <a:rPr lang="en-US" sz="1800" u="sng" dirty="0">
                <a:latin typeface="Arial" panose="020B0604020202020204" pitchFamily="34" charset="0"/>
                <a:cs typeface="Arial" panose="020B0604020202020204" pitchFamily="34" charset="0"/>
                <a:hlinkClick r:id="rId4"/>
              </a:rPr>
              <a:t>NE Accreditation Supplemental Documents web page </a:t>
            </a:r>
            <a:endParaRPr lang="en-US" dirty="0"/>
          </a:p>
          <a:p>
            <a:endParaRPr lang="en-US" dirty="0"/>
          </a:p>
        </p:txBody>
      </p:sp>
      <p:sp>
        <p:nvSpPr>
          <p:cNvPr id="9" name="Rectangle 8">
            <a:extLst>
              <a:ext uri="{FF2B5EF4-FFF2-40B4-BE49-F238E27FC236}">
                <a16:creationId xmlns:a16="http://schemas.microsoft.com/office/drawing/2014/main" id="{AAF9C1C8-05E9-463C-9790-87C736681938}"/>
              </a:ext>
            </a:extLst>
          </p:cNvPr>
          <p:cNvSpPr/>
          <p:nvPr/>
        </p:nvSpPr>
        <p:spPr>
          <a:xfrm>
            <a:off x="3444536" y="3128899"/>
            <a:ext cx="5592932" cy="2031325"/>
          </a:xfrm>
          <a:prstGeom prst="rect">
            <a:avLst/>
          </a:prstGeom>
        </p:spPr>
        <p:txBody>
          <a:bodyPr wrap="square">
            <a:spAutoFit/>
          </a:bodyPr>
          <a:lstStyle/>
          <a:p>
            <a:r>
              <a:rPr lang="en-US" dirty="0"/>
              <a:t>•	Difference between CSIP and Strategic Plan</a:t>
            </a:r>
          </a:p>
          <a:p>
            <a:r>
              <a:rPr lang="en-US" dirty="0"/>
              <a:t>•	REACH Accreditation Self-Study Committee Planner</a:t>
            </a:r>
          </a:p>
          <a:p>
            <a:r>
              <a:rPr lang="en-US" dirty="0"/>
              <a:t>•	Curriculum Mapping Sample</a:t>
            </a:r>
          </a:p>
          <a:p>
            <a:r>
              <a:rPr lang="en-US" dirty="0"/>
              <a:t>•	CSIP Samples</a:t>
            </a:r>
          </a:p>
          <a:p>
            <a:r>
              <a:rPr lang="en-US" dirty="0"/>
              <a:t>•	Required Documentation by Standard</a:t>
            </a:r>
          </a:p>
          <a:p>
            <a:r>
              <a:rPr lang="en-US" dirty="0"/>
              <a:t>•	Written Policy Requirements</a:t>
            </a:r>
          </a:p>
          <a:p>
            <a:r>
              <a:rPr lang="en-US" dirty="0"/>
              <a:t>•	Critical Indicators Checklist</a:t>
            </a:r>
          </a:p>
        </p:txBody>
      </p:sp>
    </p:spTree>
    <p:extLst>
      <p:ext uri="{BB962C8B-B14F-4D97-AF65-F5344CB8AC3E}">
        <p14:creationId xmlns:p14="http://schemas.microsoft.com/office/powerpoint/2010/main" val="1509793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14890D-4E29-47B6-8A5C-2058CB9F0431}"/>
              </a:ext>
            </a:extLst>
          </p:cNvPr>
          <p:cNvSpPr txBox="1"/>
          <p:nvPr/>
        </p:nvSpPr>
        <p:spPr>
          <a:xfrm>
            <a:off x="701336" y="772357"/>
            <a:ext cx="7057747" cy="3693319"/>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CAROL AVERSA, M.Ed.</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Director, Eastern Division | Northeast Director of Accreditation</a:t>
            </a:r>
          </a:p>
          <a:p>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Association of Christian Schools International</a:t>
            </a:r>
          </a:p>
          <a:p>
            <a:r>
              <a:rPr lang="en-US" dirty="0">
                <a:solidFill>
                  <a:schemeClr val="bg1"/>
                </a:solidFill>
                <a:latin typeface="Arial" panose="020B0604020202020204" pitchFamily="34" charset="0"/>
                <a:cs typeface="Arial" panose="020B0604020202020204" pitchFamily="34" charset="0"/>
              </a:rPr>
              <a:t>Office: 719-867-6181</a:t>
            </a:r>
          </a:p>
          <a:p>
            <a:r>
              <a:rPr lang="en-US" dirty="0">
                <a:solidFill>
                  <a:schemeClr val="bg1"/>
                </a:solidFill>
                <a:latin typeface="Arial" panose="020B0604020202020204" pitchFamily="34" charset="0"/>
                <a:cs typeface="Arial" panose="020B0604020202020204" pitchFamily="34" charset="0"/>
              </a:rPr>
              <a:t>carol_aversa@acsi.org</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Lynne Moyer</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Administrative Assistant, Eastern Division | NE Accreditation</a:t>
            </a:r>
          </a:p>
          <a:p>
            <a:r>
              <a:rPr lang="en-US" dirty="0">
                <a:solidFill>
                  <a:schemeClr val="bg1"/>
                </a:solidFill>
                <a:latin typeface="Arial" panose="020B0604020202020204" pitchFamily="34" charset="0"/>
                <a:cs typeface="Arial" panose="020B0604020202020204" pitchFamily="34" charset="0"/>
              </a:rPr>
              <a:t>Office: 719-867-5277</a:t>
            </a:r>
          </a:p>
          <a:p>
            <a:r>
              <a:rPr lang="en-US">
                <a:solidFill>
                  <a:schemeClr val="bg1"/>
                </a:solidFill>
                <a:latin typeface="Arial" panose="020B0604020202020204" pitchFamily="34" charset="0"/>
                <a:cs typeface="Arial" panose="020B0604020202020204" pitchFamily="34" charset="0"/>
              </a:rPr>
              <a:t>lynne_moyer@acsi.org</a:t>
            </a:r>
          </a:p>
          <a:p>
            <a:endParaRPr lang="en-US" dirty="0"/>
          </a:p>
        </p:txBody>
      </p:sp>
    </p:spTree>
    <p:extLst>
      <p:ext uri="{BB962C8B-B14F-4D97-AF65-F5344CB8AC3E}">
        <p14:creationId xmlns:p14="http://schemas.microsoft.com/office/powerpoint/2010/main" val="246625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Congratulations!</a:t>
            </a:r>
          </a:p>
        </p:txBody>
      </p:sp>
      <p:sp>
        <p:nvSpPr>
          <p:cNvPr id="7" name="TextBox 6">
            <a:extLst>
              <a:ext uri="{FF2B5EF4-FFF2-40B4-BE49-F238E27FC236}">
                <a16:creationId xmlns:a16="http://schemas.microsoft.com/office/drawing/2014/main" id="{0BE5DBDB-6FF9-4622-AF5C-FF3CEE1155AA}"/>
              </a:ext>
            </a:extLst>
          </p:cNvPr>
          <p:cNvSpPr txBox="1"/>
          <p:nvPr/>
        </p:nvSpPr>
        <p:spPr>
          <a:xfrm>
            <a:off x="1298899" y="1438183"/>
            <a:ext cx="7250297" cy="3600986"/>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We are praying for you as you begin (or continue) your accreditation journey with ACSI.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This Toolkit has been designed to be a companion to the </a:t>
            </a:r>
            <a:r>
              <a:rPr lang="en-US" sz="1600" b="1" i="1" dirty="0">
                <a:solidFill>
                  <a:srgbClr val="0070C0"/>
                </a:solidFill>
                <a:latin typeface="Arial" panose="020B0604020202020204" pitchFamily="34" charset="0"/>
                <a:cs typeface="Arial" panose="020B0604020202020204" pitchFamily="34" charset="0"/>
              </a:rPr>
              <a:t>School Administrator’s Handbook</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to help guide you through your team visit.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 consultant/chairperson assigned to the school has been trained in the many components of the ACSI accreditation program. This person is a resource to you through the entire self-study process.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All the expenses incurred by the consultant are paid by the school. </a:t>
            </a:r>
          </a:p>
          <a:p>
            <a:endParaRPr lang="en-US" sz="1600" dirty="0">
              <a:latin typeface="Arial" panose="020B0604020202020204" pitchFamily="34" charset="0"/>
              <a:cs typeface="Arial" panose="020B0604020202020204" pitchFamily="34" charset="0"/>
            </a:endParaRPr>
          </a:p>
          <a:p>
            <a:endParaRPr lang="en-US" dirty="0"/>
          </a:p>
          <a:p>
            <a:r>
              <a:rPr lang="en-US" dirty="0"/>
              <a:t> </a:t>
            </a:r>
          </a:p>
        </p:txBody>
      </p:sp>
      <p:sp>
        <p:nvSpPr>
          <p:cNvPr id="2" name="TextBox 1">
            <a:extLst>
              <a:ext uri="{FF2B5EF4-FFF2-40B4-BE49-F238E27FC236}">
                <a16:creationId xmlns:a16="http://schemas.microsoft.com/office/drawing/2014/main" id="{C2622084-B7FF-4E0A-91B9-76D57769CF3A}"/>
              </a:ext>
            </a:extLst>
          </p:cNvPr>
          <p:cNvSpPr txBox="1"/>
          <p:nvPr/>
        </p:nvSpPr>
        <p:spPr>
          <a:xfrm>
            <a:off x="798987" y="6480699"/>
            <a:ext cx="6261522" cy="369332"/>
          </a:xfrm>
          <a:prstGeom prst="rect">
            <a:avLst/>
          </a:prstGeom>
          <a:noFill/>
        </p:spPr>
        <p:txBody>
          <a:bodyPr wrap="none" rtlCol="0">
            <a:spAutoFit/>
          </a:bodyPr>
          <a:lstStyle/>
          <a:p>
            <a:r>
              <a:rPr lang="en-US" dirty="0">
                <a:solidFill>
                  <a:srgbClr val="FF0000"/>
                </a:solidFill>
              </a:rPr>
              <a:t>Hit the Control key while clicking on a link to open the webpage.</a:t>
            </a:r>
          </a:p>
        </p:txBody>
      </p:sp>
    </p:spTree>
    <p:extLst>
      <p:ext uri="{BB962C8B-B14F-4D97-AF65-F5344CB8AC3E}">
        <p14:creationId xmlns:p14="http://schemas.microsoft.com/office/powerpoint/2010/main" val="1577126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School Coordinator Training</a:t>
            </a:r>
          </a:p>
        </p:txBody>
      </p:sp>
      <p:sp>
        <p:nvSpPr>
          <p:cNvPr id="7" name="TextBox 6">
            <a:extLst>
              <a:ext uri="{FF2B5EF4-FFF2-40B4-BE49-F238E27FC236}">
                <a16:creationId xmlns:a16="http://schemas.microsoft.com/office/drawing/2014/main" id="{0BE5DBDB-6FF9-4622-AF5C-FF3CEE1155AA}"/>
              </a:ext>
            </a:extLst>
          </p:cNvPr>
          <p:cNvSpPr txBox="1"/>
          <p:nvPr/>
        </p:nvSpPr>
        <p:spPr>
          <a:xfrm>
            <a:off x="1298899" y="1438183"/>
            <a:ext cx="7250297" cy="3108543"/>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ACSI has prepared video training for all School Coordinators in the Self-Study process. Please access this training </a:t>
            </a:r>
            <a:r>
              <a:rPr lang="en-US" sz="1600" dirty="0">
                <a:latin typeface="Arial" panose="020B0604020202020204" pitchFamily="34" charset="0"/>
                <a:cs typeface="Arial" panose="020B0604020202020204" pitchFamily="34" charset="0"/>
                <a:hlinkClick r:id="rId2"/>
              </a:rPr>
              <a:t>HERE</a:t>
            </a:r>
            <a:r>
              <a:rPr lang="en-US" sz="1600" dirty="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Accreditation Director will hold a Q &amp; A-Zoom twice a year in June and January to answer any questions you may have. Be on the lookout for those Zoom sessions.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Of course, as always, you can reach out directly to our office with any questions along the way. </a:t>
            </a:r>
          </a:p>
          <a:p>
            <a:endParaRPr lang="en-US" sz="1600" dirty="0">
              <a:latin typeface="Arial" panose="020B0604020202020204" pitchFamily="34" charset="0"/>
              <a:cs typeface="Arial" panose="020B0604020202020204" pitchFamily="34" charset="0"/>
            </a:endParaRPr>
          </a:p>
          <a:p>
            <a:endParaRPr lang="en-US" dirty="0"/>
          </a:p>
          <a:p>
            <a:r>
              <a:rPr lang="en-US" dirty="0"/>
              <a:t> </a:t>
            </a:r>
          </a:p>
        </p:txBody>
      </p:sp>
      <p:sp>
        <p:nvSpPr>
          <p:cNvPr id="2" name="TextBox 1">
            <a:extLst>
              <a:ext uri="{FF2B5EF4-FFF2-40B4-BE49-F238E27FC236}">
                <a16:creationId xmlns:a16="http://schemas.microsoft.com/office/drawing/2014/main" id="{C2622084-B7FF-4E0A-91B9-76D57769CF3A}"/>
              </a:ext>
            </a:extLst>
          </p:cNvPr>
          <p:cNvSpPr txBox="1"/>
          <p:nvPr/>
        </p:nvSpPr>
        <p:spPr>
          <a:xfrm>
            <a:off x="798987" y="6480699"/>
            <a:ext cx="6261522" cy="369332"/>
          </a:xfrm>
          <a:prstGeom prst="rect">
            <a:avLst/>
          </a:prstGeom>
          <a:noFill/>
        </p:spPr>
        <p:txBody>
          <a:bodyPr wrap="none" rtlCol="0">
            <a:spAutoFit/>
          </a:bodyPr>
          <a:lstStyle/>
          <a:p>
            <a:r>
              <a:rPr lang="en-US" dirty="0">
                <a:solidFill>
                  <a:srgbClr val="FF0000"/>
                </a:solidFill>
              </a:rPr>
              <a:t>Hit the Control key while clicking on a link to open the webpage.</a:t>
            </a:r>
          </a:p>
        </p:txBody>
      </p:sp>
    </p:spTree>
    <p:extLst>
      <p:ext uri="{BB962C8B-B14F-4D97-AF65-F5344CB8AC3E}">
        <p14:creationId xmlns:p14="http://schemas.microsoft.com/office/powerpoint/2010/main" val="3234065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98899" y="1208624"/>
            <a:ext cx="7387902" cy="3656339"/>
          </a:xfrm>
        </p:spPr>
        <p:txBody>
          <a:bodyPr/>
          <a:lstStyle/>
          <a:p>
            <a:pPr marL="0" indent="0">
              <a:buNone/>
            </a:pPr>
            <a:r>
              <a:rPr lang="en-US" sz="1400" dirty="0">
                <a:latin typeface="Arial" panose="020B0604020202020204" pitchFamily="34" charset="0"/>
                <a:cs typeface="Arial" panose="020B0604020202020204" pitchFamily="34" charset="0"/>
              </a:rPr>
              <a:t>All accreditation documents for the school are housed on our School Documents Website: </a:t>
            </a:r>
            <a:r>
              <a:rPr lang="en-US" sz="1400" dirty="0">
                <a:latin typeface="Arial" panose="020B0604020202020204" pitchFamily="34" charset="0"/>
                <a:cs typeface="Arial" panose="020B0604020202020204" pitchFamily="34" charset="0"/>
                <a:hlinkClick r:id="rId2"/>
              </a:rPr>
              <a:t>https://www.acsi.org/accreditation-certification/accreditation-for-schools/reach-school-accreditation-documents</a:t>
            </a: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I have highlighted some in this document but not all, so be sure to view all the documents on the website. </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The website has the most up to date documents. If any documents are revised, they will be updated with a revision date noted. Always go to the website for the most current documents. The documents are divided into the following sections:</a:t>
            </a:r>
          </a:p>
          <a:p>
            <a:pPr marL="0" indent="0">
              <a:buNone/>
            </a:pPr>
            <a:endParaRPr lang="en-US" sz="16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Applications and Manuals</a:t>
            </a:r>
          </a:p>
          <a:p>
            <a:r>
              <a:rPr lang="en-US" sz="1200" dirty="0">
                <a:latin typeface="Arial" panose="020B0604020202020204" pitchFamily="34" charset="0"/>
                <a:cs typeface="Arial" panose="020B0604020202020204" pitchFamily="34" charset="0"/>
              </a:rPr>
              <a:t>Self-Study Forms and Documents </a:t>
            </a:r>
          </a:p>
          <a:p>
            <a:r>
              <a:rPr lang="en-US" sz="1200" dirty="0">
                <a:latin typeface="Arial" panose="020B0604020202020204" pitchFamily="34" charset="0"/>
                <a:cs typeface="Arial" panose="020B0604020202020204" pitchFamily="34" charset="0"/>
              </a:rPr>
              <a:t>ePlatform Documents</a:t>
            </a:r>
          </a:p>
          <a:p>
            <a:r>
              <a:rPr lang="en-US" sz="1200" dirty="0">
                <a:latin typeface="Arial" panose="020B0604020202020204" pitchFamily="34" charset="0"/>
                <a:cs typeface="Arial" panose="020B0604020202020204" pitchFamily="34" charset="0"/>
              </a:rPr>
              <a:t>Information for Fulfilling Specific Indicators – </a:t>
            </a:r>
            <a:r>
              <a:rPr lang="en-US" sz="1200" b="1" dirty="0">
                <a:latin typeface="Arial" panose="020B0604020202020204" pitchFamily="34" charset="0"/>
                <a:cs typeface="Arial" panose="020B0604020202020204" pitchFamily="34" charset="0"/>
              </a:rPr>
              <a:t>Be sure to read these carefully as they have a lot of helpful information</a:t>
            </a:r>
          </a:p>
          <a:p>
            <a:r>
              <a:rPr lang="en-US" sz="1200" dirty="0">
                <a:latin typeface="Arial" panose="020B0604020202020204" pitchFamily="34" charset="0"/>
                <a:cs typeface="Arial" panose="020B0604020202020204" pitchFamily="34" charset="0"/>
              </a:rPr>
              <a:t>Post-Visit Forms and Documents</a:t>
            </a:r>
          </a:p>
          <a:p>
            <a:r>
              <a:rPr lang="en-US" sz="1200" dirty="0">
                <a:latin typeface="Arial" panose="020B0604020202020204" pitchFamily="34" charset="0"/>
                <a:cs typeface="Arial" panose="020B0604020202020204" pitchFamily="34" charset="0"/>
              </a:rPr>
              <a:t>EE Accreditation Documents</a:t>
            </a:r>
          </a:p>
          <a:p>
            <a:r>
              <a:rPr lang="en-US" sz="1200" dirty="0">
                <a:latin typeface="Arial" panose="020B0604020202020204" pitchFamily="34" charset="0"/>
                <a:cs typeface="Arial" panose="020B0604020202020204" pitchFamily="34" charset="0"/>
              </a:rPr>
              <a:t>Supporting Documents for EE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PLEASE NOTE: In the summer of 2020, ACSI revised several indicators in Standard 4 to provide more flexibility in meeting the indictors outlining personnel qualifications. </a:t>
            </a:r>
            <a:r>
              <a:rPr lang="en-US" sz="1400" b="1" i="1" dirty="0">
                <a:latin typeface="Arial" panose="020B0604020202020204" pitchFamily="34" charset="0"/>
                <a:cs typeface="Arial" panose="020B0604020202020204" pitchFamily="34" charset="0"/>
              </a:rPr>
              <a:t>These changes are effective immediately. You can find more information </a:t>
            </a:r>
            <a:r>
              <a:rPr lang="en-US" sz="1400" b="1" i="1" dirty="0">
                <a:latin typeface="Arial" panose="020B0604020202020204" pitchFamily="34" charset="0"/>
                <a:cs typeface="Arial" panose="020B0604020202020204" pitchFamily="34" charset="0"/>
                <a:hlinkClick r:id="rId3"/>
              </a:rPr>
              <a:t>here</a:t>
            </a:r>
            <a:r>
              <a:rPr lang="en-US" sz="1400" b="1" i="1" dirty="0">
                <a:latin typeface="Arial" panose="020B0604020202020204" pitchFamily="34" charset="0"/>
                <a:cs typeface="Arial" panose="020B0604020202020204" pitchFamily="34" charset="0"/>
              </a:rPr>
              <a:t>.</a:t>
            </a:r>
          </a:p>
          <a:p>
            <a:pPr marL="0" indent="0">
              <a:buNone/>
            </a:pPr>
            <a:endParaRPr lang="en-US" sz="1400" b="1" i="1" dirty="0">
              <a:latin typeface="Arial" panose="020B0604020202020204" pitchFamily="34" charset="0"/>
              <a:cs typeface="Arial" panose="020B0604020202020204" pitchFamily="34" charset="0"/>
            </a:endParaRPr>
          </a:p>
          <a:p>
            <a:pPr marL="0" indent="0">
              <a:buNone/>
            </a:pPr>
            <a:r>
              <a:rPr lang="en-US" sz="1100" b="1" dirty="0">
                <a:latin typeface="Arial" panose="020B0604020202020204" pitchFamily="34" charset="0"/>
                <a:cs typeface="Arial" panose="020B0604020202020204" pitchFamily="34" charset="0"/>
              </a:rPr>
              <a:t>It is very important that you download documents to your computer prior to completing them</a:t>
            </a:r>
            <a:r>
              <a:rPr lang="en-US" sz="1100" dirty="0">
                <a:latin typeface="Arial" panose="020B0604020202020204" pitchFamily="34" charset="0"/>
                <a:cs typeface="Arial" panose="020B0604020202020204" pitchFamily="34" charset="0"/>
              </a:rPr>
              <a:t>. </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dirty="0"/>
              <a:t> </a:t>
            </a:r>
          </a:p>
          <a:p>
            <a:pPr marL="0" indent="0">
              <a:buNone/>
            </a:pPr>
            <a:endParaRPr lang="en-US" dirty="0"/>
          </a:p>
        </p:txBody>
      </p:sp>
      <p:sp>
        <p:nvSpPr>
          <p:cNvPr id="3" name="Title 2"/>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Accreditation School Documents</a:t>
            </a:r>
          </a:p>
        </p:txBody>
      </p:sp>
    </p:spTree>
    <p:extLst>
      <p:ext uri="{BB962C8B-B14F-4D97-AF65-F5344CB8AC3E}">
        <p14:creationId xmlns:p14="http://schemas.microsoft.com/office/powerpoint/2010/main" val="423428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98899" y="1634753"/>
            <a:ext cx="7387902" cy="2724183"/>
          </a:xfrm>
        </p:spPr>
        <p:txBody>
          <a:bodyPr/>
          <a:lstStyle/>
          <a:p>
            <a:pPr marL="0" indent="0">
              <a:buNone/>
            </a:pPr>
            <a:r>
              <a:rPr lang="en-US" sz="1600" dirty="0">
                <a:latin typeface="Arial" panose="020B0604020202020204" pitchFamily="34" charset="0"/>
                <a:cs typeface="Arial" panose="020B0604020202020204" pitchFamily="34" charset="0"/>
              </a:rPr>
              <a:t>The school must organize the school staff and other stakeholders into self-study groups to complete the process. Each of the standards is carefully reviewed using the indicators and rubrics to guide the preparation of an accurate, complete, well-written report. It must </a:t>
            </a:r>
            <a:r>
              <a:rPr lang="en-US" sz="1600" u="sng" dirty="0">
                <a:latin typeface="Arial" panose="020B0604020202020204" pitchFamily="34" charset="0"/>
                <a:cs typeface="Arial" panose="020B0604020202020204" pitchFamily="34" charset="0"/>
                <a:hlinkClick r:id="rId2" action="ppaction://hlinksldjump"/>
              </a:rPr>
              <a:t>rate</a:t>
            </a:r>
            <a:r>
              <a:rPr lang="en-US" sz="1600" dirty="0">
                <a:latin typeface="Arial" panose="020B0604020202020204" pitchFamily="34" charset="0"/>
                <a:cs typeface="Arial" panose="020B0604020202020204" pitchFamily="34" charset="0"/>
              </a:rPr>
              <a:t> itself on each of the indicators, write a concluding narrative regarding the standard, and compile a list of evidence which the school used to rate the indicator.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An EE program will additionally use the </a:t>
            </a:r>
            <a:r>
              <a:rPr lang="en-US" sz="1600" b="1" i="1" dirty="0">
                <a:solidFill>
                  <a:srgbClr val="0070C0"/>
                </a:solidFill>
                <a:latin typeface="Arial" panose="020B0604020202020204" pitchFamily="34" charset="0"/>
                <a:cs typeface="Arial" panose="020B0604020202020204" pitchFamily="34" charset="0"/>
              </a:rPr>
              <a:t>EE Evidence Guide </a:t>
            </a:r>
            <a:r>
              <a:rPr lang="en-US" sz="1600" dirty="0">
                <a:latin typeface="Arial" panose="020B0604020202020204" pitchFamily="34" charset="0"/>
                <a:cs typeface="Arial" panose="020B0604020202020204" pitchFamily="34" charset="0"/>
              </a:rPr>
              <a:t>for</a:t>
            </a:r>
            <a:r>
              <a:rPr lang="en-US" sz="1600" b="1"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REACH Indicators for standards 3, 5 and 6. </a:t>
            </a:r>
          </a:p>
          <a:p>
            <a:pPr marL="0" indent="0">
              <a:buNone/>
            </a:pPr>
            <a:endParaRPr lang="en-US" dirty="0"/>
          </a:p>
        </p:txBody>
      </p:sp>
      <p:sp>
        <p:nvSpPr>
          <p:cNvPr id="3" name="Title 2"/>
          <p:cNvSpPr>
            <a:spLocks noGrp="1"/>
          </p:cNvSpPr>
          <p:nvPr>
            <p:ph type="title"/>
          </p:nvPr>
        </p:nvSpPr>
        <p:spPr/>
        <p:txBody>
          <a:bodyPr/>
          <a:lstStyle/>
          <a:p>
            <a:r>
              <a:rPr lang="en-US" dirty="0">
                <a:solidFill>
                  <a:schemeClr val="tx1"/>
                </a:solidFill>
              </a:rPr>
              <a:t>Writing a Self-Study</a:t>
            </a:r>
          </a:p>
        </p:txBody>
      </p:sp>
    </p:spTree>
    <p:extLst>
      <p:ext uri="{BB962C8B-B14F-4D97-AF65-F5344CB8AC3E}">
        <p14:creationId xmlns:p14="http://schemas.microsoft.com/office/powerpoint/2010/main" val="773187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98899" y="1634754"/>
            <a:ext cx="7387902" cy="2282906"/>
          </a:xfrm>
        </p:spPr>
        <p:txBody>
          <a:bodyPr/>
          <a:lstStyle/>
          <a:p>
            <a:pPr marL="0" indent="0">
              <a:buNone/>
            </a:pPr>
            <a:r>
              <a:rPr lang="en-US" sz="1200" dirty="0">
                <a:latin typeface="Arial" panose="020B0604020202020204" pitchFamily="34" charset="0"/>
                <a:cs typeface="Arial" panose="020B0604020202020204" pitchFamily="34" charset="0"/>
              </a:rPr>
              <a:t>The school must use the Indicator Ratings Spreadsheet to rate itself on each of the indicators. The spreadsheet allows for 8 committee members to rate each indicator. You may add more columns depending on the number of committee members.</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The spreadsheet will then give an average for each indicator, guiding your response to your compliance level. Please upload the spreadsheet into the ePlatform for the visiting team to review. </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There are 4 options for the Indicator Ratings Spreadsheet found on our </a:t>
            </a:r>
            <a:r>
              <a:rPr lang="en-US" sz="1200" dirty="0">
                <a:latin typeface="Arial" panose="020B0604020202020204" pitchFamily="34" charset="0"/>
                <a:cs typeface="Arial" panose="020B0604020202020204" pitchFamily="34" charset="0"/>
                <a:hlinkClick r:id="rId2"/>
              </a:rPr>
              <a:t>website</a:t>
            </a:r>
            <a:r>
              <a:rPr lang="en-US" sz="1200" dirty="0">
                <a:latin typeface="Arial" panose="020B0604020202020204" pitchFamily="34" charset="0"/>
                <a:cs typeface="Arial" panose="020B0604020202020204" pitchFamily="34" charset="0"/>
              </a:rPr>
              <a:t> under the Self-Study Forms and Documents tab. Chose the one that reflects your school’s enrollment.</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dirty="0"/>
          </a:p>
        </p:txBody>
      </p:sp>
      <p:sp>
        <p:nvSpPr>
          <p:cNvPr id="3" name="Title 2"/>
          <p:cNvSpPr>
            <a:spLocks noGrp="1"/>
          </p:cNvSpPr>
          <p:nvPr>
            <p:ph type="title"/>
          </p:nvPr>
        </p:nvSpPr>
        <p:spPr/>
        <p:txBody>
          <a:bodyPr/>
          <a:lstStyle/>
          <a:p>
            <a:r>
              <a:rPr lang="en-US" dirty="0">
                <a:solidFill>
                  <a:schemeClr val="tx1"/>
                </a:solidFill>
              </a:rPr>
              <a:t>Indicator Ratings Spreadsheet</a:t>
            </a:r>
          </a:p>
        </p:txBody>
      </p:sp>
      <p:pic>
        <p:nvPicPr>
          <p:cNvPr id="5" name="Picture 4">
            <a:extLst>
              <a:ext uri="{FF2B5EF4-FFF2-40B4-BE49-F238E27FC236}">
                <a16:creationId xmlns:a16="http://schemas.microsoft.com/office/drawing/2014/main" id="{0EE24D14-66A8-41DA-BA11-BAEA57C21CE5}"/>
              </a:ext>
            </a:extLst>
          </p:cNvPr>
          <p:cNvPicPr>
            <a:picLocks noChangeAspect="1"/>
          </p:cNvPicPr>
          <p:nvPr/>
        </p:nvPicPr>
        <p:blipFill>
          <a:blip r:embed="rId3"/>
          <a:stretch>
            <a:fillRect/>
          </a:stretch>
        </p:blipFill>
        <p:spPr>
          <a:xfrm>
            <a:off x="2135348" y="4125724"/>
            <a:ext cx="5410200" cy="1962150"/>
          </a:xfrm>
          <a:prstGeom prst="rect">
            <a:avLst/>
          </a:prstGeom>
        </p:spPr>
      </p:pic>
    </p:spTree>
    <p:extLst>
      <p:ext uri="{BB962C8B-B14F-4D97-AF65-F5344CB8AC3E}">
        <p14:creationId xmlns:p14="http://schemas.microsoft.com/office/powerpoint/2010/main" val="1624877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Indicator 2.9 – Financial Review</a:t>
            </a:r>
          </a:p>
        </p:txBody>
      </p:sp>
      <p:pic>
        <p:nvPicPr>
          <p:cNvPr id="8" name="Picture 7">
            <a:extLst>
              <a:ext uri="{FF2B5EF4-FFF2-40B4-BE49-F238E27FC236}">
                <a16:creationId xmlns:a16="http://schemas.microsoft.com/office/drawing/2014/main" id="{024CB586-C1EE-4D7B-AD03-B0091D7AA0B8}"/>
              </a:ext>
            </a:extLst>
          </p:cNvPr>
          <p:cNvPicPr>
            <a:picLocks noChangeAspect="1"/>
          </p:cNvPicPr>
          <p:nvPr/>
        </p:nvPicPr>
        <p:blipFill>
          <a:blip r:embed="rId2"/>
          <a:stretch>
            <a:fillRect/>
          </a:stretch>
        </p:blipFill>
        <p:spPr>
          <a:xfrm>
            <a:off x="1130242" y="1187086"/>
            <a:ext cx="7353300" cy="3762375"/>
          </a:xfrm>
          <a:prstGeom prst="rect">
            <a:avLst/>
          </a:prstGeom>
        </p:spPr>
      </p:pic>
      <p:sp>
        <p:nvSpPr>
          <p:cNvPr id="9" name="TextBox 8">
            <a:extLst>
              <a:ext uri="{FF2B5EF4-FFF2-40B4-BE49-F238E27FC236}">
                <a16:creationId xmlns:a16="http://schemas.microsoft.com/office/drawing/2014/main" id="{A7B9A171-BACD-479C-8A36-9B4D1CFD7886}"/>
              </a:ext>
            </a:extLst>
          </p:cNvPr>
          <p:cNvSpPr txBox="1"/>
          <p:nvPr/>
        </p:nvSpPr>
        <p:spPr>
          <a:xfrm>
            <a:off x="1298899" y="5100506"/>
            <a:ext cx="6234014" cy="1477328"/>
          </a:xfrm>
          <a:prstGeom prst="rect">
            <a:avLst/>
          </a:prstGeom>
          <a:noFill/>
        </p:spPr>
        <p:txBody>
          <a:bodyPr wrap="none" rtlCol="0">
            <a:spAutoFit/>
          </a:bodyPr>
          <a:lstStyle/>
          <a:p>
            <a:r>
              <a:rPr lang="en-US" dirty="0"/>
              <a:t>Indicator 2.9 often gets overlooked. Please note:</a:t>
            </a:r>
          </a:p>
          <a:p>
            <a:pPr marL="285750" indent="-285750">
              <a:buFont typeface="Wingdings" panose="05000000000000000000" pitchFamily="2" charset="2"/>
              <a:buChar char="§"/>
            </a:pPr>
            <a:r>
              <a:rPr lang="en-US" dirty="0"/>
              <a:t>This is a critical indicator.</a:t>
            </a:r>
          </a:p>
          <a:p>
            <a:pPr marL="285750" indent="-285750">
              <a:buFont typeface="Wingdings" panose="05000000000000000000" pitchFamily="2" charset="2"/>
              <a:buChar char="§"/>
            </a:pPr>
            <a:r>
              <a:rPr lang="en-US" dirty="0">
                <a:hlinkClick r:id="rId3"/>
              </a:rPr>
              <a:t>Options for meeting 2.9 based on school’s total revenue</a:t>
            </a:r>
            <a:r>
              <a:rPr lang="en-US" dirty="0"/>
              <a:t>.</a:t>
            </a:r>
          </a:p>
          <a:p>
            <a:pPr marL="285750" indent="-285750">
              <a:buFont typeface="Wingdings" panose="05000000000000000000" pitchFamily="2" charset="2"/>
              <a:buChar char="§"/>
            </a:pPr>
            <a:r>
              <a:rPr lang="en-US" dirty="0"/>
              <a:t>This review should be based on the year prior to the visit year.</a:t>
            </a: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2594112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Indicator 4.3 – Background Checks</a:t>
            </a:r>
          </a:p>
        </p:txBody>
      </p:sp>
      <p:sp>
        <p:nvSpPr>
          <p:cNvPr id="9" name="TextBox 8">
            <a:extLst>
              <a:ext uri="{FF2B5EF4-FFF2-40B4-BE49-F238E27FC236}">
                <a16:creationId xmlns:a16="http://schemas.microsoft.com/office/drawing/2014/main" id="{A7B9A171-BACD-479C-8A36-9B4D1CFD7886}"/>
              </a:ext>
            </a:extLst>
          </p:cNvPr>
          <p:cNvSpPr txBox="1"/>
          <p:nvPr/>
        </p:nvSpPr>
        <p:spPr>
          <a:xfrm>
            <a:off x="1298899" y="4705040"/>
            <a:ext cx="7296150" cy="2092881"/>
          </a:xfrm>
          <a:prstGeom prst="rect">
            <a:avLst/>
          </a:prstGeom>
          <a:noFill/>
        </p:spPr>
        <p:txBody>
          <a:bodyPr wrap="square" rtlCol="0">
            <a:spAutoFit/>
          </a:bodyPr>
          <a:lstStyle/>
          <a:p>
            <a:r>
              <a:rPr lang="en-US" sz="1600" dirty="0"/>
              <a:t>Indicator 4.3 often gets overlooked. Please note:</a:t>
            </a:r>
          </a:p>
          <a:p>
            <a:pPr marL="285750" indent="-285750">
              <a:buFont typeface="Wingdings" panose="05000000000000000000" pitchFamily="2" charset="2"/>
              <a:buChar char="§"/>
            </a:pPr>
            <a:r>
              <a:rPr lang="en-US" sz="1600" dirty="0"/>
              <a:t>This is a critical indicator. The visit cannot take place unless the school is compliant with this.</a:t>
            </a:r>
          </a:p>
          <a:p>
            <a:pPr marL="285750" indent="-285750">
              <a:buFont typeface="Wingdings" panose="05000000000000000000" pitchFamily="2" charset="2"/>
              <a:buChar char="§"/>
            </a:pPr>
            <a:r>
              <a:rPr lang="en-US" sz="1600" dirty="0"/>
              <a:t>Be sure to follow all applicable state, federal and local laws.</a:t>
            </a:r>
          </a:p>
          <a:p>
            <a:pPr marL="285750" indent="-285750">
              <a:buFont typeface="Wingdings" panose="05000000000000000000" pitchFamily="2" charset="2"/>
              <a:buChar char="§"/>
            </a:pPr>
            <a:r>
              <a:rPr lang="en-US" sz="1600" dirty="0"/>
              <a:t>Documentation should be in an excel format so the team can easily review instead of having to look at each individual personnel record. You can find a </a:t>
            </a:r>
            <a:r>
              <a:rPr lang="en-US" sz="1600" dirty="0">
                <a:hlinkClick r:id="rId2"/>
              </a:rPr>
              <a:t>sample </a:t>
            </a:r>
            <a:r>
              <a:rPr lang="en-US" sz="1600" dirty="0"/>
              <a:t>spreadsheet that you can tweak for your state’s needs. </a:t>
            </a:r>
          </a:p>
          <a:p>
            <a:pPr marL="285750" indent="-285750">
              <a:buFont typeface="Wingdings" panose="05000000000000000000" pitchFamily="2" charset="2"/>
              <a:buChar char="§"/>
            </a:pPr>
            <a:endParaRPr lang="en-US" dirty="0"/>
          </a:p>
        </p:txBody>
      </p:sp>
      <p:pic>
        <p:nvPicPr>
          <p:cNvPr id="4" name="Picture 3">
            <a:extLst>
              <a:ext uri="{FF2B5EF4-FFF2-40B4-BE49-F238E27FC236}">
                <a16:creationId xmlns:a16="http://schemas.microsoft.com/office/drawing/2014/main" id="{D450797A-DB50-4D6D-A47D-560AC2DF2F81}"/>
              </a:ext>
            </a:extLst>
          </p:cNvPr>
          <p:cNvPicPr>
            <a:picLocks noChangeAspect="1"/>
          </p:cNvPicPr>
          <p:nvPr/>
        </p:nvPicPr>
        <p:blipFill>
          <a:blip r:embed="rId3"/>
          <a:stretch>
            <a:fillRect/>
          </a:stretch>
        </p:blipFill>
        <p:spPr>
          <a:xfrm>
            <a:off x="1298898" y="1130920"/>
            <a:ext cx="7139289" cy="3382358"/>
          </a:xfrm>
          <a:prstGeom prst="rect">
            <a:avLst/>
          </a:prstGeom>
        </p:spPr>
      </p:pic>
    </p:spTree>
    <p:extLst>
      <p:ext uri="{BB962C8B-B14F-4D97-AF65-F5344CB8AC3E}">
        <p14:creationId xmlns:p14="http://schemas.microsoft.com/office/powerpoint/2010/main" val="269565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98899" y="1634753"/>
            <a:ext cx="7387902" cy="4111267"/>
          </a:xfrm>
        </p:spPr>
        <p:txBody>
          <a:bodyPr/>
          <a:lstStyle/>
          <a:p>
            <a:pPr marL="0" indent="0">
              <a:buNone/>
            </a:pPr>
            <a:r>
              <a:rPr lang="en-US" sz="1600" dirty="0">
                <a:latin typeface="Arial" panose="020B0604020202020204" pitchFamily="34" charset="0"/>
                <a:cs typeface="Arial" panose="020B0604020202020204" pitchFamily="34" charset="0"/>
              </a:rPr>
              <a:t>After completing the self-study, a team of peer Christian schoolteachers and administrators will visit the school. The school is responsible for all travel and hosting expenses of the visiting team members.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The purpose of the team visit is to verify the integrity of the self-study and observe that the standards are being met.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The team members will prepare a list of commendations and recommendations for each section of the self-study.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dirty="0"/>
          </a:p>
        </p:txBody>
      </p:sp>
      <p:sp>
        <p:nvSpPr>
          <p:cNvPr id="3" name="Title 2"/>
          <p:cNvSpPr>
            <a:spLocks noGrp="1"/>
          </p:cNvSpPr>
          <p:nvPr>
            <p:ph type="title"/>
          </p:nvPr>
        </p:nvSpPr>
        <p:spPr/>
        <p:txBody>
          <a:bodyPr/>
          <a:lstStyle/>
          <a:p>
            <a:r>
              <a:rPr lang="en-US" dirty="0">
                <a:solidFill>
                  <a:schemeClr val="tx1"/>
                </a:solidFill>
              </a:rPr>
              <a:t>Hosting a Team Visit</a:t>
            </a:r>
          </a:p>
        </p:txBody>
      </p:sp>
    </p:spTree>
    <p:extLst>
      <p:ext uri="{BB962C8B-B14F-4D97-AF65-F5344CB8AC3E}">
        <p14:creationId xmlns:p14="http://schemas.microsoft.com/office/powerpoint/2010/main" val="3932798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589bac8-e542-4dba-9eaa-683ad4c4f777">
      <Terms xmlns="http://schemas.microsoft.com/office/infopath/2007/PartnerControls"/>
    </lcf76f155ced4ddcb4097134ff3c332f>
    <TaxCatchAll xmlns="c35ed2d1-93f5-4a1b-aad4-7815ef6d958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8BE626A59D854481730C621EA40AD1" ma:contentTypeVersion="16" ma:contentTypeDescription="Create a new document." ma:contentTypeScope="" ma:versionID="b60754f3e30b2b8aaf8fd4c288729d52">
  <xsd:schema xmlns:xsd="http://www.w3.org/2001/XMLSchema" xmlns:xs="http://www.w3.org/2001/XMLSchema" xmlns:p="http://schemas.microsoft.com/office/2006/metadata/properties" xmlns:ns2="d589bac8-e542-4dba-9eaa-683ad4c4f777" xmlns:ns3="c35ed2d1-93f5-4a1b-aad4-7815ef6d958b" targetNamespace="http://schemas.microsoft.com/office/2006/metadata/properties" ma:root="true" ma:fieldsID="4eb3871c3190e2636fbd83d18b7e2d26" ns2:_="" ns3:_="">
    <xsd:import namespace="d589bac8-e542-4dba-9eaa-683ad4c4f777"/>
    <xsd:import namespace="c35ed2d1-93f5-4a1b-aad4-7815ef6d958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9bac8-e542-4dba-9eaa-683ad4c4f7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d1cdf8-5340-4a71-b631-14e69df0cb2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5ed2d1-93f5-4a1b-aad4-7815ef6d958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e302153-13b5-4b90-8882-d0ec137408cb}" ma:internalName="TaxCatchAll" ma:showField="CatchAllData" ma:web="c35ed2d1-93f5-4a1b-aad4-7815ef6d95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7A068D-CCB0-42F2-B9C3-EC5C2B04ACC5}">
  <ds:schemaRefs>
    <ds:schemaRef ds:uri="http://schemas.microsoft.com/sharepoint/v3/contenttype/forms"/>
  </ds:schemaRefs>
</ds:datastoreItem>
</file>

<file path=customXml/itemProps2.xml><?xml version="1.0" encoding="utf-8"?>
<ds:datastoreItem xmlns:ds="http://schemas.openxmlformats.org/officeDocument/2006/customXml" ds:itemID="{A0A14A1A-ACF1-4AE6-B04F-0B1D00FF6639}">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c35ed2d1-93f5-4a1b-aad4-7815ef6d958b"/>
    <ds:schemaRef ds:uri="d589bac8-e542-4dba-9eaa-683ad4c4f777"/>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4EA6C9DD-993F-4697-BCF8-EBE0D2353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9bac8-e542-4dba-9eaa-683ad4c4f777"/>
    <ds:schemaRef ds:uri="c35ed2d1-93f5-4a1b-aad4-7815ef6d95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2162</TotalTime>
  <Words>1888</Words>
  <Application>Microsoft Office PowerPoint</Application>
  <PresentationFormat>On-screen Show (4:3)</PresentationFormat>
  <Paragraphs>209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Helvetica</vt:lpstr>
      <vt:lpstr>Helvetica Neue</vt:lpstr>
      <vt:lpstr>Wingdings</vt:lpstr>
      <vt:lpstr>Office Theme</vt:lpstr>
      <vt:lpstr>PowerPoint Presentation</vt:lpstr>
      <vt:lpstr>Congratulations!</vt:lpstr>
      <vt:lpstr>School Coordinator Training</vt:lpstr>
      <vt:lpstr>Accreditation School Documents</vt:lpstr>
      <vt:lpstr>Writing a Self-Study</vt:lpstr>
      <vt:lpstr>Indicator Ratings Spreadsheet</vt:lpstr>
      <vt:lpstr>Indicator 2.9 – Financial Review</vt:lpstr>
      <vt:lpstr>Indicator 4.3 – Background Checks</vt:lpstr>
      <vt:lpstr>Hosting a Team Visit</vt:lpstr>
      <vt:lpstr>Verification for Team Visit Readiness</vt:lpstr>
      <vt:lpstr>What to expect during the team visit</vt:lpstr>
      <vt:lpstr>Middle States Association (MSA) Information </vt:lpstr>
      <vt:lpstr>Following the Team Visit: </vt:lpstr>
      <vt:lpstr>Accreditation Checklist for Administrators</vt:lpstr>
      <vt:lpstr>Accreditation Checklist for Administrators</vt:lpstr>
      <vt:lpstr>Accreditation Checklist for Administrators</vt:lpstr>
      <vt:lpstr>Additional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Moyer, Lynne</dc:creator>
  <cp:lastModifiedBy>Lynne Moyer</cp:lastModifiedBy>
  <cp:revision>86</cp:revision>
  <dcterms:created xsi:type="dcterms:W3CDTF">2019-04-23T14:15:40Z</dcterms:created>
  <dcterms:modified xsi:type="dcterms:W3CDTF">2022-05-31T16:11:17Z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0x010100B38BE626A59D854481730C621EA40AD1</vt:lpwstr>
  </property>
  <property fmtid="{D5CDD505-2E9C-101B-9397-08002B2CF9AE}" pid="3" name="MediaServiceImageTags">
    <vt:lpwstr/>
  </property>
</Properties>
</file>