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9" r:id="rId2"/>
    <p:sldId id="260" r:id="rId3"/>
    <p:sldId id="262" r:id="rId4"/>
    <p:sldId id="265" r:id="rId5"/>
    <p:sldId id="261" r:id="rId6"/>
    <p:sldId id="263" r:id="rId7"/>
    <p:sldId id="264" r:id="rId8"/>
    <p:sldId id="266" r:id="rId9"/>
    <p:sldId id="267" r:id="rId10"/>
    <p:sldId id="272" r:id="rId11"/>
    <p:sldId id="268" r:id="rId12"/>
    <p:sldId id="273" r:id="rId13"/>
    <p:sldId id="269" r:id="rId14"/>
    <p:sldId id="270" r:id="rId15"/>
    <p:sldId id="271" r:id="rId16"/>
    <p:sldId id="258"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336"/>
    <a:srgbClr val="0373AD"/>
    <a:srgbClr val="FCFCFC"/>
    <a:srgbClr val="127EB8"/>
    <a:srgbClr val="0071AC"/>
    <a:srgbClr val="0071AD"/>
    <a:srgbClr val="005C9C"/>
    <a:srgbClr val="005294"/>
    <a:srgbClr val="C6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66" autoAdjust="0"/>
  </p:normalViewPr>
  <p:slideViewPr>
    <p:cSldViewPr snapToGrid="0" snapToObjects="1">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58" d="100"/>
          <a:sy n="158" d="100"/>
        </p:scale>
        <p:origin x="-12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209850-C413-4CDD-9EDE-EC86F919C065}" type="datetimeFigureOut">
              <a:rPr lang="en-US" smtClean="0"/>
              <a:t>2/10/2016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45F1E3-D015-4FDC-A6C4-0175498049F9}" type="slidenum">
              <a:rPr lang="en-US" smtClean="0"/>
              <a:t>‹#›</a:t>
            </a:fld>
            <a:endParaRPr lang="en-US"/>
          </a:p>
        </p:txBody>
      </p:sp>
    </p:spTree>
    <p:extLst>
      <p:ext uri="{BB962C8B-B14F-4D97-AF65-F5344CB8AC3E}">
        <p14:creationId xmlns:p14="http://schemas.microsoft.com/office/powerpoint/2010/main" val="194518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6DD239-ED12-3C4A-A084-C92AD11DB91A}" type="datetimeFigureOut">
              <a:rPr lang="en-US" smtClean="0"/>
              <a:t>2/10/2016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BCB826-F483-BE44-84C3-EA54763EEB8F}" type="slidenum">
              <a:rPr lang="en-US" smtClean="0"/>
              <a:t>‹#›</a:t>
            </a:fld>
            <a:endParaRPr lang="en-US"/>
          </a:p>
        </p:txBody>
      </p:sp>
    </p:spTree>
    <p:extLst>
      <p:ext uri="{BB962C8B-B14F-4D97-AF65-F5344CB8AC3E}">
        <p14:creationId xmlns:p14="http://schemas.microsoft.com/office/powerpoint/2010/main" val="1573693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yourselves, explain that you are volunteers,</a:t>
            </a:r>
            <a:r>
              <a:rPr lang="en-US" baseline="0" dirty="0" smtClean="0"/>
              <a:t> peers of the folks here at this school, bringing in expertise in various areas to help this school through the accreditation process.  While you are not employees of ACSI, you are here on behalf of ACSI as part of the association, of which your schools are also accredited by.</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2</a:t>
            </a:fld>
            <a:endParaRPr lang="en-US"/>
          </a:p>
        </p:txBody>
      </p:sp>
    </p:spTree>
    <p:extLst>
      <p:ext uri="{BB962C8B-B14F-4D97-AF65-F5344CB8AC3E}">
        <p14:creationId xmlns:p14="http://schemas.microsoft.com/office/powerpoint/2010/main" val="177498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regional commission meetings occur twice a year.</a:t>
            </a:r>
            <a:r>
              <a:rPr lang="en-US" baseline="0" dirty="0" smtClean="0"/>
              <a:t>  International accreditation meetings occur once a year.</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14</a:t>
            </a:fld>
            <a:endParaRPr lang="en-US"/>
          </a:p>
        </p:txBody>
      </p:sp>
    </p:spTree>
    <p:extLst>
      <p:ext uri="{BB962C8B-B14F-4D97-AF65-F5344CB8AC3E}">
        <p14:creationId xmlns:p14="http://schemas.microsoft.com/office/powerpoint/2010/main" val="45670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congratulations on the completion of this stage of the process!  Accreditation is a mark of a quality institution and you have accomplished much toward that goal.</a:t>
            </a:r>
          </a:p>
          <a:p>
            <a:r>
              <a:rPr lang="en-US" dirty="0"/>
              <a:t>Our admiration for the hard work that your team demonstrated in examining yourselves and preparing for our visit.</a:t>
            </a:r>
          </a:p>
          <a:p>
            <a:r>
              <a:rPr lang="en-US" dirty="0"/>
              <a:t>Finally, our heartfelt appreciation for your warm welcome, hospitality, and cooperation.  We considered it a personal pleasure and a professional honor to have served among you for these days and months.  We trust that our work will be a blessing and a service to your school as you seek to provide students with an excellent Christ-centered education.</a:t>
            </a:r>
          </a:p>
          <a:p>
            <a:endParaRPr lang="en-US" dirty="0"/>
          </a:p>
          <a:p>
            <a:r>
              <a:rPr lang="en-US" dirty="0"/>
              <a:t>If you need to mention a staff member or two by name, please do that here.  </a:t>
            </a:r>
          </a:p>
          <a:p>
            <a:endParaRPr lang="en-US" dirty="0"/>
          </a:p>
          <a:p>
            <a:r>
              <a:rPr lang="en-US" dirty="0"/>
              <a:t>Chair…feel free to modify this if needed.  You must be able to say all these things truthfully!!!</a:t>
            </a:r>
          </a:p>
          <a:p>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15</a:t>
            </a:fld>
            <a:endParaRPr lang="en-US"/>
          </a:p>
        </p:txBody>
      </p:sp>
    </p:spTree>
    <p:extLst>
      <p:ext uri="{BB962C8B-B14F-4D97-AF65-F5344CB8AC3E}">
        <p14:creationId xmlns:p14="http://schemas.microsoft.com/office/powerpoint/2010/main" val="339392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substitute</a:t>
            </a:r>
            <a:r>
              <a:rPr lang="en-US" baseline="0" dirty="0" smtClean="0"/>
              <a:t> photos from the actual school.  You may take those photos or download from their website.</a:t>
            </a:r>
            <a:endParaRPr lang="en-US" dirty="0" smtClean="0"/>
          </a:p>
          <a:p>
            <a:r>
              <a:rPr lang="en-US" dirty="0" smtClean="0"/>
              <a:t>This gives the</a:t>
            </a:r>
            <a:r>
              <a:rPr lang="en-US" baseline="0" dirty="0" smtClean="0"/>
              <a:t> audience a bigger picture of who they are becoming/continuing to be a part of.  It truly is a worldwide group of Christian schools.</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3</a:t>
            </a:fld>
            <a:endParaRPr lang="en-US"/>
          </a:p>
        </p:txBody>
      </p:sp>
    </p:spTree>
    <p:extLst>
      <p:ext uri="{BB962C8B-B14F-4D97-AF65-F5344CB8AC3E}">
        <p14:creationId xmlns:p14="http://schemas.microsoft.com/office/powerpoint/2010/main" val="17673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to hide</a:t>
            </a:r>
            <a:r>
              <a:rPr lang="en-US" baseline="0" dirty="0" smtClean="0"/>
              <a:t> this slide if it is not dual accreditation.  Feel free to add to this slide with what you know about the accrediting agency you are dual accredited with.</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4</a:t>
            </a:fld>
            <a:endParaRPr lang="en-US"/>
          </a:p>
        </p:txBody>
      </p:sp>
    </p:spTree>
    <p:extLst>
      <p:ext uri="{BB962C8B-B14F-4D97-AF65-F5344CB8AC3E}">
        <p14:creationId xmlns:p14="http://schemas.microsoft.com/office/powerpoint/2010/main" val="410447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the second logo</a:t>
            </a:r>
            <a:r>
              <a:rPr lang="en-US" baseline="0" dirty="0" smtClean="0"/>
              <a:t> with one of the other logos if dually accredited with WASC or MSA.  Remove it completely if only accredited with ACSI.</a:t>
            </a:r>
            <a:endParaRPr lang="en-US" dirty="0" smtClean="0"/>
          </a:p>
          <a:p>
            <a:r>
              <a:rPr lang="en-US" dirty="0" smtClean="0"/>
              <a:t>Please feel free to substitute this photo for</a:t>
            </a:r>
            <a:r>
              <a:rPr lang="en-US" baseline="0" dirty="0" smtClean="0"/>
              <a:t> one that you take on-site or find on the school’s website.  Schools love to see photos from their own school.</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5</a:t>
            </a:fld>
            <a:endParaRPr lang="en-US"/>
          </a:p>
        </p:txBody>
      </p:sp>
    </p:spTree>
    <p:extLst>
      <p:ext uri="{BB962C8B-B14F-4D97-AF65-F5344CB8AC3E}">
        <p14:creationId xmlns:p14="http://schemas.microsoft.com/office/powerpoint/2010/main" val="32461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this is the school’s side of the accreditation process.  It is extremely</a:t>
            </a:r>
            <a:r>
              <a:rPr lang="en-US" baseline="0" dirty="0" smtClean="0"/>
              <a:t> valuable in and of itself.  Some schools say that even if the visiting never came, this would have been worth all the work!  Taking a good look at yourself once every five years is healthy.  With the normal hustle and bustle of school life, schools don’t normally take the time to do a deep dive into all the areas that a self-study asks.  Schools that invest time and energy into this process always tell us that it was worth the good look at themselves, especially as they measure all areas of their current practice against their mission.  It helps protect against drifting away from what the school says it is supposed to be about.</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6</a:t>
            </a:fld>
            <a:endParaRPr lang="en-US"/>
          </a:p>
        </p:txBody>
      </p:sp>
    </p:spTree>
    <p:extLst>
      <p:ext uri="{BB962C8B-B14F-4D97-AF65-F5344CB8AC3E}">
        <p14:creationId xmlns:p14="http://schemas.microsoft.com/office/powerpoint/2010/main" val="56159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 visiting</a:t>
            </a:r>
            <a:r>
              <a:rPr lang="en-US" baseline="0" dirty="0" smtClean="0"/>
              <a:t> team members are not there as inspectors or to compare this school against their own.  While they may have asked probing questions, it was not with a purpose to find something wrong but rather to find out where the growing edge is.  Much like a doctor, or a physical trainer, in order to really help, the questions need to go beyond the surface in order to determine how things work and not just how things look.</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7</a:t>
            </a:fld>
            <a:endParaRPr lang="en-US"/>
          </a:p>
        </p:txBody>
      </p:sp>
    </p:spTree>
    <p:extLst>
      <p:ext uri="{BB962C8B-B14F-4D97-AF65-F5344CB8AC3E}">
        <p14:creationId xmlns:p14="http://schemas.microsoft.com/office/powerpoint/2010/main" val="83815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replace the numbers with the</a:t>
            </a:r>
            <a:r>
              <a:rPr lang="en-US" baseline="0" dirty="0" smtClean="0"/>
              <a:t> actual interviews and observations.  Photos of actual students are always well received but are not required.</a:t>
            </a:r>
            <a:endParaRPr lang="en-US" dirty="0" smtClean="0"/>
          </a:p>
          <a:p>
            <a:r>
              <a:rPr lang="en-US" dirty="0" smtClean="0"/>
              <a:t>Describe the thoroughness with which the visit was conducted.  If there are other categories needed, add them.</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8</a:t>
            </a:fld>
            <a:endParaRPr lang="en-US"/>
          </a:p>
        </p:txBody>
      </p:sp>
    </p:spTree>
    <p:extLst>
      <p:ext uri="{BB962C8B-B14F-4D97-AF65-F5344CB8AC3E}">
        <p14:creationId xmlns:p14="http://schemas.microsoft.com/office/powerpoint/2010/main" val="354099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chairs</a:t>
            </a:r>
            <a:r>
              <a:rPr lang="en-US" baseline="0" dirty="0" smtClean="0"/>
              <a:t> like to have one commendation per slide.  Photos may be appropriate but are not required.</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9</a:t>
            </a:fld>
            <a:endParaRPr lang="en-US"/>
          </a:p>
        </p:txBody>
      </p:sp>
    </p:spTree>
    <p:extLst>
      <p:ext uri="{BB962C8B-B14F-4D97-AF65-F5344CB8AC3E}">
        <p14:creationId xmlns:p14="http://schemas.microsoft.com/office/powerpoint/2010/main" val="21378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chairs like to have one recommendation per slide.  Photos may be appropriate but are not</a:t>
            </a:r>
            <a:r>
              <a:rPr lang="en-US" baseline="0" dirty="0" smtClean="0"/>
              <a:t> required.</a:t>
            </a:r>
            <a:endParaRPr lang="en-US" dirty="0"/>
          </a:p>
        </p:txBody>
      </p:sp>
      <p:sp>
        <p:nvSpPr>
          <p:cNvPr id="4" name="Slide Number Placeholder 3"/>
          <p:cNvSpPr>
            <a:spLocks noGrp="1"/>
          </p:cNvSpPr>
          <p:nvPr>
            <p:ph type="sldNum" sz="quarter" idx="10"/>
          </p:nvPr>
        </p:nvSpPr>
        <p:spPr/>
        <p:txBody>
          <a:bodyPr/>
          <a:lstStyle/>
          <a:p>
            <a:fld id="{14BCB826-F483-BE44-84C3-EA54763EEB8F}" type="slidenum">
              <a:rPr lang="en-US" smtClean="0"/>
              <a:t>11</a:t>
            </a:fld>
            <a:endParaRPr lang="en-US"/>
          </a:p>
        </p:txBody>
      </p:sp>
    </p:spTree>
    <p:extLst>
      <p:ext uri="{BB962C8B-B14F-4D97-AF65-F5344CB8AC3E}">
        <p14:creationId xmlns:p14="http://schemas.microsoft.com/office/powerpoint/2010/main" val="1463256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800" b="1" i="0">
                <a:solidFill>
                  <a:schemeClr val="bg1"/>
                </a:solidFill>
                <a:latin typeface="Helvetica"/>
                <a:cs typeface="Helvetica"/>
              </a:defRPr>
            </a:lvl1pPr>
          </a:lstStyle>
          <a:p>
            <a:pPr lvl="0"/>
            <a:r>
              <a:rPr lang="en-US" dirty="0" smtClean="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600" b="1" i="0" baseline="0">
                <a:solidFill>
                  <a:schemeClr val="bg1"/>
                </a:solidFill>
                <a:latin typeface="Helvetica"/>
                <a:cs typeface="Helvetica"/>
              </a:defRPr>
            </a:lvl1pPr>
          </a:lstStyle>
          <a:p>
            <a:pPr lvl="0"/>
            <a:r>
              <a:rPr lang="en-US" dirty="0" smtClean="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400" b="0" i="0" baseline="0">
                <a:solidFill>
                  <a:srgbClr val="E78336"/>
                </a:solidFill>
                <a:latin typeface="Helvetica"/>
                <a:cs typeface="Helvetica"/>
              </a:defRPr>
            </a:lvl1pPr>
          </a:lstStyle>
          <a:p>
            <a:pPr lvl="0"/>
            <a:r>
              <a:rPr lang="en-US" dirty="0" smtClean="0"/>
              <a:t>Date | Location</a:t>
            </a:r>
          </a:p>
        </p:txBody>
      </p:sp>
    </p:spTree>
    <p:extLst>
      <p:ext uri="{BB962C8B-B14F-4D97-AF65-F5344CB8AC3E}">
        <p14:creationId xmlns:p14="http://schemas.microsoft.com/office/powerpoint/2010/main" val="120792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1510636"/>
            <a:ext cx="7387902" cy="4830187"/>
          </a:xfrm>
          <a:prstGeom prst="rect">
            <a:avLst/>
          </a:prstGeom>
        </p:spPr>
        <p:txBody>
          <a:bodyPr vert="horz"/>
          <a:lstStyle>
            <a:lvl1pPr>
              <a:defRPr b="0" i="0">
                <a:latin typeface="Helvetica"/>
                <a:cs typeface="Helvetica"/>
              </a:defRPr>
            </a:lvl1pPr>
            <a:lvl2pPr>
              <a:defRPr b="0" i="0">
                <a:latin typeface="Helvetica"/>
                <a:cs typeface="Helvetica"/>
              </a:defRPr>
            </a:lvl2pPr>
            <a:lvl3pPr>
              <a:defRPr b="0" i="0">
                <a:latin typeface="Helvetica"/>
                <a:cs typeface="Helvetica"/>
              </a:defRPr>
            </a:lvl3pPr>
            <a:lvl4pPr>
              <a:defRPr b="0" i="0">
                <a:latin typeface="Helvetica"/>
                <a:cs typeface="Helvetica"/>
              </a:defRPr>
            </a:lvl4pPr>
            <a:lvl5pPr>
              <a:defRPr b="0" i="0">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1298899" y="505566"/>
            <a:ext cx="7387902" cy="620197"/>
          </a:xfrm>
          <a:prstGeom prst="rect">
            <a:avLst/>
          </a:prstGeom>
        </p:spPr>
        <p:txBody>
          <a:bodyPr vert="horz"/>
          <a:lstStyle>
            <a:lvl1pPr>
              <a:defRPr sz="3600" b="1">
                <a:solidFill>
                  <a:srgbClr val="005C9C"/>
                </a:solidFill>
                <a:latin typeface="Helvetica"/>
                <a:cs typeface="Helvetica"/>
              </a:defRPr>
            </a:lvl1pPr>
          </a:lstStyle>
          <a:p>
            <a:r>
              <a:rPr lang="en-US" dirty="0" smtClean="0"/>
              <a:t>Slide Title</a:t>
            </a:r>
            <a:endParaRPr lang="en-US" dirty="0"/>
          </a:p>
        </p:txBody>
      </p:sp>
    </p:spTree>
    <p:extLst>
      <p:ext uri="{BB962C8B-B14F-4D97-AF65-F5344CB8AC3E}">
        <p14:creationId xmlns:p14="http://schemas.microsoft.com/office/powerpoint/2010/main" val="68633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944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66005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088" y="1752601"/>
            <a:ext cx="7553325" cy="1557330"/>
          </a:xfrm>
        </p:spPr>
        <p:txBody>
          <a:bodyPr/>
          <a:lstStyle/>
          <a:p>
            <a:r>
              <a:rPr lang="en-US" dirty="0" smtClean="0">
                <a:latin typeface="Helvetica" panose="020B0604020202020204" pitchFamily="34" charset="0"/>
                <a:cs typeface="Helvetica" panose="020B0604020202020204" pitchFamily="34" charset="0"/>
              </a:rPr>
              <a:t>School Name</a:t>
            </a:r>
            <a:endParaRPr lang="en-US" dirty="0">
              <a:latin typeface="Helvetica" panose="020B0604020202020204" pitchFamily="34" charset="0"/>
              <a:cs typeface="Helvetica" panose="020B0604020202020204" pitchFamily="34" charset="0"/>
            </a:endParaRPr>
          </a:p>
        </p:txBody>
      </p:sp>
      <p:sp>
        <p:nvSpPr>
          <p:cNvPr id="3" name="Text Placeholder 2"/>
          <p:cNvSpPr>
            <a:spLocks noGrp="1"/>
          </p:cNvSpPr>
          <p:nvPr>
            <p:ph type="body" sz="quarter" idx="11"/>
          </p:nvPr>
        </p:nvSpPr>
        <p:spPr/>
        <p:txBody>
          <a:bodyPr/>
          <a:lstStyle/>
          <a:p>
            <a:r>
              <a:rPr lang="en-US" sz="3200" dirty="0" smtClean="0"/>
              <a:t>Visiting Team Exit Report</a:t>
            </a:r>
            <a:endParaRPr lang="en-US" sz="3200" dirty="0"/>
          </a:p>
        </p:txBody>
      </p:sp>
      <p:sp>
        <p:nvSpPr>
          <p:cNvPr id="4" name="Text Placeholder 3"/>
          <p:cNvSpPr>
            <a:spLocks noGrp="1"/>
          </p:cNvSpPr>
          <p:nvPr>
            <p:ph type="body" sz="quarter" idx="12"/>
          </p:nvPr>
        </p:nvSpPr>
        <p:spPr/>
        <p:txBody>
          <a:bodyPr/>
          <a:lstStyle/>
          <a:p>
            <a:r>
              <a:rPr lang="en-US" dirty="0" smtClean="0"/>
              <a:t>Month, days, year</a:t>
            </a:r>
            <a:endParaRPr lang="en-US" dirty="0"/>
          </a:p>
        </p:txBody>
      </p:sp>
      <p:sp>
        <p:nvSpPr>
          <p:cNvPr id="7" name="TextBox 6"/>
          <p:cNvSpPr txBox="1"/>
          <p:nvPr/>
        </p:nvSpPr>
        <p:spPr>
          <a:xfrm>
            <a:off x="5257800" y="5179139"/>
            <a:ext cx="3724275" cy="646331"/>
          </a:xfrm>
          <a:prstGeom prst="rect">
            <a:avLst/>
          </a:prstGeom>
          <a:noFill/>
          <a:ln>
            <a:solidFill>
              <a:srgbClr val="E78336"/>
            </a:solidFill>
          </a:ln>
        </p:spPr>
        <p:txBody>
          <a:bodyPr wrap="square" rtlCol="0">
            <a:spAutoFit/>
          </a:bodyPr>
          <a:lstStyle/>
          <a:p>
            <a:r>
              <a:rPr lang="en-US" dirty="0" smtClean="0">
                <a:solidFill>
                  <a:schemeClr val="bg1"/>
                </a:solidFill>
              </a:rPr>
              <a:t>Insert School’s logo or photo of school building</a:t>
            </a:r>
            <a:endParaRPr lang="en-US" dirty="0">
              <a:solidFill>
                <a:schemeClr val="bg1"/>
              </a:solidFill>
            </a:endParaRPr>
          </a:p>
        </p:txBody>
      </p:sp>
    </p:spTree>
    <p:extLst>
      <p:ext uri="{BB962C8B-B14F-4D97-AF65-F5344CB8AC3E}">
        <p14:creationId xmlns:p14="http://schemas.microsoft.com/office/powerpoint/2010/main" val="194895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7939" y="2156460"/>
            <a:ext cx="7387902" cy="4801583"/>
          </a:xfrm>
        </p:spPr>
        <p:txBody>
          <a:bodyPr/>
          <a:lstStyle/>
          <a:p>
            <a:r>
              <a:rPr lang="en-US" dirty="0" smtClean="0">
                <a:latin typeface="Helvetica" panose="020B0604020202020204" pitchFamily="34" charset="0"/>
                <a:cs typeface="Helvetica" panose="020B0604020202020204" pitchFamily="34" charset="0"/>
              </a:rPr>
              <a:t>More…</a:t>
            </a:r>
            <a:endParaRPr lang="en-US" dirty="0">
              <a:latin typeface="Helvetica" panose="020B0604020202020204" pitchFamily="34" charset="0"/>
              <a:cs typeface="Helvetica" panose="020B0604020202020204" pitchFamily="34" charset="0"/>
            </a:endParaRPr>
          </a:p>
          <a:p>
            <a:pPr marL="0" indent="0">
              <a:buNone/>
            </a:pPr>
            <a:endParaRPr lang="en-US" dirty="0"/>
          </a:p>
        </p:txBody>
      </p:sp>
      <p:sp>
        <p:nvSpPr>
          <p:cNvPr id="5" name="Title 4"/>
          <p:cNvSpPr>
            <a:spLocks noGrp="1"/>
          </p:cNvSpPr>
          <p:nvPr>
            <p:ph type="title"/>
          </p:nvPr>
        </p:nvSpPr>
        <p:spPr/>
        <p:txBody>
          <a:bodyPr/>
          <a:lstStyle/>
          <a:p>
            <a:pPr algn="ctr"/>
            <a:r>
              <a:rPr lang="en-US" sz="3200" dirty="0" smtClean="0">
                <a:solidFill>
                  <a:srgbClr val="0373AD"/>
                </a:solidFill>
              </a:rPr>
              <a:t>Commendations</a:t>
            </a:r>
            <a:endParaRPr lang="en-US" sz="3200" dirty="0">
              <a:solidFill>
                <a:srgbClr val="0373AD"/>
              </a:solidFill>
            </a:endParaRPr>
          </a:p>
        </p:txBody>
      </p:sp>
      <p:sp>
        <p:nvSpPr>
          <p:cNvPr id="3" name="TextBox 2"/>
          <p:cNvSpPr txBox="1"/>
          <p:nvPr/>
        </p:nvSpPr>
        <p:spPr>
          <a:xfrm>
            <a:off x="1059180" y="1158419"/>
            <a:ext cx="7391400" cy="769441"/>
          </a:xfrm>
          <a:prstGeom prst="rect">
            <a:avLst/>
          </a:prstGeom>
          <a:noFill/>
        </p:spPr>
        <p:txBody>
          <a:bodyPr wrap="square" rtlCol="0">
            <a:spAutoFit/>
          </a:bodyPr>
          <a:lstStyle/>
          <a:p>
            <a:r>
              <a:rPr lang="en-US" sz="2200" dirty="0">
                <a:latin typeface="Helvetica" panose="020B0604020202020204" pitchFamily="34" charset="0"/>
                <a:cs typeface="Helvetica" panose="020B0604020202020204" pitchFamily="34" charset="0"/>
              </a:rPr>
              <a:t>For achieving well above the norm in the following areas, the visiting team commends </a:t>
            </a:r>
            <a:r>
              <a:rPr lang="en-US" sz="2200" dirty="0" smtClean="0">
                <a:solidFill>
                  <a:srgbClr val="FF0000"/>
                </a:solidFill>
                <a:latin typeface="Helvetica" panose="020B0604020202020204" pitchFamily="34" charset="0"/>
                <a:cs typeface="Helvetica" panose="020B0604020202020204" pitchFamily="34" charset="0"/>
              </a:rPr>
              <a:t>ABC</a:t>
            </a:r>
            <a:r>
              <a:rPr lang="en-US" sz="2200" dirty="0" smtClean="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for:</a:t>
            </a:r>
          </a:p>
        </p:txBody>
      </p:sp>
    </p:spTree>
    <p:extLst>
      <p:ext uri="{BB962C8B-B14F-4D97-AF65-F5344CB8AC3E}">
        <p14:creationId xmlns:p14="http://schemas.microsoft.com/office/powerpoint/2010/main" val="9941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05840" y="2266415"/>
            <a:ext cx="7825740" cy="4103905"/>
          </a:xfrm>
        </p:spPr>
        <p:txBody>
          <a:bodyPr/>
          <a:lstStyle/>
          <a:p>
            <a:pPr marL="457200" indent="-457200">
              <a:spcAft>
                <a:spcPts val="600"/>
              </a:spcAft>
              <a:buFont typeface="Arial" panose="020B0604020202020204" pitchFamily="34" charset="0"/>
              <a:buChar char="•"/>
            </a:pPr>
            <a:r>
              <a:rPr lang="en-US" dirty="0" smtClean="0">
                <a:latin typeface="Helvetica" panose="020B0604020202020204" pitchFamily="34" charset="0"/>
                <a:cs typeface="Helvetica" panose="020B0604020202020204" pitchFamily="34" charset="0"/>
              </a:rPr>
              <a:t>Design </a:t>
            </a:r>
            <a:r>
              <a:rPr lang="en-US" dirty="0">
                <a:latin typeface="Helvetica" panose="020B0604020202020204" pitchFamily="34" charset="0"/>
                <a:cs typeface="Helvetica" panose="020B0604020202020204" pitchFamily="34" charset="0"/>
              </a:rPr>
              <a:t>and </a:t>
            </a:r>
            <a:r>
              <a:rPr lang="en-US" dirty="0" smtClean="0">
                <a:latin typeface="Helvetica" panose="020B0604020202020204" pitchFamily="34" charset="0"/>
                <a:cs typeface="Helvetica" panose="020B0604020202020204" pitchFamily="34" charset="0"/>
              </a:rPr>
              <a:t>implement </a:t>
            </a:r>
            <a:r>
              <a:rPr lang="en-US" dirty="0">
                <a:latin typeface="Helvetica" panose="020B0604020202020204" pitchFamily="34" charset="0"/>
                <a:cs typeface="Helvetica" panose="020B0604020202020204" pitchFamily="34" charset="0"/>
              </a:rPr>
              <a:t>a systematic approach to faculty and staff collaboration at the Middle and High School levels.</a:t>
            </a:r>
          </a:p>
          <a:p>
            <a:pPr marL="457200" indent="-457200">
              <a:spcAft>
                <a:spcPts val="600"/>
              </a:spcAft>
              <a:buFont typeface="Arial" panose="020B0604020202020204" pitchFamily="34" charset="0"/>
              <a:buChar char="•"/>
            </a:pPr>
            <a:r>
              <a:rPr lang="en-US" dirty="0" smtClean="0">
                <a:latin typeface="Helvetica" panose="020B0604020202020204" pitchFamily="34" charset="0"/>
                <a:cs typeface="Helvetica" panose="020B0604020202020204" pitchFamily="34" charset="0"/>
              </a:rPr>
              <a:t>Develop </a:t>
            </a:r>
            <a:r>
              <a:rPr lang="en-US" dirty="0">
                <a:latin typeface="Helvetica" panose="020B0604020202020204" pitchFamily="34" charset="0"/>
                <a:cs typeface="Helvetica" panose="020B0604020202020204" pitchFamily="34" charset="0"/>
              </a:rPr>
              <a:t>a process to systematically monitor and adjust curriculum, instruction, and assessment based on data</a:t>
            </a:r>
            <a:r>
              <a:rPr lang="en-US" dirty="0" smtClean="0">
                <a:latin typeface="Helvetica" panose="020B0604020202020204" pitchFamily="34" charset="0"/>
                <a:cs typeface="Helvetica" panose="020B0604020202020204" pitchFamily="34" charset="0"/>
              </a:rPr>
              <a:t>.</a:t>
            </a:r>
          </a:p>
          <a:p>
            <a:pPr marL="457200" indent="-457200">
              <a:spcAft>
                <a:spcPts val="600"/>
              </a:spcAft>
              <a:buFont typeface="Arial" panose="020B0604020202020204" pitchFamily="34" charset="0"/>
              <a:buChar char="•"/>
            </a:pP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Develop </a:t>
            </a:r>
            <a:r>
              <a:rPr lang="en-US"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and </a:t>
            </a: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implement </a:t>
            </a:r>
            <a:r>
              <a:rPr lang="en-US"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a district-wide </a:t>
            </a: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
            </a:r>
            <a:b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b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discipline </a:t>
            </a:r>
            <a:r>
              <a:rPr lang="en-US"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plan designed to promote a set </a:t>
            </a: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
            </a:r>
            <a:b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b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of expectations used </a:t>
            </a:r>
            <a:r>
              <a:rPr lang="en-US"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in an organized </a:t>
            </a: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
            </a:r>
            <a:b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b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educational environment</a:t>
            </a:r>
            <a:r>
              <a:rPr lang="en-US"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a:t>
            </a:r>
            <a:endParaRPr lang="en-US" dirty="0">
              <a:latin typeface="Helvetica" panose="020B0604020202020204" pitchFamily="34" charset="0"/>
              <a:cs typeface="Helvetica" panose="020B0604020202020204" pitchFamily="34" charset="0"/>
            </a:endParaRPr>
          </a:p>
          <a:p>
            <a:pPr marL="0" indent="0">
              <a:buNone/>
            </a:pPr>
            <a:endParaRPr lang="en-US" dirty="0"/>
          </a:p>
        </p:txBody>
      </p:sp>
      <p:sp>
        <p:nvSpPr>
          <p:cNvPr id="5" name="Title 4"/>
          <p:cNvSpPr>
            <a:spLocks noGrp="1"/>
          </p:cNvSpPr>
          <p:nvPr>
            <p:ph type="title"/>
          </p:nvPr>
        </p:nvSpPr>
        <p:spPr/>
        <p:txBody>
          <a:bodyPr/>
          <a:lstStyle/>
          <a:p>
            <a:pPr algn="ctr"/>
            <a:r>
              <a:rPr lang="en-US" sz="3200" dirty="0" smtClean="0">
                <a:solidFill>
                  <a:srgbClr val="0373AD"/>
                </a:solidFill>
              </a:rPr>
              <a:t>Recommendations</a:t>
            </a:r>
            <a:endParaRPr lang="en-US" sz="3200" dirty="0">
              <a:solidFill>
                <a:srgbClr val="0373AD"/>
              </a:solidFill>
            </a:endParaRPr>
          </a:p>
        </p:txBody>
      </p:sp>
      <p:sp>
        <p:nvSpPr>
          <p:cNvPr id="3" name="TextBox 2"/>
          <p:cNvSpPr txBox="1"/>
          <p:nvPr/>
        </p:nvSpPr>
        <p:spPr>
          <a:xfrm>
            <a:off x="1059180" y="1158419"/>
            <a:ext cx="7391400" cy="769441"/>
          </a:xfrm>
          <a:prstGeom prst="rect">
            <a:avLst/>
          </a:prstGeom>
          <a:noFill/>
        </p:spPr>
        <p:txBody>
          <a:bodyPr wrap="square" rtlCol="0">
            <a:spAutoFit/>
          </a:bodyPr>
          <a:lstStyle/>
          <a:p>
            <a:r>
              <a:rPr lang="en-US" sz="2200" dirty="0" smtClean="0">
                <a:latin typeface="Helvetica" panose="020B0604020202020204" pitchFamily="34" charset="0"/>
                <a:cs typeface="Helvetica" panose="020B0604020202020204" pitchFamily="34" charset="0"/>
              </a:rPr>
              <a:t>In order to reach their stated goals for excellence, the visiting team recommends that </a:t>
            </a:r>
            <a:r>
              <a:rPr lang="en-US" sz="2200" dirty="0" smtClean="0">
                <a:solidFill>
                  <a:srgbClr val="FF0000"/>
                </a:solidFill>
                <a:latin typeface="Helvetica" panose="020B0604020202020204" pitchFamily="34" charset="0"/>
                <a:cs typeface="Helvetica" panose="020B0604020202020204" pitchFamily="34" charset="0"/>
              </a:rPr>
              <a:t>ABC</a:t>
            </a:r>
            <a:r>
              <a:rPr lang="en-US" sz="2200" dirty="0" smtClean="0">
                <a:latin typeface="Helvetica" panose="020B0604020202020204" pitchFamily="34" charset="0"/>
                <a:cs typeface="Helvetica" panose="020B0604020202020204" pitchFamily="34" charset="0"/>
              </a:rPr>
              <a:t>:</a:t>
            </a:r>
            <a:endParaRPr lang="en-US" sz="2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0887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7939" y="2034541"/>
            <a:ext cx="7387902" cy="5000802"/>
          </a:xfrm>
        </p:spPr>
        <p:txBody>
          <a:bodyPr/>
          <a:lstStyle/>
          <a:p>
            <a:pPr marL="457200" indent="-457200">
              <a:buFont typeface="Arial" panose="020B0604020202020204" pitchFamily="34" charset="0"/>
              <a:buChar char="•"/>
            </a:pPr>
            <a:r>
              <a:rPr lang="en-US" dirty="0" smtClean="0">
                <a:solidFill>
                  <a:srgbClr val="000000"/>
                </a:solidFill>
                <a:latin typeface="Helvetica" panose="020B0604020202020204" pitchFamily="34" charset="0"/>
                <a:ea typeface="Times New Roman" panose="02020603050405020304" pitchFamily="18" charset="0"/>
                <a:cs typeface="Helvetica" panose="020B0604020202020204" pitchFamily="34" charset="0"/>
              </a:rPr>
              <a:t>more</a:t>
            </a:r>
            <a:endParaRPr lang="en-US" dirty="0">
              <a:latin typeface="Helvetica" panose="020B0604020202020204" pitchFamily="34" charset="0"/>
              <a:cs typeface="Helvetica" panose="020B0604020202020204" pitchFamily="34" charset="0"/>
            </a:endParaRPr>
          </a:p>
          <a:p>
            <a:pPr marL="0" indent="0">
              <a:buNone/>
            </a:pPr>
            <a:endParaRPr lang="en-US" dirty="0"/>
          </a:p>
        </p:txBody>
      </p:sp>
      <p:sp>
        <p:nvSpPr>
          <p:cNvPr id="5" name="Title 4"/>
          <p:cNvSpPr>
            <a:spLocks noGrp="1"/>
          </p:cNvSpPr>
          <p:nvPr>
            <p:ph type="title"/>
          </p:nvPr>
        </p:nvSpPr>
        <p:spPr/>
        <p:txBody>
          <a:bodyPr/>
          <a:lstStyle/>
          <a:p>
            <a:pPr algn="ctr"/>
            <a:r>
              <a:rPr lang="en-US" sz="3200" dirty="0" smtClean="0">
                <a:solidFill>
                  <a:srgbClr val="0373AD"/>
                </a:solidFill>
              </a:rPr>
              <a:t>Recommendations</a:t>
            </a:r>
            <a:endParaRPr lang="en-US" sz="3200" dirty="0">
              <a:solidFill>
                <a:srgbClr val="0373AD"/>
              </a:solidFill>
            </a:endParaRPr>
          </a:p>
        </p:txBody>
      </p:sp>
      <p:sp>
        <p:nvSpPr>
          <p:cNvPr id="3" name="TextBox 2"/>
          <p:cNvSpPr txBox="1"/>
          <p:nvPr/>
        </p:nvSpPr>
        <p:spPr>
          <a:xfrm>
            <a:off x="1059180" y="1125763"/>
            <a:ext cx="7391400" cy="769441"/>
          </a:xfrm>
          <a:prstGeom prst="rect">
            <a:avLst/>
          </a:prstGeom>
          <a:noFill/>
        </p:spPr>
        <p:txBody>
          <a:bodyPr wrap="square" rtlCol="0">
            <a:spAutoFit/>
          </a:bodyPr>
          <a:lstStyle/>
          <a:p>
            <a:r>
              <a:rPr lang="en-US" sz="2200" dirty="0">
                <a:latin typeface="Helvetica" panose="020B0604020202020204" pitchFamily="34" charset="0"/>
                <a:cs typeface="Helvetica" panose="020B0604020202020204" pitchFamily="34" charset="0"/>
              </a:rPr>
              <a:t>In order to reach their stated goals for excellence, the visiting team recommends that </a:t>
            </a:r>
            <a:r>
              <a:rPr lang="en-US" sz="2200" dirty="0" smtClean="0">
                <a:solidFill>
                  <a:srgbClr val="FF0000"/>
                </a:solidFill>
                <a:latin typeface="Helvetica" panose="020B0604020202020204" pitchFamily="34" charset="0"/>
                <a:cs typeface="Helvetica" panose="020B0604020202020204" pitchFamily="34" charset="0"/>
              </a:rPr>
              <a:t>ABC</a:t>
            </a:r>
            <a:r>
              <a:rPr lang="en-US" sz="2200" dirty="0" smtClean="0">
                <a:latin typeface="Helvetica" panose="020B0604020202020204" pitchFamily="34" charset="0"/>
                <a:cs typeface="Helvetica" panose="020B0604020202020204" pitchFamily="34" charset="0"/>
              </a:rPr>
              <a:t>:</a:t>
            </a:r>
            <a:endParaRPr lang="en-US" sz="2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2775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r>
              <a:rPr lang="en-US" b="1" dirty="0"/>
              <a:t>Based on our findings from the review of evidence, this External Review Team recommends that</a:t>
            </a:r>
          </a:p>
          <a:p>
            <a:pPr marL="0" indent="0" algn="ctr">
              <a:buNone/>
            </a:pPr>
            <a:r>
              <a:rPr lang="en-US" b="1" dirty="0"/>
              <a:t> </a:t>
            </a:r>
            <a:r>
              <a:rPr lang="en-US" sz="2800" b="1" dirty="0" smtClean="0">
                <a:solidFill>
                  <a:srgbClr val="FF0000"/>
                </a:solidFill>
              </a:rPr>
              <a:t>ABC </a:t>
            </a:r>
            <a:r>
              <a:rPr lang="en-US" sz="2800" b="1" dirty="0">
                <a:solidFill>
                  <a:srgbClr val="FF0000"/>
                </a:solidFill>
              </a:rPr>
              <a:t>Christian School</a:t>
            </a:r>
          </a:p>
          <a:p>
            <a:pPr marL="0" indent="0" algn="ctr">
              <a:buNone/>
            </a:pPr>
            <a:r>
              <a:rPr lang="en-US" b="1" dirty="0"/>
              <a:t>be accredited, pending further review and final action by the </a:t>
            </a:r>
            <a:r>
              <a:rPr lang="en-US" b="1" dirty="0" smtClean="0"/>
              <a:t>ACSI Regional Accreditation Commission (Northeast Region). </a:t>
            </a:r>
            <a:endParaRPr lang="en-US" b="1" dirty="0"/>
          </a:p>
        </p:txBody>
      </p:sp>
      <p:sp>
        <p:nvSpPr>
          <p:cNvPr id="3" name="Title 2"/>
          <p:cNvSpPr>
            <a:spLocks noGrp="1"/>
          </p:cNvSpPr>
          <p:nvPr>
            <p:ph type="title"/>
          </p:nvPr>
        </p:nvSpPr>
        <p:spPr/>
        <p:txBody>
          <a:bodyPr/>
          <a:lstStyle/>
          <a:p>
            <a:pPr algn="ctr"/>
            <a:r>
              <a:rPr lang="en-US" sz="3200" dirty="0" smtClean="0">
                <a:solidFill>
                  <a:srgbClr val="0373AD"/>
                </a:solidFill>
              </a:rPr>
              <a:t>Accreditation Recommendation</a:t>
            </a:r>
            <a:endParaRPr lang="en-US" sz="3200" dirty="0">
              <a:solidFill>
                <a:srgbClr val="0373AD"/>
              </a:solidFill>
            </a:endParaRPr>
          </a:p>
        </p:txBody>
      </p:sp>
      <p:pic>
        <p:nvPicPr>
          <p:cNvPr id="5" name="Picture 4"/>
          <p:cNvPicPr>
            <a:picLocks noChangeAspect="1"/>
          </p:cNvPicPr>
          <p:nvPr/>
        </p:nvPicPr>
        <p:blipFill>
          <a:blip r:embed="rId2"/>
          <a:stretch>
            <a:fillRect/>
          </a:stretch>
        </p:blipFill>
        <p:spPr>
          <a:xfrm>
            <a:off x="3589020" y="5047313"/>
            <a:ext cx="3124200" cy="878941"/>
          </a:xfrm>
          <a:prstGeom prst="rect">
            <a:avLst/>
          </a:prstGeom>
        </p:spPr>
      </p:pic>
    </p:spTree>
    <p:extLst>
      <p:ext uri="{BB962C8B-B14F-4D97-AF65-F5344CB8AC3E}">
        <p14:creationId xmlns:p14="http://schemas.microsoft.com/office/powerpoint/2010/main" val="58378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8" y="1510636"/>
            <a:ext cx="7509821" cy="4830187"/>
          </a:xfrm>
        </p:spPr>
        <p:txBody>
          <a:bodyPr/>
          <a:lstStyle/>
          <a:p>
            <a:pPr marL="365760" indent="-365760">
              <a:spcBef>
                <a:spcPts val="0"/>
              </a:spcBef>
              <a:spcAft>
                <a:spcPts val="600"/>
              </a:spcAft>
              <a:buSzPct val="68000"/>
              <a:buFont typeface="Wingdings 2" pitchFamily="18" charset="2"/>
              <a:buChar char=""/>
              <a:defRPr/>
            </a:pPr>
            <a:r>
              <a:rPr lang="en-US" sz="2200" dirty="0"/>
              <a:t>School receives visiting team report within 30 days</a:t>
            </a:r>
          </a:p>
          <a:p>
            <a:pPr marL="365760" indent="-365760">
              <a:spcBef>
                <a:spcPts val="0"/>
              </a:spcBef>
              <a:spcAft>
                <a:spcPts val="600"/>
              </a:spcAft>
              <a:buSzPct val="68000"/>
              <a:buFont typeface="Wingdings 2" pitchFamily="18" charset="2"/>
              <a:buChar char=""/>
              <a:defRPr/>
            </a:pPr>
            <a:r>
              <a:rPr lang="en-US" sz="2200" dirty="0" smtClean="0"/>
              <a:t>ACSI Regional Accreditation </a:t>
            </a:r>
            <a:r>
              <a:rPr lang="en-US" sz="2200" dirty="0"/>
              <a:t>Commission </a:t>
            </a:r>
            <a:r>
              <a:rPr lang="en-US" sz="2200" dirty="0" smtClean="0"/>
              <a:t>(at next </a:t>
            </a:r>
            <a:r>
              <a:rPr lang="en-US" sz="2200" dirty="0" err="1" smtClean="0"/>
              <a:t>mtg</a:t>
            </a:r>
            <a:r>
              <a:rPr lang="en-US" sz="2200" dirty="0" smtClean="0"/>
              <a:t>)</a:t>
            </a:r>
          </a:p>
          <a:p>
            <a:pPr marL="765810" lvl="1" indent="-365760">
              <a:spcBef>
                <a:spcPts val="0"/>
              </a:spcBef>
              <a:spcAft>
                <a:spcPts val="600"/>
              </a:spcAft>
              <a:buSzPct val="68000"/>
              <a:buFont typeface="Wingdings" panose="05000000000000000000" pitchFamily="2" charset="2"/>
              <a:buChar char="ü"/>
              <a:defRPr/>
            </a:pPr>
            <a:r>
              <a:rPr lang="en-US" sz="2000" dirty="0" smtClean="0"/>
              <a:t>reviews </a:t>
            </a:r>
            <a:r>
              <a:rPr lang="en-US" sz="2000" dirty="0"/>
              <a:t>the visiting team </a:t>
            </a:r>
            <a:r>
              <a:rPr lang="en-US" sz="2000" dirty="0" smtClean="0"/>
              <a:t>report</a:t>
            </a:r>
          </a:p>
          <a:p>
            <a:pPr marL="765810" lvl="1" indent="-365760">
              <a:spcBef>
                <a:spcPts val="0"/>
              </a:spcBef>
              <a:spcAft>
                <a:spcPts val="600"/>
              </a:spcAft>
              <a:buSzPct val="68000"/>
              <a:buFont typeface="Wingdings" panose="05000000000000000000" pitchFamily="2" charset="2"/>
              <a:buChar char="ü"/>
              <a:defRPr/>
            </a:pPr>
            <a:r>
              <a:rPr lang="en-US" sz="2000" dirty="0" smtClean="0"/>
              <a:t>determines </a:t>
            </a:r>
            <a:r>
              <a:rPr lang="en-US" sz="2000" dirty="0"/>
              <a:t>accreditation </a:t>
            </a:r>
            <a:r>
              <a:rPr lang="en-US" sz="2000" dirty="0" smtClean="0"/>
              <a:t>status</a:t>
            </a:r>
          </a:p>
          <a:p>
            <a:pPr marL="765810" lvl="1" indent="-365760">
              <a:spcBef>
                <a:spcPts val="0"/>
              </a:spcBef>
              <a:spcAft>
                <a:spcPts val="600"/>
              </a:spcAft>
              <a:buSzPct val="68000"/>
              <a:buFont typeface="Wingdings" panose="05000000000000000000" pitchFamily="2" charset="2"/>
              <a:buChar char="ü"/>
              <a:defRPr/>
            </a:pPr>
            <a:r>
              <a:rPr lang="en-US" sz="2000" dirty="0" smtClean="0"/>
              <a:t>any changes in the report </a:t>
            </a:r>
          </a:p>
          <a:p>
            <a:pPr marL="765810" lvl="1" indent="-365760">
              <a:spcBef>
                <a:spcPts val="0"/>
              </a:spcBef>
              <a:spcAft>
                <a:spcPts val="600"/>
              </a:spcAft>
              <a:buSzPct val="68000"/>
              <a:buFont typeface="Wingdings" panose="05000000000000000000" pitchFamily="2" charset="2"/>
              <a:buChar char="ü"/>
              <a:defRPr/>
            </a:pPr>
            <a:r>
              <a:rPr lang="en-US" sz="2000" dirty="0"/>
              <a:t>f</a:t>
            </a:r>
            <a:r>
              <a:rPr lang="en-US" sz="2000" dirty="0" smtClean="0"/>
              <a:t>orwards report to partner accreditation association</a:t>
            </a:r>
          </a:p>
          <a:p>
            <a:pPr marL="365760" indent="-365760">
              <a:spcBef>
                <a:spcPts val="0"/>
              </a:spcBef>
              <a:spcAft>
                <a:spcPts val="600"/>
              </a:spcAft>
              <a:buSzPct val="68000"/>
              <a:buFont typeface="Wingdings 2" pitchFamily="18" charset="2"/>
              <a:buChar char=""/>
              <a:defRPr/>
            </a:pPr>
            <a:r>
              <a:rPr lang="en-US" sz="2200" dirty="0" smtClean="0"/>
              <a:t>After </a:t>
            </a:r>
            <a:r>
              <a:rPr lang="en-US" sz="2200" dirty="0"/>
              <a:t>receipt </a:t>
            </a:r>
            <a:r>
              <a:rPr lang="en-US" sz="2200" dirty="0" smtClean="0"/>
              <a:t>of final report</a:t>
            </a:r>
            <a:r>
              <a:rPr lang="en-US" sz="2200" dirty="0"/>
              <a:t>, the school is expected to: </a:t>
            </a:r>
          </a:p>
          <a:p>
            <a:pPr marL="822960" lvl="2" indent="-365760">
              <a:spcBef>
                <a:spcPts val="0"/>
              </a:spcBef>
              <a:spcAft>
                <a:spcPts val="600"/>
              </a:spcAft>
              <a:buFont typeface="Wingdings" panose="05000000000000000000" pitchFamily="2" charset="2"/>
              <a:buChar char=""/>
              <a:defRPr/>
            </a:pPr>
            <a:r>
              <a:rPr lang="en-US" sz="2000" dirty="0"/>
              <a:t>Review and communicate the findings</a:t>
            </a:r>
          </a:p>
          <a:p>
            <a:pPr marL="822960" lvl="2" indent="-365760">
              <a:spcBef>
                <a:spcPts val="0"/>
              </a:spcBef>
              <a:spcAft>
                <a:spcPts val="600"/>
              </a:spcAft>
              <a:buFont typeface="Wingdings" panose="05000000000000000000" pitchFamily="2" charset="2"/>
              <a:buChar char=""/>
              <a:defRPr/>
            </a:pPr>
            <a:r>
              <a:rPr lang="en-US" sz="2000" dirty="0"/>
              <a:t>Address the recommendations and include them in the school improvement process</a:t>
            </a:r>
          </a:p>
          <a:p>
            <a:pPr marL="822960" lvl="2" indent="-365760">
              <a:spcBef>
                <a:spcPts val="0"/>
              </a:spcBef>
              <a:spcAft>
                <a:spcPts val="600"/>
              </a:spcAft>
              <a:buFont typeface="Wingdings" panose="05000000000000000000" pitchFamily="2" charset="2"/>
              <a:buChar char=""/>
              <a:defRPr/>
            </a:pPr>
            <a:r>
              <a:rPr lang="en-US" sz="2000" dirty="0"/>
              <a:t>Maintain accreditation standards</a:t>
            </a:r>
          </a:p>
          <a:p>
            <a:pPr marL="822960" lvl="2" indent="-365760">
              <a:spcBef>
                <a:spcPts val="0"/>
              </a:spcBef>
              <a:spcAft>
                <a:spcPts val="600"/>
              </a:spcAft>
              <a:buFont typeface="Wingdings" panose="05000000000000000000" pitchFamily="2" charset="2"/>
              <a:buChar char=""/>
              <a:defRPr/>
            </a:pPr>
            <a:r>
              <a:rPr lang="en-US" sz="2000" dirty="0"/>
              <a:t>Implement strategies for </a:t>
            </a:r>
            <a:r>
              <a:rPr lang="en-US" sz="2000" dirty="0" smtClean="0"/>
              <a:t>improvement through the CSIP (report on the major recommendations annually)</a:t>
            </a:r>
            <a:endParaRPr lang="en-US" sz="2000" dirty="0"/>
          </a:p>
        </p:txBody>
      </p:sp>
      <p:sp>
        <p:nvSpPr>
          <p:cNvPr id="3" name="Title 2"/>
          <p:cNvSpPr>
            <a:spLocks noGrp="1"/>
          </p:cNvSpPr>
          <p:nvPr>
            <p:ph type="title"/>
          </p:nvPr>
        </p:nvSpPr>
        <p:spPr/>
        <p:txBody>
          <a:bodyPr/>
          <a:lstStyle/>
          <a:p>
            <a:r>
              <a:rPr lang="en-US" sz="3200" dirty="0" smtClean="0">
                <a:solidFill>
                  <a:srgbClr val="0373AD"/>
                </a:solidFill>
              </a:rPr>
              <a:t>What happens next?</a:t>
            </a:r>
            <a:endParaRPr lang="en-US" sz="3200" dirty="0">
              <a:solidFill>
                <a:srgbClr val="0373AD"/>
              </a:solidFill>
            </a:endParaRPr>
          </a:p>
        </p:txBody>
      </p:sp>
    </p:spTree>
    <p:extLst>
      <p:ext uri="{BB962C8B-B14F-4D97-AF65-F5344CB8AC3E}">
        <p14:creationId xmlns:p14="http://schemas.microsoft.com/office/powerpoint/2010/main" val="252235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1080" y="1510636"/>
            <a:ext cx="7962900" cy="4830187"/>
          </a:xfrm>
        </p:spPr>
        <p:txBody>
          <a:bodyPr/>
          <a:lstStyle/>
          <a:p>
            <a:r>
              <a:rPr lang="en-US" sz="2300" b="1" i="1" dirty="0"/>
              <a:t>C</a:t>
            </a:r>
            <a:r>
              <a:rPr lang="en-US" sz="2300" b="1" i="1" dirty="0" smtClean="0"/>
              <a:t>ongratulations</a:t>
            </a:r>
            <a:r>
              <a:rPr lang="en-US" sz="2300" dirty="0" smtClean="0"/>
              <a:t> on the </a:t>
            </a:r>
          </a:p>
          <a:p>
            <a:pPr lvl="1"/>
            <a:r>
              <a:rPr lang="en-US" sz="2300" dirty="0" smtClean="0"/>
              <a:t>completion of this stage!</a:t>
            </a:r>
          </a:p>
          <a:p>
            <a:pPr lvl="1"/>
            <a:r>
              <a:rPr lang="en-US" sz="2300" dirty="0"/>
              <a:t>a</a:t>
            </a:r>
            <a:r>
              <a:rPr lang="en-US" sz="2300" dirty="0" smtClean="0"/>
              <a:t>ccreditation = mark of a quality institution </a:t>
            </a:r>
          </a:p>
          <a:p>
            <a:r>
              <a:rPr lang="en-US" sz="2300" b="1" i="1" dirty="0"/>
              <a:t>A</a:t>
            </a:r>
            <a:r>
              <a:rPr lang="en-US" sz="2300" b="1" i="1" dirty="0" smtClean="0"/>
              <a:t>dmiration</a:t>
            </a:r>
            <a:r>
              <a:rPr lang="en-US" sz="2300" dirty="0" smtClean="0"/>
              <a:t> for hard work…</a:t>
            </a:r>
          </a:p>
          <a:p>
            <a:pPr lvl="1"/>
            <a:r>
              <a:rPr lang="en-US" sz="2300" dirty="0" smtClean="0"/>
              <a:t>examining yourselves and preparing for our visit</a:t>
            </a:r>
          </a:p>
          <a:p>
            <a:r>
              <a:rPr lang="en-US" sz="2300" b="1" i="1" dirty="0"/>
              <a:t>H</a:t>
            </a:r>
            <a:r>
              <a:rPr lang="en-US" sz="2300" b="1" i="1" dirty="0" smtClean="0"/>
              <a:t>eartfelt appreciation </a:t>
            </a:r>
            <a:r>
              <a:rPr lang="en-US" sz="2300" dirty="0" smtClean="0"/>
              <a:t>for your </a:t>
            </a:r>
          </a:p>
          <a:p>
            <a:pPr lvl="1"/>
            <a:r>
              <a:rPr lang="en-US" sz="2300" dirty="0" smtClean="0"/>
              <a:t>warm welcome, hospitality, and cooperation!  </a:t>
            </a:r>
          </a:p>
          <a:p>
            <a:pPr lvl="1"/>
            <a:r>
              <a:rPr lang="en-US" sz="2300" dirty="0" smtClean="0"/>
              <a:t>personal pleasure and a professional honor </a:t>
            </a:r>
          </a:p>
          <a:p>
            <a:pPr lvl="1"/>
            <a:r>
              <a:rPr lang="en-US" sz="2300" dirty="0" smtClean="0"/>
              <a:t>blessing and a service to your school as you seek to provide students with an </a:t>
            </a:r>
            <a:r>
              <a:rPr lang="en-US" sz="2300" b="1" i="1" dirty="0" smtClean="0"/>
              <a:t>excellent Christ-centered education.</a:t>
            </a:r>
            <a:endParaRPr lang="en-US" sz="2300" b="1" i="1" dirty="0"/>
          </a:p>
        </p:txBody>
      </p:sp>
      <p:sp>
        <p:nvSpPr>
          <p:cNvPr id="3" name="Title 2"/>
          <p:cNvSpPr>
            <a:spLocks noGrp="1"/>
          </p:cNvSpPr>
          <p:nvPr>
            <p:ph type="title"/>
          </p:nvPr>
        </p:nvSpPr>
        <p:spPr/>
        <p:txBody>
          <a:bodyPr/>
          <a:lstStyle/>
          <a:p>
            <a:r>
              <a:rPr lang="en-US" sz="3200" dirty="0" smtClean="0">
                <a:solidFill>
                  <a:srgbClr val="0373AD"/>
                </a:solidFill>
              </a:rPr>
              <a:t>Final Thoughts</a:t>
            </a:r>
            <a:endParaRPr lang="en-US" sz="3200" dirty="0">
              <a:solidFill>
                <a:srgbClr val="0373AD"/>
              </a:solidFill>
            </a:endParaRPr>
          </a:p>
        </p:txBody>
      </p:sp>
    </p:spTree>
    <p:extLst>
      <p:ext uri="{BB962C8B-B14F-4D97-AF65-F5344CB8AC3E}">
        <p14:creationId xmlns:p14="http://schemas.microsoft.com/office/powerpoint/2010/main" val="59831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23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4880" y="2011680"/>
            <a:ext cx="8001000" cy="4329143"/>
          </a:xfrm>
        </p:spPr>
        <p:txBody>
          <a:bodyPr/>
          <a:lstStyle/>
          <a:p>
            <a:pPr>
              <a:defRPr/>
            </a:pPr>
            <a:r>
              <a:rPr lang="en-US" dirty="0">
                <a:latin typeface="Helvetica" panose="020B0604020202020204" pitchFamily="34" charset="0"/>
                <a:cs typeface="Helvetica" panose="020B0604020202020204" pitchFamily="34" charset="0"/>
              </a:rPr>
              <a:t>O</a:t>
            </a:r>
            <a:r>
              <a:rPr lang="en-US" dirty="0" smtClean="0">
                <a:latin typeface="Helvetica" panose="020B0604020202020204" pitchFamily="34" charset="0"/>
                <a:cs typeface="Helvetica" panose="020B0604020202020204" pitchFamily="34" charset="0"/>
              </a:rPr>
              <a:t>ur</a:t>
            </a:r>
            <a:r>
              <a:rPr lang="en-US" b="1" dirty="0" smtClean="0">
                <a:latin typeface="Helvetica" panose="020B0604020202020204" pitchFamily="34" charset="0"/>
                <a:cs typeface="Helvetica" panose="020B0604020202020204" pitchFamily="34" charset="0"/>
              </a:rPr>
              <a:t> </a:t>
            </a:r>
            <a:r>
              <a:rPr lang="en-US" b="1" dirty="0">
                <a:latin typeface="Helvetica" panose="020B0604020202020204" pitchFamily="34" charset="0"/>
                <a:cs typeface="Helvetica" panose="020B0604020202020204" pitchFamily="34" charset="0"/>
              </a:rPr>
              <a:t>mission</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is to </a:t>
            </a:r>
            <a:r>
              <a:rPr lang="en-US" dirty="0">
                <a:latin typeface="Helvetica" panose="020B0604020202020204" pitchFamily="34" charset="0"/>
                <a:cs typeface="Helvetica" panose="020B0604020202020204" pitchFamily="34" charset="0"/>
              </a:rPr>
              <a:t>strengthen Christian schools and equip Christian educators worldwide </a:t>
            </a:r>
            <a:r>
              <a:rPr lang="en-US" dirty="0" smtClean="0">
                <a:latin typeface="Helvetica" panose="020B0604020202020204" pitchFamily="34" charset="0"/>
                <a:cs typeface="Helvetica" panose="020B0604020202020204" pitchFamily="34" charset="0"/>
              </a:rPr>
              <a:t>to prepare </a:t>
            </a:r>
            <a:r>
              <a:rPr lang="en-US" dirty="0">
                <a:latin typeface="Helvetica" panose="020B0604020202020204" pitchFamily="34" charset="0"/>
                <a:cs typeface="Helvetica" panose="020B0604020202020204" pitchFamily="34" charset="0"/>
              </a:rPr>
              <a:t>students academically and inspire them to become devoted followers of Jesus Christ.</a:t>
            </a:r>
          </a:p>
          <a:p>
            <a:pPr marL="0" indent="0">
              <a:buNone/>
            </a:pPr>
            <a:endParaRPr lang="en-US" dirty="0" smtClean="0">
              <a:latin typeface="Helvetica" panose="020B0604020202020204" pitchFamily="34" charset="0"/>
              <a:cs typeface="Helvetica" panose="020B0604020202020204" pitchFamily="34" charset="0"/>
            </a:endParaRPr>
          </a:p>
          <a:p>
            <a:pPr>
              <a:spcBef>
                <a:spcPct val="0"/>
              </a:spcBef>
            </a:pPr>
            <a:r>
              <a:rPr lang="en-US" altLang="en-US" dirty="0">
                <a:latin typeface="Helvetica" panose="020B0604020202020204" pitchFamily="34" charset="0"/>
                <a:cs typeface="Helvetica" panose="020B0604020202020204" pitchFamily="34" charset="0"/>
              </a:rPr>
              <a:t>School accreditation is designed around the principle that excellence </a:t>
            </a:r>
            <a:r>
              <a:rPr lang="en-US" altLang="en-US" dirty="0" smtClean="0">
                <a:latin typeface="Helvetica" panose="020B0604020202020204" pitchFamily="34" charset="0"/>
                <a:cs typeface="Helvetica" panose="020B0604020202020204" pitchFamily="34" charset="0"/>
              </a:rPr>
              <a:t>grows </a:t>
            </a:r>
            <a:r>
              <a:rPr lang="en-US" altLang="en-US" dirty="0">
                <a:latin typeface="Helvetica" panose="020B0604020202020204" pitchFamily="34" charset="0"/>
                <a:cs typeface="Helvetica" panose="020B0604020202020204" pitchFamily="34" charset="0"/>
              </a:rPr>
              <a:t>where a commitment is made to systematic school improvement.</a:t>
            </a:r>
          </a:p>
          <a:p>
            <a:pPr>
              <a:spcBef>
                <a:spcPct val="0"/>
              </a:spcBef>
            </a:pPr>
            <a:endParaRPr lang="en-US" altLang="en-US" dirty="0">
              <a:latin typeface="Helvetica" panose="020B0604020202020204" pitchFamily="34" charset="0"/>
              <a:cs typeface="Helvetica" panose="020B0604020202020204" pitchFamily="34" charset="0"/>
            </a:endParaRPr>
          </a:p>
          <a:p>
            <a:pPr>
              <a:spcBef>
                <a:spcPct val="0"/>
              </a:spcBef>
            </a:pPr>
            <a:r>
              <a:rPr lang="en-US" altLang="en-US" dirty="0">
                <a:latin typeface="Helvetica" panose="020B0604020202020204" pitchFamily="34" charset="0"/>
                <a:cs typeface="Helvetica" panose="020B0604020202020204" pitchFamily="34" charset="0"/>
              </a:rPr>
              <a:t>For Christian schools in the business of shaping hearts and minds for eternity, excellence is </a:t>
            </a:r>
            <a:r>
              <a:rPr lang="en-US" altLang="en-US" dirty="0" smtClean="0">
                <a:latin typeface="Helvetica" panose="020B0604020202020204" pitchFamily="34" charset="0"/>
                <a:cs typeface="Helvetica" panose="020B0604020202020204" pitchFamily="34" charset="0"/>
              </a:rPr>
              <a:t>imperative.</a:t>
            </a:r>
            <a:endParaRPr lang="en-US" alt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1463039" y="1216329"/>
            <a:ext cx="6957061" cy="294307"/>
          </a:xfrm>
        </p:spPr>
        <p:txBody>
          <a:bodyPr/>
          <a:lstStyle/>
          <a:p>
            <a:pPr algn="ctr"/>
            <a:r>
              <a:rPr lang="en-US" sz="2000" dirty="0" smtClean="0"/>
              <a:t>Association of Christian Schools International</a:t>
            </a:r>
            <a:endParaRPr lang="en-US" sz="2000"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1420" y="81916"/>
            <a:ext cx="2156740" cy="9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27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27760" y="2011680"/>
            <a:ext cx="7741919" cy="4329143"/>
          </a:xfrm>
        </p:spPr>
        <p:txBody>
          <a:bodyPr/>
          <a:lstStyle/>
          <a:p>
            <a:pPr>
              <a:buFont typeface="Arial" panose="020B0604020202020204" pitchFamily="34" charset="0"/>
              <a:buChar char="•"/>
            </a:pPr>
            <a:r>
              <a:rPr lang="en-US" altLang="en-US" dirty="0">
                <a:latin typeface="Helvetica" panose="020B0604020202020204" pitchFamily="34" charset="0"/>
                <a:cs typeface="Helvetica" panose="020B0604020202020204" pitchFamily="34" charset="0"/>
              </a:rPr>
              <a:t>25,000 Christian </a:t>
            </a:r>
            <a:r>
              <a:rPr lang="en-US" altLang="en-US" dirty="0" smtClean="0">
                <a:latin typeface="Helvetica" panose="020B0604020202020204" pitchFamily="34" charset="0"/>
                <a:cs typeface="Helvetica" panose="020B0604020202020204" pitchFamily="34" charset="0"/>
              </a:rPr>
              <a:t>schools worldwide (3000 in the US)</a:t>
            </a:r>
            <a:endParaRPr lang="en-US" alt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altLang="en-US" dirty="0">
                <a:latin typeface="Helvetica" panose="020B0604020202020204" pitchFamily="34" charset="0"/>
                <a:cs typeface="Helvetica" panose="020B0604020202020204" pitchFamily="34" charset="0"/>
              </a:rPr>
              <a:t>6 million students</a:t>
            </a:r>
          </a:p>
          <a:p>
            <a:pPr>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1100 </a:t>
            </a:r>
            <a:r>
              <a:rPr lang="en-US" altLang="en-US" dirty="0">
                <a:latin typeface="Helvetica" panose="020B0604020202020204" pitchFamily="34" charset="0"/>
                <a:cs typeface="Helvetica" panose="020B0604020202020204" pitchFamily="34" charset="0"/>
              </a:rPr>
              <a:t>accredited schools</a:t>
            </a:r>
          </a:p>
          <a:p>
            <a:pPr>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200+ </a:t>
            </a:r>
            <a:r>
              <a:rPr lang="en-US" altLang="en-US" dirty="0">
                <a:latin typeface="Helvetica" panose="020B0604020202020204" pitchFamily="34" charset="0"/>
                <a:cs typeface="Helvetica" panose="020B0604020202020204" pitchFamily="34" charset="0"/>
              </a:rPr>
              <a:t>international schools</a:t>
            </a:r>
          </a:p>
          <a:p>
            <a:pPr>
              <a:buFont typeface="Arial" panose="020B0604020202020204" pitchFamily="34" charset="0"/>
              <a:buChar char="•"/>
            </a:pPr>
            <a:r>
              <a:rPr lang="en-US" altLang="en-US" dirty="0">
                <a:latin typeface="Helvetica" panose="020B0604020202020204" pitchFamily="34" charset="0"/>
                <a:cs typeface="Helvetica" panose="020B0604020202020204" pitchFamily="34" charset="0"/>
              </a:rPr>
              <a:t>USA and 100 </a:t>
            </a:r>
            <a:r>
              <a:rPr lang="en-US" altLang="en-US" dirty="0" smtClean="0">
                <a:latin typeface="Helvetica" panose="020B0604020202020204" pitchFamily="34" charset="0"/>
                <a:cs typeface="Helvetica" panose="020B0604020202020204" pitchFamily="34" charset="0"/>
              </a:rPr>
              <a:t>countries</a:t>
            </a:r>
          </a:p>
          <a:p>
            <a:pPr>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30 regional offices </a:t>
            </a:r>
            <a:br>
              <a:rPr lang="en-US" altLang="en-US" dirty="0" smtClean="0">
                <a:latin typeface="Helvetica" panose="020B0604020202020204" pitchFamily="34" charset="0"/>
                <a:cs typeface="Helvetica" panose="020B0604020202020204" pitchFamily="34" charset="0"/>
              </a:rPr>
            </a:br>
            <a:r>
              <a:rPr lang="en-US" altLang="en-US" dirty="0" smtClean="0">
                <a:latin typeface="Helvetica" panose="020B0604020202020204" pitchFamily="34" charset="0"/>
                <a:cs typeface="Helvetica" panose="020B0604020202020204" pitchFamily="34" charset="0"/>
              </a:rPr>
              <a:t>(8 in the U.S.)</a:t>
            </a:r>
            <a:endParaRPr lang="en-US" altLang="en-US" dirty="0">
              <a:latin typeface="Helvetica" panose="020B0604020202020204" pitchFamily="34" charset="0"/>
              <a:cs typeface="Helvetica" panose="020B0604020202020204" pitchFamily="34" charset="0"/>
            </a:endParaRPr>
          </a:p>
          <a:p>
            <a:pPr marL="0" indent="0">
              <a:buNone/>
            </a:pPr>
            <a:endParaRPr lang="en-US" dirty="0"/>
          </a:p>
        </p:txBody>
      </p:sp>
      <p:sp>
        <p:nvSpPr>
          <p:cNvPr id="3" name="Title 2"/>
          <p:cNvSpPr>
            <a:spLocks noGrp="1"/>
          </p:cNvSpPr>
          <p:nvPr>
            <p:ph type="title"/>
          </p:nvPr>
        </p:nvSpPr>
        <p:spPr>
          <a:xfrm>
            <a:off x="1463039" y="1216329"/>
            <a:ext cx="6957061" cy="294307"/>
          </a:xfrm>
        </p:spPr>
        <p:txBody>
          <a:bodyPr/>
          <a:lstStyle/>
          <a:p>
            <a:pPr algn="ctr"/>
            <a:r>
              <a:rPr lang="en-US" sz="2000" dirty="0" smtClean="0"/>
              <a:t>Association of Christian Schools International</a:t>
            </a:r>
            <a:endParaRPr lang="en-US" sz="2000"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1420" y="81916"/>
            <a:ext cx="2156740" cy="9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569" y="3770343"/>
            <a:ext cx="3855720" cy="2570480"/>
          </a:xfrm>
          <a:prstGeom prst="rect">
            <a:avLst/>
          </a:prstGeom>
        </p:spPr>
      </p:pic>
    </p:spTree>
    <p:extLst>
      <p:ext uri="{BB962C8B-B14F-4D97-AF65-F5344CB8AC3E}">
        <p14:creationId xmlns:p14="http://schemas.microsoft.com/office/powerpoint/2010/main" val="265574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2011680"/>
            <a:ext cx="7387902" cy="4329143"/>
          </a:xfrm>
        </p:spPr>
        <p:txBody>
          <a:bodyPr/>
          <a:lstStyle/>
          <a:p>
            <a:pPr>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2743 schools worldwide</a:t>
            </a:r>
            <a:endParaRPr lang="en-US" alt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Over 2 million </a:t>
            </a:r>
            <a:r>
              <a:rPr lang="en-US" altLang="en-US" dirty="0">
                <a:latin typeface="Helvetica" panose="020B0604020202020204" pitchFamily="34" charset="0"/>
                <a:cs typeface="Helvetica" panose="020B0604020202020204" pitchFamily="34" charset="0"/>
              </a:rPr>
              <a:t>students</a:t>
            </a:r>
          </a:p>
          <a:p>
            <a:pPr>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2475 accredited </a:t>
            </a:r>
            <a:r>
              <a:rPr lang="en-US" altLang="en-US" dirty="0">
                <a:latin typeface="Helvetica" panose="020B0604020202020204" pitchFamily="34" charset="0"/>
                <a:cs typeface="Helvetica" panose="020B0604020202020204" pitchFamily="34" charset="0"/>
              </a:rPr>
              <a:t>schools</a:t>
            </a:r>
          </a:p>
          <a:p>
            <a:pPr>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306 international schools</a:t>
            </a:r>
            <a:endParaRPr lang="en-US" alt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altLang="en-US" dirty="0">
                <a:latin typeface="Helvetica" panose="020B0604020202020204" pitchFamily="34" charset="0"/>
                <a:cs typeface="Helvetica" panose="020B0604020202020204" pitchFamily="34" charset="0"/>
              </a:rPr>
              <a:t>USA and </a:t>
            </a:r>
            <a:r>
              <a:rPr lang="en-US" altLang="en-US" dirty="0" smtClean="0">
                <a:latin typeface="Helvetica" panose="020B0604020202020204" pitchFamily="34" charset="0"/>
                <a:cs typeface="Helvetica" panose="020B0604020202020204" pitchFamily="34" charset="0"/>
              </a:rPr>
              <a:t>94 countries</a:t>
            </a:r>
          </a:p>
          <a:p>
            <a:pPr>
              <a:buFont typeface="Arial" panose="020B0604020202020204" pitchFamily="34" charset="0"/>
              <a:buChar char="•"/>
            </a:pPr>
            <a:r>
              <a:rPr lang="en-US" altLang="en-US" dirty="0">
                <a:latin typeface="Helvetica" panose="020B0604020202020204" pitchFamily="34" charset="0"/>
                <a:cs typeface="Helvetica" panose="020B0604020202020204" pitchFamily="34" charset="0"/>
              </a:rPr>
              <a:t>1</a:t>
            </a:r>
            <a:r>
              <a:rPr lang="en-US" altLang="en-US" dirty="0" smtClean="0">
                <a:latin typeface="Helvetica" panose="020B0604020202020204" pitchFamily="34" charset="0"/>
                <a:cs typeface="Helvetica" panose="020B0604020202020204" pitchFamily="34" charset="0"/>
              </a:rPr>
              <a:t> regional office in the U.S. </a:t>
            </a:r>
            <a:r>
              <a:rPr lang="en-US" altLang="en-US" smtClean="0">
                <a:latin typeface="Helvetica" panose="020B0604020202020204" pitchFamily="34" charset="0"/>
                <a:cs typeface="Helvetica" panose="020B0604020202020204" pitchFamily="34" charset="0"/>
              </a:rPr>
              <a:t>(Philadelphia, PA)</a:t>
            </a:r>
            <a:endParaRPr lang="en-US" altLang="en-US" dirty="0" smtClean="0">
              <a:latin typeface="Helvetica" panose="020B0604020202020204" pitchFamily="34" charset="0"/>
              <a:cs typeface="Helvetica" panose="020B0604020202020204" pitchFamily="34" charset="0"/>
            </a:endParaRPr>
          </a:p>
          <a:p>
            <a:pPr>
              <a:buFont typeface="Arial" panose="020B0604020202020204" pitchFamily="34" charset="0"/>
              <a:buChar char="•"/>
            </a:pPr>
            <a:endParaRPr lang="en-US" altLang="en-US"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en-US" altLang="en-US" sz="1800" i="1" dirty="0" smtClean="0">
                <a:latin typeface="Helvetica" panose="020B0604020202020204" pitchFamily="34" charset="0"/>
                <a:cs typeface="Helvetica" panose="020B0604020202020204" pitchFamily="34" charset="0"/>
              </a:rPr>
              <a:t>ACSI is the lead agency and MSA is the partner agency. MSA standards are verified by a designated team member who completes the MSA standards checklist. The ACSI regional office then submits the checklist to MSA along with all visiting team documents.</a:t>
            </a:r>
            <a:endParaRPr lang="en-US" altLang="en-US" sz="1800" i="1"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1463039" y="1216329"/>
            <a:ext cx="6957061" cy="581991"/>
          </a:xfrm>
        </p:spPr>
        <p:txBody>
          <a:bodyPr/>
          <a:lstStyle/>
          <a:p>
            <a:pPr algn="ctr"/>
            <a:r>
              <a:rPr lang="en-US" sz="2000" dirty="0" smtClean="0">
                <a:solidFill>
                  <a:srgbClr val="C00000"/>
                </a:solidFill>
              </a:rPr>
              <a:t>Middle States Association of Colleges and Schools (MSA) </a:t>
            </a:r>
            <a:endParaRPr lang="en-US" sz="2000" dirty="0">
              <a:solidFill>
                <a:srgbClr val="C00000"/>
              </a:solidFill>
            </a:endParaRPr>
          </a:p>
        </p:txBody>
      </p:sp>
      <p:pic>
        <p:nvPicPr>
          <p:cNvPr id="4" name="Picture 3"/>
          <p:cNvPicPr>
            <a:picLocks noChangeAspect="1"/>
          </p:cNvPicPr>
          <p:nvPr/>
        </p:nvPicPr>
        <p:blipFill>
          <a:blip r:embed="rId3"/>
          <a:stretch>
            <a:fillRect/>
          </a:stretch>
        </p:blipFill>
        <p:spPr>
          <a:xfrm>
            <a:off x="957262" y="290288"/>
            <a:ext cx="2162175" cy="828675"/>
          </a:xfrm>
          <a:prstGeom prst="rect">
            <a:avLst/>
          </a:prstGeom>
        </p:spPr>
      </p:pic>
    </p:spTree>
    <p:extLst>
      <p:ext uri="{BB962C8B-B14F-4D97-AF65-F5344CB8AC3E}">
        <p14:creationId xmlns:p14="http://schemas.microsoft.com/office/powerpoint/2010/main" val="412876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539240"/>
            <a:ext cx="7387902" cy="4801583"/>
          </a:xfrm>
        </p:spPr>
        <p:txBody>
          <a:bodyPr/>
          <a:lstStyle/>
          <a:p>
            <a:pPr marL="0" indent="0">
              <a:buNone/>
            </a:pPr>
            <a:r>
              <a:rPr lang="en-US" altLang="en-US" dirty="0">
                <a:latin typeface="Helvetica" panose="020B0604020202020204" pitchFamily="34" charset="0"/>
                <a:cs typeface="Helvetica" panose="020B0604020202020204" pitchFamily="34" charset="0"/>
              </a:rPr>
              <a:t>A</a:t>
            </a:r>
            <a:r>
              <a:rPr lang="en-US" altLang="en-US" dirty="0" smtClean="0">
                <a:latin typeface="Helvetica" panose="020B0604020202020204" pitchFamily="34" charset="0"/>
                <a:cs typeface="Helvetica" panose="020B0604020202020204" pitchFamily="34" charset="0"/>
              </a:rPr>
              <a:t>ccreditation status signifies that a school that has met institutional standards of quality and has verified their commitment to strategic, continuous, and systematic school improvement.  This process encourages the school to:</a:t>
            </a:r>
            <a:endParaRPr lang="en-US" altLang="en-US" dirty="0">
              <a:latin typeface="Helvetica" panose="020B0604020202020204" pitchFamily="34" charset="0"/>
              <a:cs typeface="Helvetica" panose="020B0604020202020204" pitchFamily="34" charset="0"/>
            </a:endParaRPr>
          </a:p>
          <a:p>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760" y="169960"/>
            <a:ext cx="1473998" cy="64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pPr algn="ctr"/>
            <a:r>
              <a:rPr lang="en-US" sz="3200" dirty="0" smtClean="0">
                <a:solidFill>
                  <a:srgbClr val="0071AC"/>
                </a:solidFill>
              </a:rPr>
              <a:t>Accreditation</a:t>
            </a:r>
            <a:endParaRPr lang="en-US" sz="3200" dirty="0">
              <a:solidFill>
                <a:srgbClr val="0071AC"/>
              </a:solidFill>
            </a:endParaRPr>
          </a:p>
        </p:txBody>
      </p:sp>
      <p:sp>
        <p:nvSpPr>
          <p:cNvPr id="7" name="Content Placeholder 2"/>
          <p:cNvSpPr txBox="1">
            <a:spLocks/>
          </p:cNvSpPr>
          <p:nvPr/>
        </p:nvSpPr>
        <p:spPr>
          <a:xfrm>
            <a:off x="4822717" y="3401568"/>
            <a:ext cx="4237462" cy="3000216"/>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latin typeface="Helvetica" panose="020B0604020202020204" pitchFamily="34" charset="0"/>
                <a:cs typeface="Helvetica" panose="020B0604020202020204" pitchFamily="34" charset="0"/>
              </a:rPr>
              <a:t>Assess and improve student learning</a:t>
            </a:r>
          </a:p>
          <a:p>
            <a:pPr lvl="1"/>
            <a:r>
              <a:rPr lang="en-US" dirty="0" smtClean="0">
                <a:latin typeface="Helvetica" panose="020B0604020202020204" pitchFamily="34" charset="0"/>
                <a:cs typeface="Helvetica" panose="020B0604020202020204" pitchFamily="34" charset="0"/>
              </a:rPr>
              <a:t>Focus on both instructional and program effectiveness</a:t>
            </a:r>
          </a:p>
          <a:p>
            <a:pPr lvl="1"/>
            <a:r>
              <a:rPr lang="en-US" dirty="0" smtClean="0">
                <a:latin typeface="Helvetica" panose="020B0604020202020204" pitchFamily="34" charset="0"/>
                <a:cs typeface="Helvetica" panose="020B0604020202020204" pitchFamily="34" charset="0"/>
              </a:rPr>
              <a:t>Evaluate and stay true to their mission</a:t>
            </a:r>
          </a:p>
        </p:txBody>
      </p:sp>
      <p:pic>
        <p:nvPicPr>
          <p:cNvPr id="9" name="Picture 8"/>
          <p:cNvPicPr>
            <a:picLocks noChangeAspect="1"/>
          </p:cNvPicPr>
          <p:nvPr/>
        </p:nvPicPr>
        <p:blipFill>
          <a:blip r:embed="rId4"/>
          <a:stretch>
            <a:fillRect/>
          </a:stretch>
        </p:blipFill>
        <p:spPr>
          <a:xfrm>
            <a:off x="945937" y="3785640"/>
            <a:ext cx="4229742" cy="2104453"/>
          </a:xfrm>
          <a:prstGeom prst="rect">
            <a:avLst/>
          </a:prstGeom>
        </p:spPr>
      </p:pic>
    </p:spTree>
    <p:extLst>
      <p:ext uri="{BB962C8B-B14F-4D97-AF65-F5344CB8AC3E}">
        <p14:creationId xmlns:p14="http://schemas.microsoft.com/office/powerpoint/2010/main" val="318486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539240"/>
            <a:ext cx="7387902" cy="4801583"/>
          </a:xfrm>
        </p:spPr>
        <p:txBody>
          <a:bodyPr/>
          <a:lstStyle/>
          <a:p>
            <a:pPr>
              <a:spcBef>
                <a:spcPct val="0"/>
              </a:spcBef>
              <a:buFont typeface="Arial" panose="020B0604020202020204" pitchFamily="34" charset="0"/>
              <a:buChar char="•"/>
            </a:pPr>
            <a:r>
              <a:rPr lang="en-US" altLang="en-US" b="1" i="1" dirty="0">
                <a:latin typeface="Helvetica" panose="020B0604020202020204" pitchFamily="34" charset="0"/>
                <a:cs typeface="Helvetica" panose="020B0604020202020204" pitchFamily="34" charset="0"/>
              </a:rPr>
              <a:t>P</a:t>
            </a:r>
            <a:r>
              <a:rPr lang="en-US" altLang="en-US" b="1" i="1" dirty="0" smtClean="0">
                <a:latin typeface="Helvetica" panose="020B0604020202020204" pitchFamily="34" charset="0"/>
                <a:cs typeface="Helvetica" panose="020B0604020202020204" pitchFamily="34" charset="0"/>
              </a:rPr>
              <a:t>rocess</a:t>
            </a:r>
            <a:r>
              <a:rPr lang="en-US" altLang="en-US" dirty="0" smtClean="0">
                <a:latin typeface="Helvetica" panose="020B0604020202020204" pitchFamily="34" charset="0"/>
                <a:cs typeface="Helvetica" panose="020B0604020202020204" pitchFamily="34" charset="0"/>
              </a:rPr>
              <a:t> </a:t>
            </a:r>
            <a:r>
              <a:rPr lang="en-US" altLang="en-US" dirty="0">
                <a:latin typeface="Helvetica" panose="020B0604020202020204" pitchFamily="34" charset="0"/>
                <a:cs typeface="Helvetica" panose="020B0604020202020204" pitchFamily="34" charset="0"/>
              </a:rPr>
              <a:t>of study and analysis to prepare a school for </a:t>
            </a:r>
            <a:r>
              <a:rPr lang="en-US" altLang="en-US" dirty="0" smtClean="0">
                <a:latin typeface="Helvetica" panose="020B0604020202020204" pitchFamily="34" charset="0"/>
                <a:cs typeface="Helvetica" panose="020B0604020202020204" pitchFamily="34" charset="0"/>
              </a:rPr>
              <a:t>systematic improvement </a:t>
            </a:r>
          </a:p>
          <a:p>
            <a:pPr>
              <a:spcBef>
                <a:spcPct val="0"/>
              </a:spcBef>
              <a:buFont typeface="Arial" panose="020B0604020202020204" pitchFamily="34" charset="0"/>
              <a:buChar char="•"/>
            </a:pPr>
            <a:r>
              <a:rPr lang="en-US" altLang="en-US" b="1" i="1" dirty="0" smtClean="0">
                <a:latin typeface="Helvetica" panose="020B0604020202020204" pitchFamily="34" charset="0"/>
                <a:cs typeface="Helvetica" panose="020B0604020202020204" pitchFamily="34" charset="0"/>
              </a:rPr>
              <a:t>Involvement</a:t>
            </a:r>
            <a:r>
              <a:rPr lang="en-US" altLang="en-US" i="1" dirty="0" smtClean="0">
                <a:latin typeface="Helvetica" panose="020B0604020202020204" pitchFamily="34" charset="0"/>
                <a:cs typeface="Helvetica" panose="020B0604020202020204" pitchFamily="34" charset="0"/>
              </a:rPr>
              <a:t> </a:t>
            </a:r>
            <a:r>
              <a:rPr lang="en-US" altLang="en-US" dirty="0">
                <a:latin typeface="Helvetica" panose="020B0604020202020204" pitchFamily="34" charset="0"/>
                <a:cs typeface="Helvetica" panose="020B0604020202020204" pitchFamily="34" charset="0"/>
              </a:rPr>
              <a:t>of students, parents, teachers and the school community in a unified approach to advance the school</a:t>
            </a:r>
          </a:p>
          <a:p>
            <a:pPr>
              <a:spcBef>
                <a:spcPct val="0"/>
              </a:spcBef>
              <a:buFont typeface="Arial" panose="020B0604020202020204" pitchFamily="34" charset="0"/>
              <a:buChar char="•"/>
            </a:pPr>
            <a:r>
              <a:rPr lang="en-US" altLang="en-US" b="1" dirty="0">
                <a:latin typeface="Helvetica" panose="020B0604020202020204" pitchFamily="34" charset="0"/>
                <a:cs typeface="Helvetica" panose="020B0604020202020204" pitchFamily="34" charset="0"/>
              </a:rPr>
              <a:t>C</a:t>
            </a:r>
            <a:r>
              <a:rPr lang="en-US" altLang="en-US" b="1" i="1" dirty="0" smtClean="0">
                <a:latin typeface="Helvetica" panose="020B0604020202020204" pitchFamily="34" charset="0"/>
                <a:cs typeface="Helvetica" panose="020B0604020202020204" pitchFamily="34" charset="0"/>
              </a:rPr>
              <a:t>omparison</a:t>
            </a:r>
            <a:r>
              <a:rPr lang="en-US" altLang="en-US" dirty="0" smtClean="0">
                <a:latin typeface="Helvetica" panose="020B0604020202020204" pitchFamily="34" charset="0"/>
                <a:cs typeface="Helvetica" panose="020B0604020202020204" pitchFamily="34" charset="0"/>
              </a:rPr>
              <a:t> </a:t>
            </a:r>
            <a:r>
              <a:rPr lang="en-US" altLang="en-US" dirty="0">
                <a:latin typeface="Helvetica" panose="020B0604020202020204" pitchFamily="34" charset="0"/>
                <a:cs typeface="Helvetica" panose="020B0604020202020204" pitchFamily="34" charset="0"/>
              </a:rPr>
              <a:t>of schools with established </a:t>
            </a:r>
            <a:r>
              <a:rPr lang="en-US" altLang="en-US" dirty="0" smtClean="0">
                <a:latin typeface="Helvetica" panose="020B0604020202020204" pitchFamily="34" charset="0"/>
                <a:cs typeface="Helvetica" panose="020B0604020202020204" pitchFamily="34" charset="0"/>
              </a:rPr>
              <a:t>accreditation standards </a:t>
            </a:r>
            <a:r>
              <a:rPr lang="en-US" altLang="en-US" dirty="0">
                <a:latin typeface="Helvetica" panose="020B0604020202020204" pitchFamily="34" charset="0"/>
                <a:cs typeface="Helvetica" panose="020B0604020202020204" pitchFamily="34" charset="0"/>
              </a:rPr>
              <a:t>of </a:t>
            </a:r>
            <a:r>
              <a:rPr lang="en-US" altLang="en-US" dirty="0" smtClean="0">
                <a:latin typeface="Helvetica" panose="020B0604020202020204" pitchFamily="34" charset="0"/>
                <a:cs typeface="Helvetica" panose="020B0604020202020204" pitchFamily="34" charset="0"/>
              </a:rPr>
              <a:t>quality</a:t>
            </a:r>
            <a:endParaRPr lang="en-US" altLang="en-US" dirty="0">
              <a:latin typeface="Helvetica" panose="020B0604020202020204" pitchFamily="34" charset="0"/>
              <a:cs typeface="Helvetica" panose="020B0604020202020204" pitchFamily="34" charset="0"/>
            </a:endParaRPr>
          </a:p>
          <a:p>
            <a:pPr>
              <a:spcBef>
                <a:spcPct val="0"/>
              </a:spcBef>
              <a:buFont typeface="Arial" panose="020B0604020202020204" pitchFamily="34" charset="0"/>
              <a:buChar char="•"/>
            </a:pPr>
            <a:r>
              <a:rPr lang="en-US" altLang="en-US" b="1" dirty="0">
                <a:latin typeface="Helvetica" panose="020B0604020202020204" pitchFamily="34" charset="0"/>
                <a:cs typeface="Helvetica" panose="020B0604020202020204" pitchFamily="34" charset="0"/>
              </a:rPr>
              <a:t>A</a:t>
            </a:r>
            <a:r>
              <a:rPr lang="en-US" altLang="en-US" b="1" i="1" dirty="0" smtClean="0">
                <a:latin typeface="Helvetica" panose="020B0604020202020204" pitchFamily="34" charset="0"/>
                <a:cs typeface="Helvetica" panose="020B0604020202020204" pitchFamily="34" charset="0"/>
              </a:rPr>
              <a:t>ssessment</a:t>
            </a:r>
            <a:r>
              <a:rPr lang="en-US" altLang="en-US" dirty="0" smtClean="0">
                <a:latin typeface="Helvetica" panose="020B0604020202020204" pitchFamily="34" charset="0"/>
                <a:cs typeface="Helvetica" panose="020B0604020202020204" pitchFamily="34" charset="0"/>
              </a:rPr>
              <a:t> </a:t>
            </a:r>
            <a:r>
              <a:rPr lang="en-US" altLang="en-US" dirty="0">
                <a:latin typeface="Helvetica" panose="020B0604020202020204" pitchFamily="34" charset="0"/>
                <a:cs typeface="Helvetica" panose="020B0604020202020204" pitchFamily="34" charset="0"/>
              </a:rPr>
              <a:t>of a school’s operation in light of its stated mission and </a:t>
            </a:r>
            <a:r>
              <a:rPr lang="en-US" altLang="en-US" dirty="0" smtClean="0">
                <a:latin typeface="Helvetica" panose="020B0604020202020204" pitchFamily="34" charset="0"/>
                <a:cs typeface="Helvetica" panose="020B0604020202020204" pitchFamily="34" charset="0"/>
              </a:rPr>
              <a:t>vision</a:t>
            </a:r>
          </a:p>
          <a:p>
            <a:pPr>
              <a:spcBef>
                <a:spcPct val="0"/>
              </a:spcBef>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Development of a </a:t>
            </a:r>
            <a:r>
              <a:rPr lang="en-US" altLang="en-US" b="1" i="1" dirty="0" smtClean="0">
                <a:latin typeface="Helvetica" panose="020B0604020202020204" pitchFamily="34" charset="0"/>
                <a:cs typeface="Helvetica" panose="020B0604020202020204" pitchFamily="34" charset="0"/>
              </a:rPr>
              <a:t>Continuous School Improvement Plan</a:t>
            </a:r>
          </a:p>
          <a:p>
            <a:pPr>
              <a:spcBef>
                <a:spcPct val="0"/>
              </a:spcBef>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Summary of findings in a </a:t>
            </a:r>
            <a:r>
              <a:rPr lang="en-US" altLang="en-US" b="1" i="1" dirty="0" smtClean="0">
                <a:latin typeface="Helvetica" panose="020B0604020202020204" pitchFamily="34" charset="0"/>
                <a:cs typeface="Helvetica" panose="020B0604020202020204" pitchFamily="34" charset="0"/>
              </a:rPr>
              <a:t>Self-Study</a:t>
            </a:r>
            <a:r>
              <a:rPr lang="en-US" altLang="en-US" dirty="0" smtClean="0">
                <a:latin typeface="Helvetica" panose="020B0604020202020204" pitchFamily="34" charset="0"/>
                <a:cs typeface="Helvetica" panose="020B0604020202020204" pitchFamily="34" charset="0"/>
              </a:rPr>
              <a:t>, supported by evidence </a:t>
            </a:r>
            <a:endParaRPr lang="en-US" altLang="en-US" dirty="0">
              <a:latin typeface="Helvetica" panose="020B0604020202020204" pitchFamily="34" charset="0"/>
              <a:cs typeface="Helvetica" panose="020B0604020202020204" pitchFamily="34" charset="0"/>
            </a:endParaRPr>
          </a:p>
          <a:p>
            <a:pPr marL="0" indent="0">
              <a:buNone/>
            </a:pPr>
            <a:endParaRPr lang="en-US" dirty="0"/>
          </a:p>
        </p:txBody>
      </p:sp>
      <p:sp>
        <p:nvSpPr>
          <p:cNvPr id="5" name="Title 4"/>
          <p:cNvSpPr>
            <a:spLocks noGrp="1"/>
          </p:cNvSpPr>
          <p:nvPr>
            <p:ph type="title"/>
          </p:nvPr>
        </p:nvSpPr>
        <p:spPr/>
        <p:txBody>
          <a:bodyPr/>
          <a:lstStyle/>
          <a:p>
            <a:pPr algn="ctr"/>
            <a:r>
              <a:rPr lang="en-US" sz="3200" dirty="0" smtClean="0">
                <a:solidFill>
                  <a:srgbClr val="0071AC"/>
                </a:solidFill>
              </a:rPr>
              <a:t>Accreditation Process – School</a:t>
            </a:r>
            <a:endParaRPr lang="en-US" sz="3200" dirty="0">
              <a:solidFill>
                <a:srgbClr val="0071AC"/>
              </a:solidFill>
            </a:endParaRPr>
          </a:p>
        </p:txBody>
      </p:sp>
    </p:spTree>
    <p:extLst>
      <p:ext uri="{BB962C8B-B14F-4D97-AF65-F5344CB8AC3E}">
        <p14:creationId xmlns:p14="http://schemas.microsoft.com/office/powerpoint/2010/main" val="181373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7939" y="2156460"/>
            <a:ext cx="7387902" cy="4801583"/>
          </a:xfrm>
        </p:spPr>
        <p:txBody>
          <a:bodyPr/>
          <a:lstStyle/>
          <a:p>
            <a:pPr>
              <a:spcBef>
                <a:spcPct val="0"/>
              </a:spcBef>
              <a:buFont typeface="Arial" panose="020B0604020202020204" pitchFamily="34" charset="0"/>
              <a:buChar char="•"/>
            </a:pPr>
            <a:r>
              <a:rPr lang="en-US" altLang="en-US" b="1" i="1" dirty="0">
                <a:latin typeface="Helvetica" panose="020B0604020202020204" pitchFamily="34" charset="0"/>
                <a:cs typeface="Helvetica" panose="020B0604020202020204" pitchFamily="34" charset="0"/>
              </a:rPr>
              <a:t>Validate</a:t>
            </a:r>
            <a:r>
              <a:rPr lang="en-US" altLang="en-US" dirty="0">
                <a:latin typeface="Helvetica" panose="020B0604020202020204" pitchFamily="34" charset="0"/>
                <a:cs typeface="Helvetica" panose="020B0604020202020204" pitchFamily="34" charset="0"/>
              </a:rPr>
              <a:t> the school self-study report</a:t>
            </a:r>
          </a:p>
          <a:p>
            <a:pPr>
              <a:spcBef>
                <a:spcPct val="0"/>
              </a:spcBef>
              <a:buFont typeface="Arial" panose="020B0604020202020204" pitchFamily="34" charset="0"/>
              <a:buChar char="•"/>
            </a:pPr>
            <a:r>
              <a:rPr lang="en-US" altLang="en-US" b="1" i="1" dirty="0">
                <a:latin typeface="Helvetica" panose="020B0604020202020204" pitchFamily="34" charset="0"/>
                <a:cs typeface="Helvetica" panose="020B0604020202020204" pitchFamily="34" charset="0"/>
              </a:rPr>
              <a:t>Confirm</a:t>
            </a:r>
            <a:r>
              <a:rPr lang="en-US" altLang="en-US" dirty="0">
                <a:latin typeface="Helvetica" panose="020B0604020202020204" pitchFamily="34" charset="0"/>
                <a:cs typeface="Helvetica" panose="020B0604020202020204" pitchFamily="34" charset="0"/>
              </a:rPr>
              <a:t> that the school is being true to its mission</a:t>
            </a:r>
          </a:p>
          <a:p>
            <a:pPr>
              <a:spcBef>
                <a:spcPct val="0"/>
              </a:spcBef>
              <a:buFont typeface="Arial" panose="020B0604020202020204" pitchFamily="34" charset="0"/>
              <a:buChar char="•"/>
            </a:pPr>
            <a:r>
              <a:rPr lang="en-US" altLang="en-US" b="1" i="1" dirty="0">
                <a:latin typeface="Helvetica" panose="020B0604020202020204" pitchFamily="34" charset="0"/>
                <a:cs typeface="Helvetica" panose="020B0604020202020204" pitchFamily="34" charset="0"/>
              </a:rPr>
              <a:t>Evaluate</a:t>
            </a:r>
            <a:r>
              <a:rPr lang="en-US" altLang="en-US" dirty="0">
                <a:latin typeface="Helvetica" panose="020B0604020202020204" pitchFamily="34" charset="0"/>
                <a:cs typeface="Helvetica" panose="020B0604020202020204" pitchFamily="34" charset="0"/>
              </a:rPr>
              <a:t> the school’s level of compliance with quality </a:t>
            </a:r>
            <a:r>
              <a:rPr lang="en-US" altLang="en-US" dirty="0" smtClean="0">
                <a:latin typeface="Helvetica" panose="020B0604020202020204" pitchFamily="34" charset="0"/>
                <a:cs typeface="Helvetica" panose="020B0604020202020204" pitchFamily="34" charset="0"/>
              </a:rPr>
              <a:t>accreditation standards</a:t>
            </a:r>
            <a:endParaRPr lang="en-US" altLang="en-US" dirty="0">
              <a:latin typeface="Helvetica" panose="020B0604020202020204" pitchFamily="34" charset="0"/>
              <a:cs typeface="Helvetica" panose="020B0604020202020204" pitchFamily="34" charset="0"/>
            </a:endParaRPr>
          </a:p>
          <a:p>
            <a:pPr>
              <a:spcBef>
                <a:spcPct val="0"/>
              </a:spcBef>
              <a:buFont typeface="Arial" panose="020B0604020202020204" pitchFamily="34" charset="0"/>
              <a:buChar char="•"/>
            </a:pPr>
            <a:r>
              <a:rPr lang="en-US" altLang="en-US" b="1" i="1" dirty="0">
                <a:latin typeface="Helvetica" panose="020B0604020202020204" pitchFamily="34" charset="0"/>
                <a:cs typeface="Helvetica" panose="020B0604020202020204" pitchFamily="34" charset="0"/>
              </a:rPr>
              <a:t>Assess</a:t>
            </a:r>
            <a:r>
              <a:rPr lang="en-US" altLang="en-US" dirty="0">
                <a:latin typeface="Helvetica" panose="020B0604020202020204" pitchFamily="34" charset="0"/>
                <a:cs typeface="Helvetica" panose="020B0604020202020204" pitchFamily="34" charset="0"/>
              </a:rPr>
              <a:t> the school’s continuous improvement process</a:t>
            </a:r>
          </a:p>
          <a:p>
            <a:pPr>
              <a:spcBef>
                <a:spcPct val="0"/>
              </a:spcBef>
              <a:buFont typeface="Arial" panose="020B0604020202020204" pitchFamily="34" charset="0"/>
              <a:buChar char="•"/>
            </a:pPr>
            <a:r>
              <a:rPr lang="en-US" altLang="en-US" b="1" i="1" dirty="0" smtClean="0">
                <a:latin typeface="Helvetica" panose="020B0604020202020204" pitchFamily="34" charset="0"/>
                <a:cs typeface="Helvetica" panose="020B0604020202020204" pitchFamily="34" charset="0"/>
              </a:rPr>
              <a:t>Commend</a:t>
            </a:r>
            <a:r>
              <a:rPr lang="en-US" altLang="en-US" dirty="0" smtClean="0">
                <a:latin typeface="Helvetica" panose="020B0604020202020204" pitchFamily="34" charset="0"/>
                <a:cs typeface="Helvetica" panose="020B0604020202020204" pitchFamily="34" charset="0"/>
              </a:rPr>
              <a:t> </a:t>
            </a:r>
            <a:r>
              <a:rPr lang="en-US" altLang="en-US" dirty="0">
                <a:latin typeface="Helvetica" panose="020B0604020202020204" pitchFamily="34" charset="0"/>
                <a:cs typeface="Helvetica" panose="020B0604020202020204" pitchFamily="34" charset="0"/>
              </a:rPr>
              <a:t>the strengths of the school</a:t>
            </a:r>
          </a:p>
          <a:p>
            <a:pPr>
              <a:spcBef>
                <a:spcPct val="0"/>
              </a:spcBef>
              <a:buFont typeface="Arial" panose="020B0604020202020204" pitchFamily="34" charset="0"/>
              <a:buChar char="•"/>
            </a:pPr>
            <a:r>
              <a:rPr lang="en-US" altLang="en-US" dirty="0">
                <a:latin typeface="Helvetica" panose="020B0604020202020204" pitchFamily="34" charset="0"/>
                <a:cs typeface="Helvetica" panose="020B0604020202020204" pitchFamily="34" charset="0"/>
              </a:rPr>
              <a:t>Provide valuable feedback through clear </a:t>
            </a:r>
            <a:r>
              <a:rPr lang="en-US" altLang="en-US" b="1" i="1" dirty="0" smtClean="0">
                <a:latin typeface="Helvetica" panose="020B0604020202020204" pitchFamily="34" charset="0"/>
                <a:cs typeface="Helvetica" panose="020B0604020202020204" pitchFamily="34" charset="0"/>
              </a:rPr>
              <a:t>recommendations</a:t>
            </a:r>
            <a:r>
              <a:rPr lang="en-US" altLang="en-US" dirty="0" smtClean="0">
                <a:latin typeface="Helvetica" panose="020B0604020202020204" pitchFamily="34" charset="0"/>
                <a:cs typeface="Helvetica" panose="020B0604020202020204" pitchFamily="34" charset="0"/>
              </a:rPr>
              <a:t> for improvement</a:t>
            </a:r>
          </a:p>
          <a:p>
            <a:pPr>
              <a:spcBef>
                <a:spcPct val="0"/>
              </a:spcBef>
              <a:buFont typeface="Arial" panose="020B0604020202020204" pitchFamily="34" charset="0"/>
              <a:buChar char="•"/>
            </a:pPr>
            <a:r>
              <a:rPr lang="en-US" altLang="en-US" dirty="0" smtClean="0">
                <a:latin typeface="Helvetica" panose="020B0604020202020204" pitchFamily="34" charset="0"/>
                <a:cs typeface="Helvetica" panose="020B0604020202020204" pitchFamily="34" charset="0"/>
              </a:rPr>
              <a:t>Make a </a:t>
            </a:r>
            <a:r>
              <a:rPr lang="en-US" altLang="en-US" b="1" i="1" dirty="0" smtClean="0">
                <a:latin typeface="Helvetica" panose="020B0604020202020204" pitchFamily="34" charset="0"/>
                <a:cs typeface="Helvetica" panose="020B0604020202020204" pitchFamily="34" charset="0"/>
              </a:rPr>
              <a:t>recommendation for accreditation </a:t>
            </a:r>
            <a:r>
              <a:rPr lang="en-US" altLang="en-US" dirty="0" smtClean="0">
                <a:latin typeface="Helvetica" panose="020B0604020202020204" pitchFamily="34" charset="0"/>
                <a:cs typeface="Helvetica" panose="020B0604020202020204" pitchFamily="34" charset="0"/>
              </a:rPr>
              <a:t>to the Regional Commission </a:t>
            </a:r>
            <a:endParaRPr lang="en-US" altLang="en-US" dirty="0">
              <a:latin typeface="Helvetica" panose="020B0604020202020204" pitchFamily="34" charset="0"/>
              <a:cs typeface="Helvetica" panose="020B0604020202020204" pitchFamily="34" charset="0"/>
            </a:endParaRPr>
          </a:p>
          <a:p>
            <a:pPr marL="0" indent="0">
              <a:buNone/>
            </a:pPr>
            <a:endParaRPr lang="en-US" dirty="0"/>
          </a:p>
        </p:txBody>
      </p:sp>
      <p:sp>
        <p:nvSpPr>
          <p:cNvPr id="5" name="Title 4"/>
          <p:cNvSpPr>
            <a:spLocks noGrp="1"/>
          </p:cNvSpPr>
          <p:nvPr>
            <p:ph type="title"/>
          </p:nvPr>
        </p:nvSpPr>
        <p:spPr/>
        <p:txBody>
          <a:bodyPr/>
          <a:lstStyle/>
          <a:p>
            <a:pPr algn="ctr"/>
            <a:r>
              <a:rPr lang="en-US" sz="3200" dirty="0" smtClean="0">
                <a:solidFill>
                  <a:srgbClr val="0373AD"/>
                </a:solidFill>
              </a:rPr>
              <a:t>Accreditation Process – </a:t>
            </a:r>
            <a:r>
              <a:rPr lang="en-US" sz="2800" dirty="0" smtClean="0">
                <a:solidFill>
                  <a:srgbClr val="0373AD"/>
                </a:solidFill>
              </a:rPr>
              <a:t>Visiting Team</a:t>
            </a:r>
            <a:endParaRPr lang="en-US" sz="2800" dirty="0">
              <a:solidFill>
                <a:srgbClr val="0373AD"/>
              </a:solidFill>
            </a:endParaRPr>
          </a:p>
        </p:txBody>
      </p:sp>
      <p:sp>
        <p:nvSpPr>
          <p:cNvPr id="3" name="TextBox 2"/>
          <p:cNvSpPr txBox="1"/>
          <p:nvPr/>
        </p:nvSpPr>
        <p:spPr>
          <a:xfrm>
            <a:off x="1059180" y="1158419"/>
            <a:ext cx="7391400" cy="1107996"/>
          </a:xfrm>
          <a:prstGeom prst="rect">
            <a:avLst/>
          </a:prstGeom>
          <a:noFill/>
        </p:spPr>
        <p:txBody>
          <a:bodyPr wrap="square" rtlCol="0">
            <a:spAutoFit/>
          </a:bodyPr>
          <a:lstStyle/>
          <a:p>
            <a:r>
              <a:rPr lang="en-US" sz="2200" dirty="0" smtClean="0">
                <a:latin typeface="Helvetica" panose="020B0604020202020204" pitchFamily="34" charset="0"/>
                <a:cs typeface="Helvetica" panose="020B0604020202020204" pitchFamily="34" charset="0"/>
              </a:rPr>
              <a:t>The visiting team consists of peers with a variety of expertise to provide valuable feedback.  Their purpose is to:</a:t>
            </a:r>
            <a:endParaRPr lang="en-US" sz="2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391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Title 1"/>
          <p:cNvSpPr>
            <a:spLocks noGrp="1"/>
          </p:cNvSpPr>
          <p:nvPr>
            <p:ph type="title"/>
          </p:nvPr>
        </p:nvSpPr>
        <p:spPr/>
        <p:txBody>
          <a:bodyPr/>
          <a:lstStyle/>
          <a:p>
            <a:pPr algn="ctr"/>
            <a:r>
              <a:rPr lang="en-US" sz="3200" dirty="0" smtClean="0">
                <a:solidFill>
                  <a:srgbClr val="0373AD"/>
                </a:solidFill>
              </a:rPr>
              <a:t>Interviews &amp; Observations</a:t>
            </a:r>
            <a:endParaRPr lang="en-US" sz="3200" dirty="0">
              <a:solidFill>
                <a:srgbClr val="0373AD"/>
              </a:solidFill>
            </a:endParaRPr>
          </a:p>
        </p:txBody>
      </p:sp>
      <p:sp>
        <p:nvSpPr>
          <p:cNvPr id="5" name="Rectangle 4"/>
          <p:cNvSpPr/>
          <p:nvPr/>
        </p:nvSpPr>
        <p:spPr>
          <a:xfrm>
            <a:off x="5001609" y="1767141"/>
            <a:ext cx="3868071" cy="2677656"/>
          </a:xfrm>
          <a:prstGeom prst="rect">
            <a:avLst/>
          </a:prstGeom>
        </p:spPr>
        <p:txBody>
          <a:bodyPr wrap="square">
            <a:spAutoFit/>
          </a:bodyPr>
          <a:lstStyle/>
          <a:p>
            <a:pPr lvl="1"/>
            <a:r>
              <a:rPr lang="en-US" sz="2800" dirty="0" smtClean="0">
                <a:solidFill>
                  <a:srgbClr val="FF0000"/>
                </a:solidFill>
                <a:latin typeface="Helvetica" panose="020B0604020202020204" pitchFamily="34" charset="0"/>
                <a:cs typeface="Helvetica" panose="020B0604020202020204" pitchFamily="34" charset="0"/>
              </a:rPr>
              <a:t>4</a:t>
            </a:r>
            <a:r>
              <a:rPr lang="en-US" sz="2800" dirty="0" smtClean="0">
                <a:latin typeface="Helvetica" panose="020B0604020202020204" pitchFamily="34" charset="0"/>
                <a:cs typeface="Helvetica" panose="020B0604020202020204" pitchFamily="34" charset="0"/>
              </a:rPr>
              <a:t> </a:t>
            </a:r>
            <a:r>
              <a:rPr lang="en-US" sz="2800" dirty="0">
                <a:latin typeface="Helvetica" panose="020B0604020202020204" pitchFamily="34" charset="0"/>
                <a:cs typeface="Helvetica" panose="020B0604020202020204" pitchFamily="34" charset="0"/>
              </a:rPr>
              <a:t>Administrators</a:t>
            </a:r>
          </a:p>
          <a:p>
            <a:pPr lvl="1"/>
            <a:r>
              <a:rPr lang="en-US" sz="2800" dirty="0" smtClean="0">
                <a:solidFill>
                  <a:srgbClr val="FF0000"/>
                </a:solidFill>
                <a:latin typeface="Helvetica" panose="020B0604020202020204" pitchFamily="34" charset="0"/>
                <a:cs typeface="Helvetica" panose="020B0604020202020204" pitchFamily="34" charset="0"/>
              </a:rPr>
              <a:t>48</a:t>
            </a:r>
            <a:r>
              <a:rPr lang="en-US" sz="2800" dirty="0" smtClean="0">
                <a:latin typeface="Helvetica" panose="020B0604020202020204" pitchFamily="34" charset="0"/>
                <a:cs typeface="Helvetica" panose="020B0604020202020204" pitchFamily="34" charset="0"/>
              </a:rPr>
              <a:t> </a:t>
            </a:r>
            <a:r>
              <a:rPr lang="en-US" sz="2800" dirty="0">
                <a:latin typeface="Helvetica" panose="020B0604020202020204" pitchFamily="34" charset="0"/>
                <a:cs typeface="Helvetica" panose="020B0604020202020204" pitchFamily="34" charset="0"/>
              </a:rPr>
              <a:t>Teachers</a:t>
            </a:r>
          </a:p>
          <a:p>
            <a:pPr lvl="1"/>
            <a:r>
              <a:rPr lang="en-US" sz="2800" dirty="0" smtClean="0">
                <a:solidFill>
                  <a:srgbClr val="FF0000"/>
                </a:solidFill>
                <a:latin typeface="Helvetica" panose="020B0604020202020204" pitchFamily="34" charset="0"/>
                <a:cs typeface="Helvetica" panose="020B0604020202020204" pitchFamily="34" charset="0"/>
              </a:rPr>
              <a:t>14 </a:t>
            </a:r>
            <a:r>
              <a:rPr lang="en-US" sz="2800" dirty="0">
                <a:latin typeface="Helvetica" panose="020B0604020202020204" pitchFamily="34" charset="0"/>
                <a:cs typeface="Helvetica" panose="020B0604020202020204" pitchFamily="34" charset="0"/>
              </a:rPr>
              <a:t>Support Staff</a:t>
            </a:r>
          </a:p>
          <a:p>
            <a:pPr lvl="1"/>
            <a:r>
              <a:rPr lang="en-US" sz="2800" dirty="0" smtClean="0">
                <a:solidFill>
                  <a:srgbClr val="FF0000"/>
                </a:solidFill>
                <a:latin typeface="Helvetica" panose="020B0604020202020204" pitchFamily="34" charset="0"/>
                <a:cs typeface="Helvetica" panose="020B0604020202020204" pitchFamily="34" charset="0"/>
              </a:rPr>
              <a:t>37 </a:t>
            </a:r>
            <a:r>
              <a:rPr lang="en-US" sz="2800" dirty="0">
                <a:latin typeface="Helvetica" panose="020B0604020202020204" pitchFamily="34" charset="0"/>
                <a:cs typeface="Helvetica" panose="020B0604020202020204" pitchFamily="34" charset="0"/>
              </a:rPr>
              <a:t>Students</a:t>
            </a:r>
          </a:p>
          <a:p>
            <a:pPr lvl="1"/>
            <a:r>
              <a:rPr lang="en-US" sz="2800" dirty="0" smtClean="0">
                <a:solidFill>
                  <a:srgbClr val="FF0000"/>
                </a:solidFill>
                <a:latin typeface="Helvetica" panose="020B0604020202020204" pitchFamily="34" charset="0"/>
                <a:cs typeface="Helvetica" panose="020B0604020202020204" pitchFamily="34" charset="0"/>
              </a:rPr>
              <a:t>46</a:t>
            </a:r>
            <a:r>
              <a:rPr lang="en-US" sz="2800" dirty="0" smtClean="0">
                <a:latin typeface="Helvetica" panose="020B0604020202020204" pitchFamily="34" charset="0"/>
                <a:cs typeface="Helvetica" panose="020B0604020202020204" pitchFamily="34" charset="0"/>
              </a:rPr>
              <a:t> Parents</a:t>
            </a:r>
          </a:p>
          <a:p>
            <a:pPr lvl="1"/>
            <a:r>
              <a:rPr lang="en-US" sz="2800" dirty="0" smtClean="0">
                <a:solidFill>
                  <a:srgbClr val="FF0000"/>
                </a:solidFill>
                <a:latin typeface="Helvetica" panose="020B0604020202020204" pitchFamily="34" charset="0"/>
                <a:cs typeface="Helvetica" panose="020B0604020202020204" pitchFamily="34" charset="0"/>
              </a:rPr>
              <a:t>7</a:t>
            </a:r>
            <a:r>
              <a:rPr lang="en-US" sz="2800" dirty="0" smtClean="0">
                <a:latin typeface="Helvetica" panose="020B0604020202020204" pitchFamily="34" charset="0"/>
                <a:cs typeface="Helvetica" panose="020B0604020202020204" pitchFamily="34" charset="0"/>
              </a:rPr>
              <a:t> Board members</a:t>
            </a:r>
          </a:p>
        </p:txBody>
      </p:sp>
      <p:sp>
        <p:nvSpPr>
          <p:cNvPr id="6" name="TextBox 5"/>
          <p:cNvSpPr txBox="1"/>
          <p:nvPr/>
        </p:nvSpPr>
        <p:spPr>
          <a:xfrm>
            <a:off x="5143499" y="4592021"/>
            <a:ext cx="3463433" cy="1354217"/>
          </a:xfrm>
          <a:prstGeom prst="rect">
            <a:avLst/>
          </a:prstGeom>
          <a:noFill/>
        </p:spPr>
        <p:txBody>
          <a:bodyPr wrap="square" rtlCol="0">
            <a:spAutoFit/>
          </a:bodyPr>
          <a:lstStyle/>
          <a:p>
            <a:pPr marL="0" lvl="1"/>
            <a:r>
              <a:rPr lang="en-US" sz="3200" dirty="0" smtClean="0">
                <a:latin typeface="Helvetica" panose="020B0604020202020204" pitchFamily="34" charset="0"/>
                <a:cs typeface="Helvetica" panose="020B0604020202020204" pitchFamily="34" charset="0"/>
              </a:rPr>
              <a:t> </a:t>
            </a:r>
            <a:r>
              <a:rPr lang="en-US" sz="3200" dirty="0" smtClean="0">
                <a:solidFill>
                  <a:srgbClr val="FF0000"/>
                </a:solidFill>
                <a:latin typeface="Helvetica" panose="020B0604020202020204" pitchFamily="34" charset="0"/>
                <a:cs typeface="Helvetica" panose="020B0604020202020204" pitchFamily="34" charset="0"/>
              </a:rPr>
              <a:t>65</a:t>
            </a:r>
            <a:r>
              <a:rPr lang="en-US" sz="3200" dirty="0" smtClean="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class observations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654" y="1588929"/>
            <a:ext cx="3505200" cy="233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803" y="4310602"/>
            <a:ext cx="2723817" cy="1815878"/>
          </a:xfrm>
          <a:prstGeom prst="rect">
            <a:avLst/>
          </a:prstGeom>
        </p:spPr>
      </p:pic>
    </p:spTree>
    <p:extLst>
      <p:ext uri="{BB962C8B-B14F-4D97-AF65-F5344CB8AC3E}">
        <p14:creationId xmlns:p14="http://schemas.microsoft.com/office/powerpoint/2010/main" val="305835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7939" y="2156460"/>
            <a:ext cx="7387902" cy="4801583"/>
          </a:xfrm>
        </p:spPr>
        <p:txBody>
          <a:bodyPr/>
          <a:lstStyle/>
          <a:p>
            <a:pPr>
              <a:spcAft>
                <a:spcPts val="600"/>
              </a:spcAft>
            </a:pPr>
            <a:r>
              <a:rPr lang="en-US" dirty="0">
                <a:latin typeface="Helvetica" panose="020B0604020202020204" pitchFamily="34" charset="0"/>
                <a:cs typeface="Helvetica" panose="020B0604020202020204" pitchFamily="34" charset="0"/>
              </a:rPr>
              <a:t>I</a:t>
            </a:r>
            <a:r>
              <a:rPr lang="en-US" dirty="0" smtClean="0">
                <a:latin typeface="Helvetica" panose="020B0604020202020204" pitchFamily="34" charset="0"/>
                <a:cs typeface="Helvetica" panose="020B0604020202020204" pitchFamily="34" charset="0"/>
              </a:rPr>
              <a:t>mplementing </a:t>
            </a:r>
            <a:r>
              <a:rPr lang="en-US" dirty="0">
                <a:latin typeface="Helvetica" panose="020B0604020202020204" pitchFamily="34" charset="0"/>
                <a:cs typeface="Helvetica" panose="020B0604020202020204" pitchFamily="34" charset="0"/>
              </a:rPr>
              <a:t>well-developed process of </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supervision and evaluation of staff.</a:t>
            </a:r>
          </a:p>
          <a:p>
            <a:pPr>
              <a:spcAft>
                <a:spcPts val="600"/>
              </a:spcAft>
            </a:pPr>
            <a:r>
              <a:rPr lang="en-US" dirty="0" smtClean="0">
                <a:latin typeface="Helvetica" panose="020B0604020202020204" pitchFamily="34" charset="0"/>
                <a:cs typeface="Helvetica" panose="020B0604020202020204" pitchFamily="34" charset="0"/>
              </a:rPr>
              <a:t>Growing </a:t>
            </a:r>
            <a:r>
              <a:rPr lang="en-US" dirty="0">
                <a:latin typeface="Helvetica" panose="020B0604020202020204" pitchFamily="34" charset="0"/>
                <a:cs typeface="Helvetica" panose="020B0604020202020204" pitchFamily="34" charset="0"/>
              </a:rPr>
              <a:t>in their practice of adjusting curriculum and instruction in response to assessment. </a:t>
            </a:r>
          </a:p>
          <a:p>
            <a:pPr>
              <a:spcAft>
                <a:spcPts val="600"/>
              </a:spcAft>
            </a:pPr>
            <a:r>
              <a:rPr lang="en-US" dirty="0">
                <a:latin typeface="Helvetica" panose="020B0604020202020204" pitchFamily="34" charset="0"/>
                <a:cs typeface="Helvetica" panose="020B0604020202020204" pitchFamily="34" charset="0"/>
              </a:rPr>
              <a:t>E</a:t>
            </a:r>
            <a:r>
              <a:rPr lang="en-US" dirty="0" smtClean="0">
                <a:latin typeface="Helvetica" panose="020B0604020202020204" pitchFamily="34" charset="0"/>
                <a:cs typeface="Helvetica" panose="020B0604020202020204" pitchFamily="34" charset="0"/>
              </a:rPr>
              <a:t>stablishing </a:t>
            </a:r>
            <a:r>
              <a:rPr lang="en-US" dirty="0">
                <a:latin typeface="Helvetica" panose="020B0604020202020204" pitchFamily="34" charset="0"/>
                <a:cs typeface="Helvetica" panose="020B0604020202020204" pitchFamily="34" charset="0"/>
              </a:rPr>
              <a:t>several spiritual formation strategies within its school to reach </a:t>
            </a:r>
            <a:r>
              <a:rPr lang="en-US" dirty="0" smtClean="0">
                <a:latin typeface="Helvetica" panose="020B0604020202020204" pitchFamily="34" charset="0"/>
                <a:cs typeface="Helvetica" panose="020B0604020202020204" pitchFamily="34" charset="0"/>
              </a:rPr>
              <a:t/>
            </a:r>
            <a:br>
              <a:rPr lang="en-US" dirty="0" smtClean="0">
                <a:latin typeface="Helvetica" panose="020B0604020202020204" pitchFamily="34" charset="0"/>
                <a:cs typeface="Helvetica" panose="020B0604020202020204" pitchFamily="34" charset="0"/>
              </a:rPr>
            </a:br>
            <a:r>
              <a:rPr lang="en-US" dirty="0" smtClean="0">
                <a:latin typeface="Helvetica" panose="020B0604020202020204" pitchFamily="34" charset="0"/>
                <a:cs typeface="Helvetica" panose="020B0604020202020204" pitchFamily="34" charset="0"/>
              </a:rPr>
              <a:t>the </a:t>
            </a:r>
            <a:r>
              <a:rPr lang="en-US" dirty="0">
                <a:latin typeface="Helvetica" panose="020B0604020202020204" pitchFamily="34" charset="0"/>
                <a:cs typeface="Helvetica" panose="020B0604020202020204" pitchFamily="34" charset="0"/>
              </a:rPr>
              <a:t>whole child. </a:t>
            </a:r>
          </a:p>
          <a:p>
            <a:pPr marL="0" indent="0">
              <a:buNone/>
            </a:pPr>
            <a:endParaRPr lang="en-US" dirty="0"/>
          </a:p>
        </p:txBody>
      </p:sp>
      <p:sp>
        <p:nvSpPr>
          <p:cNvPr id="5" name="Title 4"/>
          <p:cNvSpPr>
            <a:spLocks noGrp="1"/>
          </p:cNvSpPr>
          <p:nvPr>
            <p:ph type="title"/>
          </p:nvPr>
        </p:nvSpPr>
        <p:spPr/>
        <p:txBody>
          <a:bodyPr/>
          <a:lstStyle/>
          <a:p>
            <a:pPr algn="ctr"/>
            <a:r>
              <a:rPr lang="en-US" sz="3200" dirty="0" smtClean="0">
                <a:solidFill>
                  <a:srgbClr val="0373AD"/>
                </a:solidFill>
              </a:rPr>
              <a:t>Commendations</a:t>
            </a:r>
            <a:endParaRPr lang="en-US" sz="3200" dirty="0">
              <a:solidFill>
                <a:srgbClr val="0373AD"/>
              </a:solidFill>
            </a:endParaRPr>
          </a:p>
        </p:txBody>
      </p:sp>
      <p:sp>
        <p:nvSpPr>
          <p:cNvPr id="3" name="TextBox 2"/>
          <p:cNvSpPr txBox="1"/>
          <p:nvPr/>
        </p:nvSpPr>
        <p:spPr>
          <a:xfrm>
            <a:off x="1059180" y="1158419"/>
            <a:ext cx="7391400" cy="769441"/>
          </a:xfrm>
          <a:prstGeom prst="rect">
            <a:avLst/>
          </a:prstGeom>
          <a:noFill/>
        </p:spPr>
        <p:txBody>
          <a:bodyPr wrap="square" rtlCol="0">
            <a:spAutoFit/>
          </a:bodyPr>
          <a:lstStyle/>
          <a:p>
            <a:r>
              <a:rPr lang="en-US" sz="2200" dirty="0" smtClean="0">
                <a:latin typeface="Helvetica" panose="020B0604020202020204" pitchFamily="34" charset="0"/>
                <a:cs typeface="Helvetica" panose="020B0604020202020204" pitchFamily="34" charset="0"/>
              </a:rPr>
              <a:t>For achieving well </a:t>
            </a:r>
            <a:r>
              <a:rPr lang="en-US" sz="2200" dirty="0">
                <a:latin typeface="Helvetica" panose="020B0604020202020204" pitchFamily="34" charset="0"/>
                <a:cs typeface="Helvetica" panose="020B0604020202020204" pitchFamily="34" charset="0"/>
              </a:rPr>
              <a:t>above the norm in the following </a:t>
            </a:r>
            <a:r>
              <a:rPr lang="en-US" sz="2200" dirty="0" smtClean="0">
                <a:latin typeface="Helvetica" panose="020B0604020202020204" pitchFamily="34" charset="0"/>
                <a:cs typeface="Helvetica" panose="020B0604020202020204" pitchFamily="34" charset="0"/>
              </a:rPr>
              <a:t>areas, the visiting team commends </a:t>
            </a:r>
            <a:r>
              <a:rPr lang="en-US" sz="2200" dirty="0" smtClean="0">
                <a:solidFill>
                  <a:srgbClr val="FF0000"/>
                </a:solidFill>
                <a:latin typeface="Helvetica" panose="020B0604020202020204" pitchFamily="34" charset="0"/>
                <a:cs typeface="Helvetica" panose="020B0604020202020204" pitchFamily="34" charset="0"/>
              </a:rPr>
              <a:t>ABC</a:t>
            </a:r>
            <a:r>
              <a:rPr lang="en-US" sz="2200" dirty="0" smtClean="0">
                <a:latin typeface="Helvetica" panose="020B0604020202020204" pitchFamily="34" charset="0"/>
                <a:cs typeface="Helvetica" panose="020B0604020202020204" pitchFamily="34" charset="0"/>
              </a:rPr>
              <a:t> for:</a:t>
            </a:r>
            <a:endParaRPr lang="en-US" sz="2200" dirty="0">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4562"/>
          <a:stretch/>
        </p:blipFill>
        <p:spPr>
          <a:xfrm>
            <a:off x="5325009" y="4808220"/>
            <a:ext cx="3701021" cy="1943100"/>
          </a:xfrm>
          <a:prstGeom prst="rect">
            <a:avLst/>
          </a:prstGeom>
        </p:spPr>
      </p:pic>
    </p:spTree>
    <p:extLst>
      <p:ext uri="{BB962C8B-B14F-4D97-AF65-F5344CB8AC3E}">
        <p14:creationId xmlns:p14="http://schemas.microsoft.com/office/powerpoint/2010/main" val="3578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1438</Words>
  <Application>Microsoft Office PowerPoint</Application>
  <PresentationFormat>On-screen Show (4:3)</PresentationFormat>
  <Paragraphs>128</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Association of Christian Schools International</vt:lpstr>
      <vt:lpstr>Association of Christian Schools International</vt:lpstr>
      <vt:lpstr>Middle States Association of Colleges and Schools (MSA) </vt:lpstr>
      <vt:lpstr>Accreditation</vt:lpstr>
      <vt:lpstr>Accreditation Process – School</vt:lpstr>
      <vt:lpstr>Accreditation Process – Visiting Team</vt:lpstr>
      <vt:lpstr>Interviews &amp; Observations</vt:lpstr>
      <vt:lpstr>Commendations</vt:lpstr>
      <vt:lpstr>Commendations</vt:lpstr>
      <vt:lpstr>Recommendations</vt:lpstr>
      <vt:lpstr>Recommendations</vt:lpstr>
      <vt:lpstr>Accreditation Recommendation</vt:lpstr>
      <vt:lpstr>What happens next?</vt:lpstr>
      <vt:lpstr>Final Thoughts</vt:lpstr>
      <vt:lpstr>PowerPoint Presentation</vt:lpstr>
    </vt:vector>
  </TitlesOfParts>
  <Company>ACSI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Kerstetter</dc:creator>
  <cp:lastModifiedBy>Lynne Moyer</cp:lastModifiedBy>
  <cp:revision>62</cp:revision>
  <cp:lastPrinted>2015-08-20T17:35:00Z</cp:lastPrinted>
  <dcterms:created xsi:type="dcterms:W3CDTF">2015-06-21T23:59:04Z</dcterms:created>
  <dcterms:modified xsi:type="dcterms:W3CDTF">2016-02-10T13:34:40Z</dcterms:modified>
</cp:coreProperties>
</file>