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modernComment_11E_585C343F.xml" ContentType="application/vnd.ms-powerpoint.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modernComment_106_6DC2F94B.xml" ContentType="application/vnd.ms-powerpoint.comment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omments/modernComment_132_FAE17177.xml" ContentType="application/vnd.ms-powerpoint.comment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omments/modernComment_156_55361772.xml" ContentType="application/vnd.ms-powerpoint.comment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omments/modernComment_13B_BACAC42F.xml" ContentType="application/vnd.ms-powerpoint.comment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omments/modernComment_13E_312A66F0.xml" ContentType="application/vnd.ms-powerpoint.comment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omments/modernComment_143_A24B2A4B.xml" ContentType="application/vnd.ms-powerpoint.comment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omments/modernComment_14D_5CD41D2.xml" ContentType="application/vnd.ms-powerpoint.comments+xml"/>
  <Override PartName="/ppt/comments/modernComment_152_8EC4D37B.xml" ContentType="application/vnd.ms-powerpoint.comments+xml"/>
  <Override PartName="/ppt/notesSlides/notesSlide55.xml" ContentType="application/vnd.openxmlformats-officedocument.presentationml.notesSlide+xml"/>
  <Override PartName="/ppt/comments/modernComment_146_7307DEDF.xml" ContentType="application/vnd.ms-powerpoint.comments+xml"/>
  <Override PartName="/ppt/notesSlides/notesSlide56.xml" ContentType="application/vnd.openxmlformats-officedocument.presentationml.notesSlide+xml"/>
  <Override PartName="/ppt/comments/modernComment_14E_DDEA5858.xml" ContentType="application/vnd.ms-powerpoint.comment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4" r:id="rId5"/>
    <p:sldMasterId id="2147483668" r:id="rId6"/>
    <p:sldMasterId id="2147483676" r:id="rId7"/>
  </p:sldMasterIdLst>
  <p:notesMasterIdLst>
    <p:notesMasterId r:id="rId68"/>
  </p:notesMasterIdLst>
  <p:sldIdLst>
    <p:sldId id="261" r:id="rId8"/>
    <p:sldId id="264" r:id="rId9"/>
    <p:sldId id="265" r:id="rId10"/>
    <p:sldId id="336" r:id="rId11"/>
    <p:sldId id="363" r:id="rId12"/>
    <p:sldId id="364" r:id="rId13"/>
    <p:sldId id="263" r:id="rId14"/>
    <p:sldId id="329" r:id="rId15"/>
    <p:sldId id="276" r:id="rId16"/>
    <p:sldId id="275" r:id="rId17"/>
    <p:sldId id="337" r:id="rId18"/>
    <p:sldId id="286" r:id="rId19"/>
    <p:sldId id="302" r:id="rId20"/>
    <p:sldId id="287" r:id="rId21"/>
    <p:sldId id="288" r:id="rId22"/>
    <p:sldId id="289" r:id="rId23"/>
    <p:sldId id="290" r:id="rId24"/>
    <p:sldId id="291" r:id="rId25"/>
    <p:sldId id="292" r:id="rId26"/>
    <p:sldId id="293" r:id="rId27"/>
    <p:sldId id="354" r:id="rId28"/>
    <p:sldId id="295" r:id="rId29"/>
    <p:sldId id="296" r:id="rId30"/>
    <p:sldId id="340" r:id="rId31"/>
    <p:sldId id="260" r:id="rId32"/>
    <p:sldId id="362" r:id="rId33"/>
    <p:sldId id="262" r:id="rId34"/>
    <p:sldId id="330" r:id="rId35"/>
    <p:sldId id="258" r:id="rId36"/>
    <p:sldId id="259" r:id="rId37"/>
    <p:sldId id="331" r:id="rId38"/>
    <p:sldId id="306" r:id="rId39"/>
    <p:sldId id="303" r:id="rId40"/>
    <p:sldId id="308" r:id="rId41"/>
    <p:sldId id="309" r:id="rId42"/>
    <p:sldId id="310" r:id="rId43"/>
    <p:sldId id="311" r:id="rId44"/>
    <p:sldId id="312" r:id="rId45"/>
    <p:sldId id="313" r:id="rId46"/>
    <p:sldId id="342" r:id="rId47"/>
    <p:sldId id="341" r:id="rId48"/>
    <p:sldId id="315" r:id="rId49"/>
    <p:sldId id="316" r:id="rId50"/>
    <p:sldId id="348" r:id="rId51"/>
    <p:sldId id="318" r:id="rId52"/>
    <p:sldId id="319" r:id="rId53"/>
    <p:sldId id="332" r:id="rId54"/>
    <p:sldId id="304" r:id="rId55"/>
    <p:sldId id="321" r:id="rId56"/>
    <p:sldId id="305" r:id="rId57"/>
    <p:sldId id="323" r:id="rId58"/>
    <p:sldId id="324" r:id="rId59"/>
    <p:sldId id="325" r:id="rId60"/>
    <p:sldId id="333" r:id="rId61"/>
    <p:sldId id="338" r:id="rId62"/>
    <p:sldId id="326" r:id="rId63"/>
    <p:sldId id="334" r:id="rId64"/>
    <p:sldId id="350" r:id="rId65"/>
    <p:sldId id="327" r:id="rId66"/>
    <p:sldId id="328"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ntent Section" id="{094E3DD6-8958-4192-B391-449EA20E4E90}">
          <p14:sldIdLst>
            <p14:sldId id="261"/>
            <p14:sldId id="264"/>
            <p14:sldId id="265"/>
            <p14:sldId id="336"/>
            <p14:sldId id="363"/>
            <p14:sldId id="364"/>
            <p14:sldId id="263"/>
            <p14:sldId id="329"/>
            <p14:sldId id="276"/>
            <p14:sldId id="275"/>
            <p14:sldId id="337"/>
            <p14:sldId id="286"/>
            <p14:sldId id="302"/>
            <p14:sldId id="287"/>
            <p14:sldId id="288"/>
            <p14:sldId id="289"/>
            <p14:sldId id="290"/>
            <p14:sldId id="291"/>
            <p14:sldId id="292"/>
            <p14:sldId id="293"/>
            <p14:sldId id="354"/>
            <p14:sldId id="295"/>
            <p14:sldId id="296"/>
            <p14:sldId id="340"/>
            <p14:sldId id="260"/>
            <p14:sldId id="362"/>
            <p14:sldId id="262"/>
            <p14:sldId id="330"/>
            <p14:sldId id="258"/>
            <p14:sldId id="259"/>
            <p14:sldId id="331"/>
            <p14:sldId id="306"/>
            <p14:sldId id="303"/>
            <p14:sldId id="308"/>
            <p14:sldId id="309"/>
            <p14:sldId id="310"/>
            <p14:sldId id="311"/>
            <p14:sldId id="312"/>
            <p14:sldId id="313"/>
            <p14:sldId id="342"/>
            <p14:sldId id="341"/>
            <p14:sldId id="315"/>
            <p14:sldId id="316"/>
            <p14:sldId id="348"/>
            <p14:sldId id="318"/>
            <p14:sldId id="319"/>
            <p14:sldId id="332"/>
            <p14:sldId id="304"/>
            <p14:sldId id="321"/>
            <p14:sldId id="305"/>
            <p14:sldId id="323"/>
            <p14:sldId id="324"/>
            <p14:sldId id="325"/>
            <p14:sldId id="333"/>
            <p14:sldId id="338"/>
            <p14:sldId id="326"/>
            <p14:sldId id="334"/>
            <p14:sldId id="350"/>
            <p14:sldId id="327"/>
            <p14:sldId id="32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8F35608-446F-8987-C08D-268D819B076F}" name="Nikki Bird" initials="NB" userId="S::nikki_bird@acsi.org::493bd88d-0986-4939-9471-b41362e4d9d8" providerId="AD"/>
  <p188:author id="{44637AA2-79D8-4D85-6540-579B5E57D59B}" name="Christi Lynn" initials="CL" userId="S::christi_lynn@acsi.org::17e7d963-66dc-4cee-a590-9108112ee2b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73B6B"/>
    <a:srgbClr val="F9A53A"/>
    <a:srgbClr val="223B69"/>
    <a:srgbClr val="FAA0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D19072-6376-7406-99E7-94C6E03B3436}" v="18" dt="2025-08-19T17:42:16.8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viewProps" Target="viewProps.xml"/><Relationship Id="rId7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 Type="http://schemas.openxmlformats.org/officeDocument/2006/relationships/slideMaster" Target="slideMasters/slideMaster4.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kki Bird" userId="S::nikki_bird@acsi.org::493bd88d-0986-4939-9471-b41362e4d9d8" providerId="AD" clId="Web-{2FA4D3DB-DD76-C7F9-821C-44055B97DF88}"/>
    <pc:docChg chg="addSld modSld modSection">
      <pc:chgData name="Nikki Bird" userId="S::nikki_bird@acsi.org::493bd88d-0986-4939-9471-b41362e4d9d8" providerId="AD" clId="Web-{2FA4D3DB-DD76-C7F9-821C-44055B97DF88}" dt="2025-08-14T20:54:44.854" v="23"/>
      <pc:docMkLst>
        <pc:docMk/>
      </pc:docMkLst>
      <pc:sldChg chg="modNotes">
        <pc:chgData name="Nikki Bird" userId="S::nikki_bird@acsi.org::493bd88d-0986-4939-9471-b41362e4d9d8" providerId="AD" clId="Web-{2FA4D3DB-DD76-C7F9-821C-44055B97DF88}" dt="2025-08-14T20:54:44.854" v="23"/>
        <pc:sldMkLst>
          <pc:docMk/>
          <pc:sldMk cId="2858959217" sldId="258"/>
        </pc:sldMkLst>
      </pc:sldChg>
      <pc:sldChg chg="modNotes">
        <pc:chgData name="Nikki Bird" userId="S::nikki_bird@acsi.org::493bd88d-0986-4939-9471-b41362e4d9d8" providerId="AD" clId="Web-{2FA4D3DB-DD76-C7F9-821C-44055B97DF88}" dt="2025-08-14T20:54:28.884" v="19"/>
        <pc:sldMkLst>
          <pc:docMk/>
          <pc:sldMk cId="2601735247" sldId="302"/>
        </pc:sldMkLst>
      </pc:sldChg>
      <pc:sldChg chg="modNotes">
        <pc:chgData name="Nikki Bird" userId="S::nikki_bird@acsi.org::493bd88d-0986-4939-9471-b41362e4d9d8" providerId="AD" clId="Web-{2FA4D3DB-DD76-C7F9-821C-44055B97DF88}" dt="2025-08-14T20:53:25.832" v="13"/>
        <pc:sldMkLst>
          <pc:docMk/>
          <pc:sldMk cId="2701111357" sldId="336"/>
        </pc:sldMkLst>
      </pc:sldChg>
      <pc:sldChg chg="addSp delSp modSp add replId delAnim modNotes">
        <pc:chgData name="Nikki Bird" userId="S::nikki_bird@acsi.org::493bd88d-0986-4939-9471-b41362e4d9d8" providerId="AD" clId="Web-{2FA4D3DB-DD76-C7F9-821C-44055B97DF88}" dt="2025-08-14T20:53:48.974" v="14"/>
        <pc:sldMkLst>
          <pc:docMk/>
          <pc:sldMk cId="2559366570" sldId="363"/>
        </pc:sldMkLst>
        <pc:picChg chg="add mod">
          <ac:chgData name="Nikki Bird" userId="S::nikki_bird@acsi.org::493bd88d-0986-4939-9471-b41362e4d9d8" providerId="AD" clId="Web-{2FA4D3DB-DD76-C7F9-821C-44055B97DF88}" dt="2025-08-14T20:37:31.156" v="5" actId="1076"/>
          <ac:picMkLst>
            <pc:docMk/>
            <pc:sldMk cId="2559366570" sldId="363"/>
            <ac:picMk id="2" creationId="{F9EB57F6-B79B-D530-7D04-702C8660AA57}"/>
          </ac:picMkLst>
        </pc:picChg>
      </pc:sldChg>
      <pc:sldChg chg="addSp delSp modSp add replId delAnim modNotes">
        <pc:chgData name="Nikki Bird" userId="S::nikki_bird@acsi.org::493bd88d-0986-4939-9471-b41362e4d9d8" providerId="AD" clId="Web-{2FA4D3DB-DD76-C7F9-821C-44055B97DF88}" dt="2025-08-14T20:54:09.351" v="15"/>
        <pc:sldMkLst>
          <pc:docMk/>
          <pc:sldMk cId="3541851361" sldId="364"/>
        </pc:sldMkLst>
        <pc:picChg chg="add mod">
          <ac:chgData name="Nikki Bird" userId="S::nikki_bird@acsi.org::493bd88d-0986-4939-9471-b41362e4d9d8" providerId="AD" clId="Web-{2FA4D3DB-DD76-C7F9-821C-44055B97DF88}" dt="2025-08-14T20:40:12.777" v="9" actId="1076"/>
          <ac:picMkLst>
            <pc:docMk/>
            <pc:sldMk cId="3541851361" sldId="364"/>
            <ac:picMk id="2" creationId="{8F7D320E-D9A9-0843-DFD8-9EDAEF4548C8}"/>
          </ac:picMkLst>
        </pc:picChg>
      </pc:sldChg>
    </pc:docChg>
  </pc:docChgLst>
  <pc:docChgLst>
    <pc:chgData name="Nikki Bird" userId="493bd88d-0986-4939-9471-b41362e4d9d8" providerId="ADAL" clId="{55761387-8B08-4258-86C7-E5062C37FC64}"/>
    <pc:docChg chg="addSld modSld sldOrd">
      <pc:chgData name="Nikki Bird" userId="493bd88d-0986-4939-9471-b41362e4d9d8" providerId="ADAL" clId="{55761387-8B08-4258-86C7-E5062C37FC64}" dt="2025-08-14T20:33:05.294" v="8"/>
      <pc:docMkLst>
        <pc:docMk/>
      </pc:docMkLst>
      <pc:sldChg chg="add">
        <pc:chgData name="Nikki Bird" userId="493bd88d-0986-4939-9471-b41362e4d9d8" providerId="ADAL" clId="{55761387-8B08-4258-86C7-E5062C37FC64}" dt="2025-08-14T20:33:05.294" v="8"/>
        <pc:sldMkLst>
          <pc:docMk/>
          <pc:sldMk cId="3672758118" sldId="260"/>
        </pc:sldMkLst>
      </pc:sldChg>
      <pc:sldChg chg="ord">
        <pc:chgData name="Nikki Bird" userId="493bd88d-0986-4939-9471-b41362e4d9d8" providerId="ADAL" clId="{55761387-8B08-4258-86C7-E5062C37FC64}" dt="2025-08-14T20:06:04.819" v="3"/>
        <pc:sldMkLst>
          <pc:docMk/>
          <pc:sldMk cId="4123499370" sldId="269"/>
        </pc:sldMkLst>
      </pc:sldChg>
      <pc:sldChg chg="ord">
        <pc:chgData name="Nikki Bird" userId="493bd88d-0986-4939-9471-b41362e4d9d8" providerId="ADAL" clId="{55761387-8B08-4258-86C7-E5062C37FC64}" dt="2025-08-14T20:06:01.522" v="1"/>
        <pc:sldMkLst>
          <pc:docMk/>
          <pc:sldMk cId="2596368694" sldId="270"/>
        </pc:sldMkLst>
      </pc:sldChg>
      <pc:sldChg chg="ord">
        <pc:chgData name="Nikki Bird" userId="493bd88d-0986-4939-9471-b41362e4d9d8" providerId="ADAL" clId="{55761387-8B08-4258-86C7-E5062C37FC64}" dt="2025-08-14T20:06:06.628" v="5"/>
        <pc:sldMkLst>
          <pc:docMk/>
          <pc:sldMk cId="4175084442" sldId="271"/>
        </pc:sldMkLst>
      </pc:sldChg>
      <pc:sldChg chg="ord">
        <pc:chgData name="Nikki Bird" userId="493bd88d-0986-4939-9471-b41362e4d9d8" providerId="ADAL" clId="{55761387-8B08-4258-86C7-E5062C37FC64}" dt="2025-08-14T20:06:14.922" v="7"/>
        <pc:sldMkLst>
          <pc:docMk/>
          <pc:sldMk cId="3441069177" sldId="274"/>
        </pc:sldMkLst>
      </pc:sldChg>
      <pc:sldChg chg="add">
        <pc:chgData name="Nikki Bird" userId="493bd88d-0986-4939-9471-b41362e4d9d8" providerId="ADAL" clId="{55761387-8B08-4258-86C7-E5062C37FC64}" dt="2025-08-14T20:33:05.294" v="8"/>
        <pc:sldMkLst>
          <pc:docMk/>
          <pc:sldMk cId="387208445" sldId="362"/>
        </pc:sldMkLst>
      </pc:sldChg>
    </pc:docChg>
  </pc:docChgLst>
  <pc:docChgLst>
    <pc:chgData name="Nikki Bird" userId="S::nikki_bird@acsi.org::493bd88d-0986-4939-9471-b41362e4d9d8" providerId="AD" clId="Web-{72D19072-6376-7406-99E7-94C6E03B3436}"/>
    <pc:docChg chg="delSld delSection modSection">
      <pc:chgData name="Nikki Bird" userId="S::nikki_bird@acsi.org::493bd88d-0986-4939-9471-b41362e4d9d8" providerId="AD" clId="Web-{72D19072-6376-7406-99E7-94C6E03B3436}" dt="2025-08-19T17:42:16.834" v="17"/>
      <pc:docMkLst>
        <pc:docMk/>
      </pc:docMkLst>
      <pc:sldChg chg="del">
        <pc:chgData name="Nikki Bird" userId="S::nikki_bird@acsi.org::493bd88d-0986-4939-9471-b41362e4d9d8" providerId="AD" clId="Web-{72D19072-6376-7406-99E7-94C6E03B3436}" dt="2025-08-19T17:42:11.975" v="13"/>
        <pc:sldMkLst>
          <pc:docMk/>
          <pc:sldMk cId="642328148" sldId="256"/>
        </pc:sldMkLst>
      </pc:sldChg>
      <pc:sldChg chg="del">
        <pc:chgData name="Nikki Bird" userId="S::nikki_bird@acsi.org::493bd88d-0986-4939-9471-b41362e4d9d8" providerId="AD" clId="Web-{72D19072-6376-7406-99E7-94C6E03B3436}" dt="2025-08-19T17:42:11.975" v="12"/>
        <pc:sldMkLst>
          <pc:docMk/>
          <pc:sldMk cId="736394371" sldId="257"/>
        </pc:sldMkLst>
      </pc:sldChg>
      <pc:sldChg chg="del">
        <pc:chgData name="Nikki Bird" userId="S::nikki_bird@acsi.org::493bd88d-0986-4939-9471-b41362e4d9d8" providerId="AD" clId="Web-{72D19072-6376-7406-99E7-94C6E03B3436}" dt="2025-08-19T17:41:43.005" v="6"/>
        <pc:sldMkLst>
          <pc:docMk/>
          <pc:sldMk cId="3555222910" sldId="268"/>
        </pc:sldMkLst>
      </pc:sldChg>
      <pc:sldChg chg="del">
        <pc:chgData name="Nikki Bird" userId="S::nikki_bird@acsi.org::493bd88d-0986-4939-9471-b41362e4d9d8" providerId="AD" clId="Web-{72D19072-6376-7406-99E7-94C6E03B3436}" dt="2025-08-19T17:41:43.005" v="7"/>
        <pc:sldMkLst>
          <pc:docMk/>
          <pc:sldMk cId="4123499370" sldId="269"/>
        </pc:sldMkLst>
      </pc:sldChg>
      <pc:sldChg chg="del">
        <pc:chgData name="Nikki Bird" userId="S::nikki_bird@acsi.org::493bd88d-0986-4939-9471-b41362e4d9d8" providerId="AD" clId="Web-{72D19072-6376-7406-99E7-94C6E03B3436}" dt="2025-08-19T17:41:43.021" v="9"/>
        <pc:sldMkLst>
          <pc:docMk/>
          <pc:sldMk cId="2596368694" sldId="270"/>
        </pc:sldMkLst>
      </pc:sldChg>
      <pc:sldChg chg="del">
        <pc:chgData name="Nikki Bird" userId="S::nikki_bird@acsi.org::493bd88d-0986-4939-9471-b41362e4d9d8" providerId="AD" clId="Web-{72D19072-6376-7406-99E7-94C6E03B3436}" dt="2025-08-19T17:41:43.021" v="8"/>
        <pc:sldMkLst>
          <pc:docMk/>
          <pc:sldMk cId="4175084442" sldId="271"/>
        </pc:sldMkLst>
      </pc:sldChg>
      <pc:sldChg chg="del">
        <pc:chgData name="Nikki Bird" userId="S::nikki_bird@acsi.org::493bd88d-0986-4939-9471-b41362e4d9d8" providerId="AD" clId="Web-{72D19072-6376-7406-99E7-94C6E03B3436}" dt="2025-08-19T17:41:43.005" v="5"/>
        <pc:sldMkLst>
          <pc:docMk/>
          <pc:sldMk cId="1901056548" sldId="272"/>
        </pc:sldMkLst>
      </pc:sldChg>
      <pc:sldChg chg="del">
        <pc:chgData name="Nikki Bird" userId="S::nikki_bird@acsi.org::493bd88d-0986-4939-9471-b41362e4d9d8" providerId="AD" clId="Web-{72D19072-6376-7406-99E7-94C6E03B3436}" dt="2025-08-19T17:41:42.990" v="3"/>
        <pc:sldMkLst>
          <pc:docMk/>
          <pc:sldMk cId="675213767" sldId="273"/>
        </pc:sldMkLst>
      </pc:sldChg>
      <pc:sldChg chg="del">
        <pc:chgData name="Nikki Bird" userId="S::nikki_bird@acsi.org::493bd88d-0986-4939-9471-b41362e4d9d8" providerId="AD" clId="Web-{72D19072-6376-7406-99E7-94C6E03B3436}" dt="2025-08-19T17:41:43.005" v="4"/>
        <pc:sldMkLst>
          <pc:docMk/>
          <pc:sldMk cId="3441069177" sldId="274"/>
        </pc:sldMkLst>
      </pc:sldChg>
      <pc:sldChg chg="del">
        <pc:chgData name="Nikki Bird" userId="S::nikki_bird@acsi.org::493bd88d-0986-4939-9471-b41362e4d9d8" providerId="AD" clId="Web-{72D19072-6376-7406-99E7-94C6E03B3436}" dt="2025-08-19T17:41:42.990" v="2"/>
        <pc:sldMkLst>
          <pc:docMk/>
          <pc:sldMk cId="3440688537" sldId="277"/>
        </pc:sldMkLst>
      </pc:sldChg>
      <pc:sldChg chg="del">
        <pc:chgData name="Nikki Bird" userId="S::nikki_bird@acsi.org::493bd88d-0986-4939-9471-b41362e4d9d8" providerId="AD" clId="Web-{72D19072-6376-7406-99E7-94C6E03B3436}" dt="2025-08-19T17:41:42.990" v="1"/>
        <pc:sldMkLst>
          <pc:docMk/>
          <pc:sldMk cId="4182747078" sldId="299"/>
        </pc:sldMkLst>
      </pc:sldChg>
      <pc:sldChg chg="del">
        <pc:chgData name="Nikki Bird" userId="S::nikki_bird@acsi.org::493bd88d-0986-4939-9471-b41362e4d9d8" providerId="AD" clId="Web-{72D19072-6376-7406-99E7-94C6E03B3436}" dt="2025-08-19T17:41:42.974" v="0"/>
        <pc:sldMkLst>
          <pc:docMk/>
          <pc:sldMk cId="353668894" sldId="300"/>
        </pc:sldMkLst>
      </pc:sldChg>
      <pc:sldChg chg="del">
        <pc:chgData name="Nikki Bird" userId="S::nikki_bird@acsi.org::493bd88d-0986-4939-9471-b41362e4d9d8" providerId="AD" clId="Web-{72D19072-6376-7406-99E7-94C6E03B3436}" dt="2025-08-19T17:42:11.975" v="10"/>
        <pc:sldMkLst>
          <pc:docMk/>
          <pc:sldMk cId="1597651257" sldId="307"/>
        </pc:sldMkLst>
      </pc:sldChg>
      <pc:sldChg chg="del">
        <pc:chgData name="Nikki Bird" userId="S::nikki_bird@acsi.org::493bd88d-0986-4939-9471-b41362e4d9d8" providerId="AD" clId="Web-{72D19072-6376-7406-99E7-94C6E03B3436}" dt="2025-08-19T17:42:11.990" v="14"/>
        <pc:sldMkLst>
          <pc:docMk/>
          <pc:sldMk cId="1821893975" sldId="320"/>
        </pc:sldMkLst>
      </pc:sldChg>
      <pc:sldChg chg="del">
        <pc:chgData name="Nikki Bird" userId="S::nikki_bird@acsi.org::493bd88d-0986-4939-9471-b41362e4d9d8" providerId="AD" clId="Web-{72D19072-6376-7406-99E7-94C6E03B3436}" dt="2025-08-19T17:42:11.975" v="11"/>
        <pc:sldMkLst>
          <pc:docMk/>
          <pc:sldMk cId="1682525525" sldId="322"/>
        </pc:sldMkLst>
      </pc:sldChg>
      <pc:sldChg chg="del">
        <pc:chgData name="Nikki Bird" userId="S::nikki_bird@acsi.org::493bd88d-0986-4939-9471-b41362e4d9d8" providerId="AD" clId="Web-{72D19072-6376-7406-99E7-94C6E03B3436}" dt="2025-08-19T17:42:11.990" v="16"/>
        <pc:sldMkLst>
          <pc:docMk/>
          <pc:sldMk cId="1489946589" sldId="351"/>
        </pc:sldMkLst>
      </pc:sldChg>
      <pc:sldChg chg="del">
        <pc:chgData name="Nikki Bird" userId="S::nikki_bird@acsi.org::493bd88d-0986-4939-9471-b41362e4d9d8" providerId="AD" clId="Web-{72D19072-6376-7406-99E7-94C6E03B3436}" dt="2025-08-19T17:42:11.990" v="15"/>
        <pc:sldMkLst>
          <pc:docMk/>
          <pc:sldMk cId="1417441504" sldId="352"/>
        </pc:sldMkLst>
      </pc:sldChg>
    </pc:docChg>
  </pc:docChgLst>
</pc:chgInfo>
</file>

<file path=ppt/comments/modernComment_106_6DC2F94B.xml><?xml version="1.0" encoding="utf-8"?>
<p188:cmLst xmlns:a="http://schemas.openxmlformats.org/drawingml/2006/main" xmlns:r="http://schemas.openxmlformats.org/officeDocument/2006/relationships" xmlns:p188="http://schemas.microsoft.com/office/powerpoint/2018/8/main">
  <p188:cm id="{5363146D-C196-42F0-826F-48A7B74479F3}" authorId="{44637AA2-79D8-4D85-6540-579B5E57D59B}" status="resolved" created="2025-08-08T22:39:04.948" complete="100000">
    <pc:sldMkLst xmlns:pc="http://schemas.microsoft.com/office/powerpoint/2013/main/command">
      <pc:docMk/>
      <pc:sldMk cId="1841494347" sldId="262"/>
    </pc:sldMkLst>
    <p188:txBody>
      <a:bodyPr/>
      <a:lstStyle/>
      <a:p>
        <a:r>
          <a:rPr lang="en-US"/>
          <a:t>Correct Division Slide needed here.</a:t>
        </a:r>
      </a:p>
    </p188:txBody>
  </p188:cm>
</p188:cmLst>
</file>

<file path=ppt/comments/modernComment_11E_585C343F.xml><?xml version="1.0" encoding="utf-8"?>
<p188:cmLst xmlns:a="http://schemas.openxmlformats.org/drawingml/2006/main" xmlns:r="http://schemas.openxmlformats.org/officeDocument/2006/relationships" xmlns:p188="http://schemas.microsoft.com/office/powerpoint/2018/8/main">
  <p188:cm id="{9F18C39D-4821-44AB-8822-2CCF39F975C9}" authorId="{44637AA2-79D8-4D85-6540-579B5E57D59B}" status="resolved" created="2025-08-08T19:01:21.992" complete="100000">
    <pc:sldMkLst xmlns:pc="http://schemas.microsoft.com/office/powerpoint/2013/main/command">
      <pc:docMk/>
      <pc:sldMk cId="1482437695" sldId="286"/>
    </pc:sldMkLst>
    <p188:txBody>
      <a:bodyPr/>
      <a:lstStyle/>
      <a:p>
        <a:r>
          <a:rPr lang="en-US"/>
          <a:t>Need to check about how this material is being presented...</a:t>
        </a:r>
      </a:p>
    </p188:txBody>
  </p188:cm>
</p188:cmLst>
</file>

<file path=ppt/comments/modernComment_132_FAE17177.xml><?xml version="1.0" encoding="utf-8"?>
<p188:cmLst xmlns:a="http://schemas.openxmlformats.org/drawingml/2006/main" xmlns:r="http://schemas.openxmlformats.org/officeDocument/2006/relationships" xmlns:p188="http://schemas.microsoft.com/office/powerpoint/2018/8/main">
  <p188:cm id="{6BA642A2-DE87-4818-8F0B-47617CB48A4B}" authorId="{88F35608-446F-8987-C08D-268D819B076F}" created="2025-08-13T15:13:28.628">
    <pc:sldMkLst xmlns:pc="http://schemas.microsoft.com/office/powerpoint/2013/main/command">
      <pc:docMk/>
      <pc:sldMk cId="4209078647" sldId="306"/>
    </pc:sldMkLst>
    <p188:txBody>
      <a:bodyPr/>
      <a:lstStyle/>
      <a:p>
        <a:r>
          <a:rPr lang="en-US"/>
          <a:t>see if there’s a QR code.</a:t>
        </a:r>
      </a:p>
    </p188:txBody>
  </p188:cm>
</p188:cmLst>
</file>

<file path=ppt/comments/modernComment_13B_BACAC42F.xml><?xml version="1.0" encoding="utf-8"?>
<p188:cmLst xmlns:a="http://schemas.openxmlformats.org/drawingml/2006/main" xmlns:r="http://schemas.openxmlformats.org/officeDocument/2006/relationships" xmlns:p188="http://schemas.microsoft.com/office/powerpoint/2018/8/main">
  <p188:cm id="{FABF5F15-C0DD-48E6-B8E0-7FF2387C0A8A}" authorId="{44637AA2-79D8-4D85-6540-579B5E57D59B}" status="resolved" created="2025-08-08T22:49:43.914" complete="100000">
    <pc:sldMkLst xmlns:pc="http://schemas.microsoft.com/office/powerpoint/2013/main/command">
      <pc:docMk/>
      <pc:sldMk cId="3133850671" sldId="315"/>
    </pc:sldMkLst>
    <p188:txBody>
      <a:bodyPr/>
      <a:lstStyle/>
      <a:p>
        <a:r>
          <a:rPr lang="en-US"/>
          <a:t>DRay- something is off here, but I am using the slides from Philip's deck.  Maybe combine script here? </a:t>
        </a:r>
      </a:p>
    </p188:txBody>
  </p188:cm>
</p188:cmLst>
</file>

<file path=ppt/comments/modernComment_13E_312A66F0.xml><?xml version="1.0" encoding="utf-8"?>
<p188:cmLst xmlns:a="http://schemas.openxmlformats.org/drawingml/2006/main" xmlns:r="http://schemas.openxmlformats.org/officeDocument/2006/relationships" xmlns:p188="http://schemas.microsoft.com/office/powerpoint/2018/8/main">
  <p188:cm id="{68E5BBA2-24E6-4424-B746-9652D7F0C9DD}" authorId="{88F35608-446F-8987-C08D-268D819B076F}" status="resolved" created="2025-08-13T15:26:55.530" complete="100000">
    <pc:sldMkLst xmlns:pc="http://schemas.microsoft.com/office/powerpoint/2013/main/command">
      <pc:docMk/>
      <pc:sldMk cId="824862448" sldId="318"/>
    </pc:sldMkLst>
    <p188:txBody>
      <a:bodyPr/>
      <a:lstStyle/>
      <a:p>
        <a:r>
          <a:rPr lang="en-US"/>
          <a:t>add QR code to school engagement form on CTF</a:t>
        </a:r>
      </a:p>
    </p188:txBody>
  </p188:cm>
</p188:cmLst>
</file>

<file path=ppt/comments/modernComment_143_A24B2A4B.xml><?xml version="1.0" encoding="utf-8"?>
<p188:cmLst xmlns:a="http://schemas.openxmlformats.org/drawingml/2006/main" xmlns:r="http://schemas.openxmlformats.org/officeDocument/2006/relationships" xmlns:p188="http://schemas.microsoft.com/office/powerpoint/2018/8/main">
  <p188:cm id="{A4D45E20-9A5F-4AB7-8FAE-BEEF9A4AC39E}" authorId="{44637AA2-79D8-4D85-6540-579B5E57D59B}" status="resolved" created="2025-08-08T22:56:11.071" complete="100000">
    <pc:sldMkLst xmlns:pc="http://schemas.microsoft.com/office/powerpoint/2013/main/command">
      <pc:docMk/>
      <pc:sldMk cId="2722835019" sldId="323"/>
    </pc:sldMkLst>
    <p188:txBody>
      <a:bodyPr/>
      <a:lstStyle/>
      <a:p>
        <a:r>
          <a:rPr lang="en-US"/>
          <a:t>Need to add QR code to this slide.</a:t>
        </a:r>
      </a:p>
    </p188:txBody>
  </p188:cm>
  <p188:cm id="{7FD02606-3694-4ECF-BD3C-AA8A84711FBE}" authorId="{88F35608-446F-8987-C08D-268D819B076F}" created="2025-08-13T15:29:01.739">
    <pc:sldMkLst xmlns:pc="http://schemas.microsoft.com/office/powerpoint/2013/main/command">
      <pc:docMk/>
      <pc:sldMk cId="2722835019" sldId="323"/>
    </pc:sldMkLst>
    <p188:txBody>
      <a:bodyPr/>
      <a:lstStyle/>
      <a:p>
        <a:r>
          <a:rPr lang="en-US"/>
          <a:t>add QR code to event registration</a:t>
        </a:r>
      </a:p>
    </p188:txBody>
  </p188:cm>
</p188:cmLst>
</file>

<file path=ppt/comments/modernComment_146_7307DEDF.xml><?xml version="1.0" encoding="utf-8"?>
<p188:cmLst xmlns:a="http://schemas.openxmlformats.org/drawingml/2006/main" xmlns:r="http://schemas.openxmlformats.org/officeDocument/2006/relationships" xmlns:p188="http://schemas.microsoft.com/office/powerpoint/2018/8/main">
  <p188:cm id="{E30253BD-9E52-4D96-9E7E-D2D80AFFB70E}" authorId="{44637AA2-79D8-4D85-6540-579B5E57D59B}" status="resolved" created="2025-08-08T20:40:29.547" complete="100000">
    <pc:sldMkLst xmlns:pc="http://schemas.microsoft.com/office/powerpoint/2013/main/command">
      <pc:docMk/>
      <pc:sldMk cId="1929895647" sldId="326"/>
    </pc:sldMkLst>
    <p188:txBody>
      <a:bodyPr/>
      <a:lstStyle/>
      <a:p>
        <a:r>
          <a:rPr lang="en-US"/>
          <a:t>Need to clean up this graphic/slide please. </a:t>
        </a:r>
      </a:p>
    </p188:txBody>
  </p188:cm>
</p188:cmLst>
</file>

<file path=ppt/comments/modernComment_14D_5CD41D2.xml><?xml version="1.0" encoding="utf-8"?>
<p188:cmLst xmlns:a="http://schemas.openxmlformats.org/drawingml/2006/main" xmlns:r="http://schemas.openxmlformats.org/officeDocument/2006/relationships" xmlns:p188="http://schemas.microsoft.com/office/powerpoint/2018/8/main">
  <p188:cm id="{F59C6DCA-80E2-4A55-80BD-A2A2DE109446}" authorId="{44637AA2-79D8-4D85-6540-579B5E57D59B}" status="resolved" created="2025-08-08T22:57:54.027" complete="100000">
    <pc:sldMkLst xmlns:pc="http://schemas.microsoft.com/office/powerpoint/2013/main/command">
      <pc:docMk/>
      <pc:sldMk cId="97337810" sldId="333"/>
    </pc:sldMkLst>
    <p188:txBody>
      <a:bodyPr/>
      <a:lstStyle/>
      <a:p>
        <a:r>
          <a:rPr lang="en-US"/>
          <a:t>Correct with new screenshot with arrow on inquiry form. </a:t>
        </a:r>
      </a:p>
    </p188:txBody>
    <p188:extLst>
      <p:ext xmlns:p="http://schemas.openxmlformats.org/presentationml/2006/main" uri="{57CB4572-C831-44C2-8A1C-0ADB6CCDFE69}">
        <p223:reactions xmlns:p223="http://schemas.microsoft.com/office/powerpoint/2022/03/main">
          <p223:rxn type="👍">
            <p223:instance time="2025-08-12T21:54:51.592" authorId="{88F35608-446F-8987-C08D-268D819B076F}"/>
          </p223:rxn>
        </p223:reactions>
      </p:ext>
    </p188:extLst>
  </p188:cm>
</p188:cmLst>
</file>

<file path=ppt/comments/modernComment_14E_DDEA5858.xml><?xml version="1.0" encoding="utf-8"?>
<p188:cmLst xmlns:a="http://schemas.openxmlformats.org/drawingml/2006/main" xmlns:r="http://schemas.openxmlformats.org/officeDocument/2006/relationships" xmlns:p188="http://schemas.microsoft.com/office/powerpoint/2018/8/main">
  <p188:cm id="{718CCE2D-7546-4724-ACC4-A008A86E2555}" authorId="{44637AA2-79D8-4D85-6540-579B5E57D59B}" status="resolved" created="2025-08-08T22:58:07.543" complete="100000">
    <pc:sldMkLst xmlns:pc="http://schemas.microsoft.com/office/powerpoint/2013/main/command">
      <pc:docMk/>
      <pc:sldMk cId="3723122776" sldId="334"/>
    </pc:sldMkLst>
    <p188:txBody>
      <a:bodyPr/>
      <a:lstStyle/>
      <a:p>
        <a:r>
          <a:rPr lang="en-US"/>
          <a:t>Needs different newsletters here.</a:t>
        </a:r>
      </a:p>
    </p188:txBody>
    <p188:extLst>
      <p:ext xmlns:p="http://schemas.openxmlformats.org/presentationml/2006/main" uri="{57CB4572-C831-44C2-8A1C-0ADB6CCDFE69}">
        <p223:reactions xmlns:p223="http://schemas.microsoft.com/office/powerpoint/2022/03/main">
          <p223:rxn type="👍">
            <p223:instance time="2025-08-12T21:51:33.045" authorId="{88F35608-446F-8987-C08D-268D819B076F}"/>
          </p223:rxn>
        </p223:reactions>
      </p:ext>
    </p188:extLst>
  </p188:cm>
</p188:cmLst>
</file>

<file path=ppt/comments/modernComment_152_8EC4D37B.xml><?xml version="1.0" encoding="utf-8"?>
<p188:cmLst xmlns:a="http://schemas.openxmlformats.org/drawingml/2006/main" xmlns:r="http://schemas.openxmlformats.org/officeDocument/2006/relationships" xmlns:p188="http://schemas.microsoft.com/office/powerpoint/2018/8/main">
  <p188:cm id="{3F91ED8E-3DD9-4640-B224-0BD01DD66586}" authorId="{88F35608-446F-8987-C08D-268D819B076F}" status="resolved" created="2025-08-13T15:40:00.460" complete="100000">
    <pc:sldMkLst xmlns:pc="http://schemas.microsoft.com/office/powerpoint/2013/main/command">
      <pc:docMk/>
      <pc:sldMk cId="2395263867" sldId="338"/>
    </pc:sldMkLst>
    <p188:txBody>
      <a:bodyPr/>
      <a:lstStyle/>
      <a:p>
        <a:r>
          <a:rPr lang="en-US"/>
          <a:t>add DickersonBakker</a:t>
        </a:r>
      </a:p>
    </p188:txBody>
  </p188:cm>
</p188:cmLst>
</file>

<file path=ppt/comments/modernComment_156_55361772.xml><?xml version="1.0" encoding="utf-8"?>
<p188:cmLst xmlns:a="http://schemas.openxmlformats.org/drawingml/2006/main" xmlns:r="http://schemas.openxmlformats.org/officeDocument/2006/relationships" xmlns:p188="http://schemas.microsoft.com/office/powerpoint/2018/8/main">
  <p188:cm id="{B71BC532-77D1-48F4-9C17-054B2905E494}" authorId="{88F35608-446F-8987-C08D-268D819B076F}" created="2025-08-13T15:23:44.465">
    <ac:deMkLst xmlns:ac="http://schemas.microsoft.com/office/drawing/2013/main/command">
      <pc:docMk xmlns:pc="http://schemas.microsoft.com/office/powerpoint/2013/main/command"/>
      <pc:sldMk xmlns:pc="http://schemas.microsoft.com/office/powerpoint/2013/main/command" cId="1429608306" sldId="342"/>
      <ac:picMk id="4" creationId="{92C20D0F-63C3-427C-47C2-BA245CA55722}"/>
    </ac:deMkLst>
    <p188:txBody>
      <a:bodyPr/>
      <a:lstStyle/>
      <a:p>
        <a:r>
          <a:rPr lang="en-US"/>
          <a:t>change out CTF logo</a:t>
        </a:r>
      </a:p>
    </p188:txBody>
  </p188:cm>
</p188:cmLst>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8279C1-1A43-4248-94F2-FB357351660F}"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en-US"/>
        </a:p>
      </dgm:t>
    </dgm:pt>
    <dgm:pt modelId="{1FB15DF6-7443-47B7-95C6-C71FA68B9FA9}">
      <dgm:prSet custT="1"/>
      <dgm:spPr/>
      <dgm:t>
        <a:bodyPr/>
        <a:lstStyle/>
        <a:p>
          <a:r>
            <a:rPr lang="en-US" sz="1400" b="1" u="sng"/>
            <a:t>CHAMPION</a:t>
          </a:r>
          <a:endParaRPr lang="en-US" sz="1400"/>
        </a:p>
      </dgm:t>
    </dgm:pt>
    <dgm:pt modelId="{F6FD712A-5FA9-4F2F-ABEF-05E6AA9CACEF}" type="parTrans" cxnId="{D9125D02-76B5-49DE-B41A-98906285734E}">
      <dgm:prSet/>
      <dgm:spPr/>
      <dgm:t>
        <a:bodyPr/>
        <a:lstStyle/>
        <a:p>
          <a:endParaRPr lang="en-US"/>
        </a:p>
      </dgm:t>
    </dgm:pt>
    <dgm:pt modelId="{419860E0-A018-45D5-A24D-B56C95142F04}" type="sibTrans" cxnId="{D9125D02-76B5-49DE-B41A-98906285734E}">
      <dgm:prSet/>
      <dgm:spPr/>
      <dgm:t>
        <a:bodyPr/>
        <a:lstStyle/>
        <a:p>
          <a:endParaRPr lang="en-US"/>
        </a:p>
      </dgm:t>
    </dgm:pt>
    <dgm:pt modelId="{AD8D5B15-EB70-4807-9D84-5BF991B580D1}">
      <dgm:prSet/>
      <dgm:spPr/>
      <dgm:t>
        <a:bodyPr/>
        <a:lstStyle/>
        <a:p>
          <a:pPr algn="ctr">
            <a:buNone/>
          </a:pPr>
          <a:r>
            <a:rPr lang="en-US" sz="1200" b="1">
              <a:solidFill>
                <a:srgbClr val="002060"/>
              </a:solidFill>
              <a:effectLst/>
            </a:rPr>
            <a:t>The Biblical mandate for family discipleship as a part of your spiritual formation plan. Engage key constituents within your school to join  </a:t>
          </a:r>
        </a:p>
      </dgm:t>
    </dgm:pt>
    <dgm:pt modelId="{373E4635-8B8E-4178-BF32-1B0335F0C030}" type="parTrans" cxnId="{D849D787-4BC6-4E14-AECF-0ADFBE3E8BF7}">
      <dgm:prSet/>
      <dgm:spPr/>
      <dgm:t>
        <a:bodyPr/>
        <a:lstStyle/>
        <a:p>
          <a:endParaRPr lang="en-US"/>
        </a:p>
      </dgm:t>
    </dgm:pt>
    <dgm:pt modelId="{46375DEC-7D53-487E-9B41-810EC5C00C5F}" type="sibTrans" cxnId="{D849D787-4BC6-4E14-AECF-0ADFBE3E8BF7}">
      <dgm:prSet/>
      <dgm:spPr/>
      <dgm:t>
        <a:bodyPr/>
        <a:lstStyle/>
        <a:p>
          <a:endParaRPr lang="en-US"/>
        </a:p>
      </dgm:t>
    </dgm:pt>
    <dgm:pt modelId="{C88C8905-E314-4838-8113-EA79CD5B52E6}">
      <dgm:prSet custT="1"/>
      <dgm:spPr/>
      <dgm:t>
        <a:bodyPr/>
        <a:lstStyle/>
        <a:p>
          <a:r>
            <a:rPr lang="en-US" sz="1400" b="1" u="sng"/>
            <a:t>ASSESS</a:t>
          </a:r>
          <a:endParaRPr lang="en-US" sz="1400"/>
        </a:p>
      </dgm:t>
    </dgm:pt>
    <dgm:pt modelId="{2669F164-108F-4C2C-8201-3B206B6F1B34}" type="parTrans" cxnId="{B48ADAE8-28EB-4916-B1B6-91A0E4E6414F}">
      <dgm:prSet/>
      <dgm:spPr/>
      <dgm:t>
        <a:bodyPr/>
        <a:lstStyle/>
        <a:p>
          <a:endParaRPr lang="en-US"/>
        </a:p>
      </dgm:t>
    </dgm:pt>
    <dgm:pt modelId="{C9570C9D-7C47-45A1-8FDF-2E3A7AB36CD0}" type="sibTrans" cxnId="{B48ADAE8-28EB-4916-B1B6-91A0E4E6414F}">
      <dgm:prSet/>
      <dgm:spPr/>
      <dgm:t>
        <a:bodyPr/>
        <a:lstStyle/>
        <a:p>
          <a:endParaRPr lang="en-US"/>
        </a:p>
      </dgm:t>
    </dgm:pt>
    <dgm:pt modelId="{392E7B1D-17C1-4718-85B7-DCCED8E06E9C}">
      <dgm:prSet/>
      <dgm:spPr/>
      <dgm:t>
        <a:bodyPr/>
        <a:lstStyle/>
        <a:p>
          <a:pPr algn="ctr">
            <a:buNone/>
          </a:pPr>
          <a:r>
            <a:rPr lang="en-US" sz="1200" b="1">
              <a:solidFill>
                <a:srgbClr val="002060"/>
              </a:solidFill>
            </a:rPr>
            <a:t>Your school’s current family discipleship plan and utilize the checklist to evaluate next steps in building a strong school culture for family</a:t>
          </a:r>
        </a:p>
      </dgm:t>
    </dgm:pt>
    <dgm:pt modelId="{699C5E13-6A41-4F59-939A-538937612DAB}" type="parTrans" cxnId="{388B27B1-980B-4805-9BEF-14CA3C618071}">
      <dgm:prSet/>
      <dgm:spPr/>
      <dgm:t>
        <a:bodyPr/>
        <a:lstStyle/>
        <a:p>
          <a:endParaRPr lang="en-US"/>
        </a:p>
      </dgm:t>
    </dgm:pt>
    <dgm:pt modelId="{980BD1F1-3BAB-4785-ADA3-A71ECF9DE6F1}" type="sibTrans" cxnId="{388B27B1-980B-4805-9BEF-14CA3C618071}">
      <dgm:prSet/>
      <dgm:spPr/>
      <dgm:t>
        <a:bodyPr/>
        <a:lstStyle/>
        <a:p>
          <a:endParaRPr lang="en-US"/>
        </a:p>
      </dgm:t>
    </dgm:pt>
    <dgm:pt modelId="{DBD13934-36B6-4A54-B5C8-99F98DD31CBA}">
      <dgm:prSet custT="1"/>
      <dgm:spPr/>
      <dgm:t>
        <a:bodyPr/>
        <a:lstStyle/>
        <a:p>
          <a:r>
            <a:rPr lang="en-US" sz="1400" b="1" u="sng"/>
            <a:t>BUILD</a:t>
          </a:r>
          <a:endParaRPr lang="en-US" sz="1400"/>
        </a:p>
      </dgm:t>
    </dgm:pt>
    <dgm:pt modelId="{016041A6-6822-4DDB-B5AE-99495C7156DE}" type="parTrans" cxnId="{5A192CC2-31DD-4437-95FB-B791E313A1EB}">
      <dgm:prSet/>
      <dgm:spPr/>
      <dgm:t>
        <a:bodyPr/>
        <a:lstStyle/>
        <a:p>
          <a:endParaRPr lang="en-US"/>
        </a:p>
      </dgm:t>
    </dgm:pt>
    <dgm:pt modelId="{E62C3C1F-9074-4DC5-8C68-C91CCAA578C8}" type="sibTrans" cxnId="{5A192CC2-31DD-4437-95FB-B791E313A1EB}">
      <dgm:prSet/>
      <dgm:spPr/>
      <dgm:t>
        <a:bodyPr/>
        <a:lstStyle/>
        <a:p>
          <a:endParaRPr lang="en-US"/>
        </a:p>
      </dgm:t>
    </dgm:pt>
    <dgm:pt modelId="{80FACB4E-38B7-4B08-B8B1-109D285E0F32}">
      <dgm:prSet/>
      <dgm:spPr/>
      <dgm:t>
        <a:bodyPr/>
        <a:lstStyle/>
        <a:p>
          <a:pPr algn="ctr">
            <a:buNone/>
          </a:pPr>
          <a:r>
            <a:rPr lang="en-US" sz="1200" b="1">
              <a:solidFill>
                <a:srgbClr val="002060"/>
              </a:solidFill>
            </a:rPr>
            <a:t>An intentional,  comprehensive family ministry framework assisting families in the development of their individual family plans</a:t>
          </a:r>
        </a:p>
      </dgm:t>
    </dgm:pt>
    <dgm:pt modelId="{008F90CB-E632-45D9-9C90-5F032AAE5B21}" type="parTrans" cxnId="{0E1F15F3-2864-4042-9020-50F239E2F5B7}">
      <dgm:prSet/>
      <dgm:spPr/>
      <dgm:t>
        <a:bodyPr/>
        <a:lstStyle/>
        <a:p>
          <a:endParaRPr lang="en-US"/>
        </a:p>
      </dgm:t>
    </dgm:pt>
    <dgm:pt modelId="{2983AED8-48B9-4E66-BFAC-180E498751CB}" type="sibTrans" cxnId="{0E1F15F3-2864-4042-9020-50F239E2F5B7}">
      <dgm:prSet/>
      <dgm:spPr/>
      <dgm:t>
        <a:bodyPr/>
        <a:lstStyle/>
        <a:p>
          <a:endParaRPr lang="en-US"/>
        </a:p>
      </dgm:t>
    </dgm:pt>
    <dgm:pt modelId="{492D1D03-B827-4D9C-A40A-74A585C1175E}">
      <dgm:prSet custT="1"/>
      <dgm:spPr/>
      <dgm:t>
        <a:bodyPr/>
        <a:lstStyle/>
        <a:p>
          <a:r>
            <a:rPr lang="en-US" sz="1400" b="1" u="sng"/>
            <a:t>NETWORK</a:t>
          </a:r>
          <a:r>
            <a:rPr lang="en-US" sz="1400"/>
            <a:t> </a:t>
          </a:r>
        </a:p>
      </dgm:t>
    </dgm:pt>
    <dgm:pt modelId="{8901A025-928C-4C67-8843-8A62D8C12B7F}" type="parTrans" cxnId="{42418E35-E7F9-4D27-A38C-A09F0618F63A}">
      <dgm:prSet/>
      <dgm:spPr/>
      <dgm:t>
        <a:bodyPr/>
        <a:lstStyle/>
        <a:p>
          <a:endParaRPr lang="en-US"/>
        </a:p>
      </dgm:t>
    </dgm:pt>
    <dgm:pt modelId="{73B8895B-9BEB-4421-8D6A-AAD3789CC4EE}" type="sibTrans" cxnId="{42418E35-E7F9-4D27-A38C-A09F0618F63A}">
      <dgm:prSet/>
      <dgm:spPr/>
      <dgm:t>
        <a:bodyPr/>
        <a:lstStyle/>
        <a:p>
          <a:endParaRPr lang="en-US"/>
        </a:p>
      </dgm:t>
    </dgm:pt>
    <dgm:pt modelId="{97E9A3A3-5D87-4740-8EC9-6061ADF5509C}">
      <dgm:prSet custT="1"/>
      <dgm:spPr/>
      <dgm:t>
        <a:bodyPr/>
        <a:lstStyle/>
        <a:p>
          <a:pPr algn="ctr">
            <a:buNone/>
          </a:pPr>
          <a:r>
            <a:rPr lang="en-US" sz="1200" b="1">
              <a:solidFill>
                <a:srgbClr val="002060"/>
              </a:solidFill>
            </a:rPr>
            <a:t>Connect and collaborate with missionally aligned school leaders and seek to be a bridge between the church and families you serve</a:t>
          </a:r>
        </a:p>
      </dgm:t>
    </dgm:pt>
    <dgm:pt modelId="{A3FF668A-F7AA-4C89-8118-ECAD8F65280B}" type="parTrans" cxnId="{8D07C9DE-CA82-4D98-869C-21FEA5425394}">
      <dgm:prSet/>
      <dgm:spPr/>
      <dgm:t>
        <a:bodyPr/>
        <a:lstStyle/>
        <a:p>
          <a:endParaRPr lang="en-US"/>
        </a:p>
      </dgm:t>
    </dgm:pt>
    <dgm:pt modelId="{0F3B4B08-1A68-4987-986F-925263C4F9E8}" type="sibTrans" cxnId="{8D07C9DE-CA82-4D98-869C-21FEA5425394}">
      <dgm:prSet/>
      <dgm:spPr/>
      <dgm:t>
        <a:bodyPr/>
        <a:lstStyle/>
        <a:p>
          <a:endParaRPr lang="en-US"/>
        </a:p>
      </dgm:t>
    </dgm:pt>
    <dgm:pt modelId="{4B285FF0-D4D0-4CA6-ABB4-419B9BF15FFC}">
      <dgm:prSet custT="1"/>
      <dgm:spPr>
        <a:ln>
          <a:noFill/>
        </a:ln>
        <a:effectLst>
          <a:glow rad="101600">
            <a:schemeClr val="accent1">
              <a:satMod val="175000"/>
              <a:alpha val="40000"/>
            </a:schemeClr>
          </a:glow>
        </a:effectLst>
      </dgm:spPr>
      <dgm:t>
        <a:bodyPr/>
        <a:lstStyle/>
        <a:p>
          <a:r>
            <a:rPr lang="en-US" sz="1400" b="1" u="sng"/>
            <a:t>LEAVE A LEGACY</a:t>
          </a:r>
          <a:endParaRPr lang="en-US" sz="1400"/>
        </a:p>
      </dgm:t>
    </dgm:pt>
    <dgm:pt modelId="{1A8C401A-F964-499C-9F39-532A7903654F}" type="parTrans" cxnId="{61A13CDA-6E5C-4C61-A9CC-13CCF744798B}">
      <dgm:prSet/>
      <dgm:spPr/>
      <dgm:t>
        <a:bodyPr/>
        <a:lstStyle/>
        <a:p>
          <a:endParaRPr lang="en-US"/>
        </a:p>
      </dgm:t>
    </dgm:pt>
    <dgm:pt modelId="{3F7BD86C-946D-40CA-A774-85ABA9B19353}" type="sibTrans" cxnId="{61A13CDA-6E5C-4C61-A9CC-13CCF744798B}">
      <dgm:prSet/>
      <dgm:spPr/>
      <dgm:t>
        <a:bodyPr/>
        <a:lstStyle/>
        <a:p>
          <a:endParaRPr lang="en-US"/>
        </a:p>
      </dgm:t>
    </dgm:pt>
    <dgm:pt modelId="{0C922153-6E56-47A4-908F-08036AA4C08B}">
      <dgm:prSet custT="1"/>
      <dgm:spPr>
        <a:ln>
          <a:solidFill>
            <a:schemeClr val="accent2">
              <a:tint val="40000"/>
              <a:hueOff val="-1563712"/>
              <a:satOff val="4474"/>
              <a:lumOff val="-298"/>
            </a:schemeClr>
          </a:solidFill>
          <a:extLst>
            <a:ext uri="{C807C97D-BFC1-408E-A445-0C87EB9F89A2}">
              <ask:lineSketchStyleProps xmlns:ask="http://schemas.microsoft.com/office/drawing/2018/sketchyshapes">
                <ask:type>
                  <ask:lineSketchNone/>
                </ask:type>
              </ask:lineSketchStyleProps>
            </a:ext>
          </a:extLst>
        </a:ln>
        <a:effectLst>
          <a:glow rad="101600">
            <a:schemeClr val="accent1">
              <a:satMod val="175000"/>
              <a:alpha val="40000"/>
            </a:schemeClr>
          </a:glow>
        </a:effectLst>
      </dgm:spPr>
      <dgm:t>
        <a:bodyPr/>
        <a:lstStyle/>
        <a:p>
          <a:pPr algn="ctr">
            <a:buNone/>
          </a:pPr>
          <a:r>
            <a:rPr lang="en-US" sz="1200" b="1">
              <a:solidFill>
                <a:srgbClr val="002060"/>
              </a:solidFill>
            </a:rPr>
            <a:t>A school-wide Family Institute will impact generations to come by equipping families to live out God’s design through deliberate discipleship rhythms</a:t>
          </a:r>
        </a:p>
      </dgm:t>
    </dgm:pt>
    <dgm:pt modelId="{F37CA3BC-F9C7-4120-86F7-A587E725B34A}" type="parTrans" cxnId="{567F7D13-4F67-4F2B-B2D1-073504E03DDB}">
      <dgm:prSet/>
      <dgm:spPr/>
      <dgm:t>
        <a:bodyPr/>
        <a:lstStyle/>
        <a:p>
          <a:endParaRPr lang="en-US"/>
        </a:p>
      </dgm:t>
    </dgm:pt>
    <dgm:pt modelId="{917C4D16-47D4-4D15-BF5A-DD83FEDC4865}" type="sibTrans" cxnId="{567F7D13-4F67-4F2B-B2D1-073504E03DDB}">
      <dgm:prSet/>
      <dgm:spPr/>
      <dgm:t>
        <a:bodyPr/>
        <a:lstStyle/>
        <a:p>
          <a:endParaRPr lang="en-US"/>
        </a:p>
      </dgm:t>
    </dgm:pt>
    <dgm:pt modelId="{A14A93F0-12B5-4574-9C28-08C28442F0AE}">
      <dgm:prSet custT="1"/>
      <dgm:spPr/>
      <dgm:t>
        <a:bodyPr/>
        <a:lstStyle/>
        <a:p>
          <a:pPr algn="ctr">
            <a:buNone/>
          </a:pPr>
          <a:r>
            <a:rPr lang="en-US" sz="1200" b="0">
              <a:solidFill>
                <a:schemeClr val="accent1"/>
              </a:solidFill>
            </a:rPr>
            <a:t> </a:t>
          </a:r>
          <a:r>
            <a:rPr lang="en-US" sz="1400" b="0">
              <a:solidFill>
                <a:schemeClr val="accent1"/>
              </a:solidFill>
            </a:rPr>
            <a:t>Flourishing Families Website</a:t>
          </a:r>
        </a:p>
      </dgm:t>
    </dgm:pt>
    <dgm:pt modelId="{CE669F04-C7E5-418C-AFC4-DEAB68CAC268}" type="parTrans" cxnId="{E20EF1A5-1D00-48AE-8E0A-0BCB287F41EA}">
      <dgm:prSet/>
      <dgm:spPr/>
      <dgm:t>
        <a:bodyPr/>
        <a:lstStyle/>
        <a:p>
          <a:endParaRPr lang="en-US"/>
        </a:p>
      </dgm:t>
    </dgm:pt>
    <dgm:pt modelId="{12B79EF1-2297-4020-B1E5-CB9FBA462BAC}" type="sibTrans" cxnId="{E20EF1A5-1D00-48AE-8E0A-0BCB287F41EA}">
      <dgm:prSet/>
      <dgm:spPr/>
      <dgm:t>
        <a:bodyPr/>
        <a:lstStyle/>
        <a:p>
          <a:endParaRPr lang="en-US"/>
        </a:p>
      </dgm:t>
    </dgm:pt>
    <dgm:pt modelId="{656E7C93-56B9-4CC2-9395-56425CF0F42D}">
      <dgm:prSet/>
      <dgm:spPr/>
      <dgm:t>
        <a:bodyPr/>
        <a:lstStyle/>
        <a:p>
          <a:pPr algn="ctr">
            <a:buNone/>
          </a:pPr>
          <a:r>
            <a:rPr lang="en-US" sz="1200" b="1">
              <a:solidFill>
                <a:srgbClr val="002060"/>
              </a:solidFill>
            </a:rPr>
            <a:t> </a:t>
          </a:r>
        </a:p>
      </dgm:t>
    </dgm:pt>
    <dgm:pt modelId="{C8437DEE-D5B1-404F-A6E7-C00FB349152B}" type="parTrans" cxnId="{A4CC7C29-4C7F-4733-B668-AEB350FE9AB9}">
      <dgm:prSet/>
      <dgm:spPr/>
      <dgm:t>
        <a:bodyPr/>
        <a:lstStyle/>
        <a:p>
          <a:endParaRPr lang="en-US"/>
        </a:p>
      </dgm:t>
    </dgm:pt>
    <dgm:pt modelId="{3A9B5E8A-70C7-4901-B573-1AD1F1CF1685}" type="sibTrans" cxnId="{A4CC7C29-4C7F-4733-B668-AEB350FE9AB9}">
      <dgm:prSet/>
      <dgm:spPr/>
      <dgm:t>
        <a:bodyPr/>
        <a:lstStyle/>
        <a:p>
          <a:endParaRPr lang="en-US"/>
        </a:p>
      </dgm:t>
    </dgm:pt>
    <dgm:pt modelId="{DFD6D8AE-5CD4-44B1-BB19-F460FC65BB30}">
      <dgm:prSet custT="1"/>
      <dgm:spPr/>
      <dgm:t>
        <a:bodyPr/>
        <a:lstStyle/>
        <a:p>
          <a:pPr algn="ctr">
            <a:buNone/>
          </a:pPr>
          <a:r>
            <a:rPr lang="en-US" sz="1400" b="0">
              <a:solidFill>
                <a:schemeClr val="accent1"/>
              </a:solidFill>
            </a:rPr>
            <a:t>School Leader Tool Kit</a:t>
          </a:r>
        </a:p>
      </dgm:t>
    </dgm:pt>
    <dgm:pt modelId="{70120249-9E7D-4864-B55B-91895F9D0C83}" type="parTrans" cxnId="{1B948B7F-9C4D-4CF9-9375-8E24F1B6062A}">
      <dgm:prSet/>
      <dgm:spPr/>
      <dgm:t>
        <a:bodyPr/>
        <a:lstStyle/>
        <a:p>
          <a:endParaRPr lang="en-US"/>
        </a:p>
      </dgm:t>
    </dgm:pt>
    <dgm:pt modelId="{D7197D8A-855F-4456-938C-D94CFAD41098}" type="sibTrans" cxnId="{1B948B7F-9C4D-4CF9-9375-8E24F1B6062A}">
      <dgm:prSet/>
      <dgm:spPr/>
      <dgm:t>
        <a:bodyPr/>
        <a:lstStyle/>
        <a:p>
          <a:endParaRPr lang="en-US"/>
        </a:p>
      </dgm:t>
    </dgm:pt>
    <dgm:pt modelId="{222F9EED-3753-4665-8C32-9C7AD77EA0BC}">
      <dgm:prSet/>
      <dgm:spPr/>
      <dgm:t>
        <a:bodyPr/>
        <a:lstStyle/>
        <a:p>
          <a:pPr algn="ctr">
            <a:buNone/>
          </a:pPr>
          <a:r>
            <a:rPr lang="en-US" sz="1200" b="1">
              <a:solidFill>
                <a:srgbClr val="002060"/>
              </a:solidFill>
            </a:rPr>
            <a:t>RESOURCES:</a:t>
          </a:r>
        </a:p>
      </dgm:t>
    </dgm:pt>
    <dgm:pt modelId="{1AE1E075-1A7A-4CF0-A96C-C883EE625A9E}" type="parTrans" cxnId="{7B08B358-785A-4974-AF85-5B9D9185B8B3}">
      <dgm:prSet/>
      <dgm:spPr/>
      <dgm:t>
        <a:bodyPr/>
        <a:lstStyle/>
        <a:p>
          <a:endParaRPr lang="en-US"/>
        </a:p>
      </dgm:t>
    </dgm:pt>
    <dgm:pt modelId="{FD04DAE4-2065-4CAF-A976-CE29031F7FF9}" type="sibTrans" cxnId="{7B08B358-785A-4974-AF85-5B9D9185B8B3}">
      <dgm:prSet/>
      <dgm:spPr/>
      <dgm:t>
        <a:bodyPr/>
        <a:lstStyle/>
        <a:p>
          <a:endParaRPr lang="en-US"/>
        </a:p>
      </dgm:t>
    </dgm:pt>
    <dgm:pt modelId="{ED179F7D-6DAC-429F-9D68-696E12CA0891}">
      <dgm:prSet custT="1"/>
      <dgm:spPr/>
      <dgm:t>
        <a:bodyPr/>
        <a:lstStyle/>
        <a:p>
          <a:pPr algn="ctr">
            <a:buNone/>
          </a:pPr>
          <a:r>
            <a:rPr lang="en-US" sz="1400" b="0">
              <a:solidFill>
                <a:srgbClr val="002060"/>
              </a:solidFill>
            </a:rPr>
            <a:t> </a:t>
          </a:r>
          <a:r>
            <a:rPr lang="en-US" sz="1400" b="0">
              <a:solidFill>
                <a:schemeClr val="accent1"/>
              </a:solidFill>
            </a:rPr>
            <a:t>Spiritual Formation Network</a:t>
          </a:r>
        </a:p>
      </dgm:t>
    </dgm:pt>
    <dgm:pt modelId="{FC4D255A-5229-47A6-9B6F-59453A1CE06D}" type="parTrans" cxnId="{6E1204D3-8FC8-4330-899F-6FA3C2F21CC0}">
      <dgm:prSet/>
      <dgm:spPr/>
      <dgm:t>
        <a:bodyPr/>
        <a:lstStyle/>
        <a:p>
          <a:endParaRPr lang="en-US"/>
        </a:p>
      </dgm:t>
    </dgm:pt>
    <dgm:pt modelId="{F8EE5BA3-1E9C-4C27-BF53-399E90AD4EB3}" type="sibTrans" cxnId="{6E1204D3-8FC8-4330-899F-6FA3C2F21CC0}">
      <dgm:prSet/>
      <dgm:spPr/>
      <dgm:t>
        <a:bodyPr/>
        <a:lstStyle/>
        <a:p>
          <a:endParaRPr lang="en-US"/>
        </a:p>
      </dgm:t>
    </dgm:pt>
    <dgm:pt modelId="{97296AD8-C928-4BF7-A37E-44B1DC535BFB}">
      <dgm:prSet custT="1"/>
      <dgm:spPr/>
      <dgm:t>
        <a:bodyPr/>
        <a:lstStyle/>
        <a:p>
          <a:pPr algn="ctr">
            <a:buNone/>
          </a:pPr>
          <a:r>
            <a:rPr lang="en-US" sz="1200" b="1">
              <a:solidFill>
                <a:srgbClr val="002060"/>
              </a:solidFill>
            </a:rPr>
            <a:t>RESOURCE:</a:t>
          </a:r>
        </a:p>
      </dgm:t>
    </dgm:pt>
    <dgm:pt modelId="{1231F80D-2F1E-43D4-B120-3D980CCA754E}" type="parTrans" cxnId="{AA52E757-8081-4F39-8741-AF409C5B96F2}">
      <dgm:prSet/>
      <dgm:spPr/>
      <dgm:t>
        <a:bodyPr/>
        <a:lstStyle/>
        <a:p>
          <a:endParaRPr lang="en-US"/>
        </a:p>
      </dgm:t>
    </dgm:pt>
    <dgm:pt modelId="{FD3DCA95-602E-4181-A9DF-8AE0A4744E48}" type="sibTrans" cxnId="{AA52E757-8081-4F39-8741-AF409C5B96F2}">
      <dgm:prSet/>
      <dgm:spPr/>
      <dgm:t>
        <a:bodyPr/>
        <a:lstStyle/>
        <a:p>
          <a:endParaRPr lang="en-US"/>
        </a:p>
      </dgm:t>
    </dgm:pt>
    <dgm:pt modelId="{60DFF461-E3D8-4DC7-93CC-5D205675F29C}">
      <dgm:prSet/>
      <dgm:spPr/>
      <dgm:t>
        <a:bodyPr/>
        <a:lstStyle/>
        <a:p>
          <a:pPr algn="ctr">
            <a:buNone/>
          </a:pPr>
          <a:r>
            <a:rPr lang="en-US" sz="1200" b="1">
              <a:solidFill>
                <a:srgbClr val="002060"/>
              </a:solidFill>
            </a:rPr>
            <a:t>RESOURCE:</a:t>
          </a:r>
        </a:p>
      </dgm:t>
    </dgm:pt>
    <dgm:pt modelId="{0422B7B3-EA51-49C7-8816-F33AB79B6932}" type="parTrans" cxnId="{06B46E96-69B5-4608-88A1-3B9E2EC36063}">
      <dgm:prSet/>
      <dgm:spPr/>
      <dgm:t>
        <a:bodyPr/>
        <a:lstStyle/>
        <a:p>
          <a:endParaRPr lang="en-US"/>
        </a:p>
      </dgm:t>
    </dgm:pt>
    <dgm:pt modelId="{D65F2132-CEE4-4853-BE61-4040DB600217}" type="sibTrans" cxnId="{06B46E96-69B5-4608-88A1-3B9E2EC36063}">
      <dgm:prSet/>
      <dgm:spPr/>
      <dgm:t>
        <a:bodyPr/>
        <a:lstStyle/>
        <a:p>
          <a:endParaRPr lang="en-US"/>
        </a:p>
      </dgm:t>
    </dgm:pt>
    <dgm:pt modelId="{0ACCEA47-776D-4416-A12B-C55067B53A92}">
      <dgm:prSet custT="1"/>
      <dgm:spPr/>
      <dgm:t>
        <a:bodyPr/>
        <a:lstStyle/>
        <a:p>
          <a:pPr algn="ctr">
            <a:buNone/>
          </a:pPr>
          <a:r>
            <a:rPr lang="en-US" sz="1400" b="0">
              <a:solidFill>
                <a:schemeClr val="accent1"/>
              </a:solidFill>
            </a:rPr>
            <a:t>&amp; FREE Checklist</a:t>
          </a:r>
        </a:p>
      </dgm:t>
    </dgm:pt>
    <dgm:pt modelId="{3AB40297-CE2B-4382-A946-15AA35B6BED3}" type="parTrans" cxnId="{F7A3F4CC-FA7E-478E-9198-F4C4BE0BB95B}">
      <dgm:prSet/>
      <dgm:spPr/>
      <dgm:t>
        <a:bodyPr/>
        <a:lstStyle/>
        <a:p>
          <a:endParaRPr lang="en-US"/>
        </a:p>
      </dgm:t>
    </dgm:pt>
    <dgm:pt modelId="{ADE4BAB8-9482-4B2A-92EA-A3A4CCAB8EF9}" type="sibTrans" cxnId="{F7A3F4CC-FA7E-478E-9198-F4C4BE0BB95B}">
      <dgm:prSet/>
      <dgm:spPr/>
      <dgm:t>
        <a:bodyPr/>
        <a:lstStyle/>
        <a:p>
          <a:endParaRPr lang="en-US"/>
        </a:p>
      </dgm:t>
    </dgm:pt>
    <dgm:pt modelId="{1B4EEA53-307D-480D-8877-437BFEC6A267}">
      <dgm:prSet custT="1"/>
      <dgm:spPr/>
      <dgm:t>
        <a:bodyPr/>
        <a:lstStyle/>
        <a:p>
          <a:pPr algn="ctr">
            <a:buNone/>
          </a:pPr>
          <a:r>
            <a:rPr lang="en-US" sz="1400" b="0">
              <a:solidFill>
                <a:schemeClr val="accent1"/>
              </a:solidFill>
            </a:rPr>
            <a:t>Readiness Assessment</a:t>
          </a:r>
          <a:endParaRPr lang="en-US" sz="1400" b="1">
            <a:solidFill>
              <a:schemeClr val="accent1"/>
            </a:solidFill>
          </a:endParaRPr>
        </a:p>
      </dgm:t>
    </dgm:pt>
    <dgm:pt modelId="{016C4928-D510-4754-AF56-12D1646C1364}" type="parTrans" cxnId="{22FB47BD-1F1B-451F-B03F-2D4D8B864A92}">
      <dgm:prSet/>
      <dgm:spPr/>
      <dgm:t>
        <a:bodyPr/>
        <a:lstStyle/>
        <a:p>
          <a:endParaRPr lang="en-US"/>
        </a:p>
      </dgm:t>
    </dgm:pt>
    <dgm:pt modelId="{B204E7F9-113E-49E5-839D-C49E25F3AB56}" type="sibTrans" cxnId="{22FB47BD-1F1B-451F-B03F-2D4D8B864A92}">
      <dgm:prSet/>
      <dgm:spPr/>
      <dgm:t>
        <a:bodyPr/>
        <a:lstStyle/>
        <a:p>
          <a:endParaRPr lang="en-US"/>
        </a:p>
      </dgm:t>
    </dgm:pt>
    <dgm:pt modelId="{A0C53483-F2D4-4DC7-B99A-95B7426DF4D3}">
      <dgm:prSet/>
      <dgm:spPr/>
      <dgm:t>
        <a:bodyPr/>
        <a:lstStyle/>
        <a:p>
          <a:pPr algn="ctr">
            <a:buNone/>
          </a:pPr>
          <a:endParaRPr lang="en-US" sz="1200" b="1">
            <a:solidFill>
              <a:srgbClr val="002060"/>
            </a:solidFill>
          </a:endParaRPr>
        </a:p>
      </dgm:t>
    </dgm:pt>
    <dgm:pt modelId="{21405F8D-653B-4C21-AEC9-738A817A2396}" type="parTrans" cxnId="{7752A9E8-E53F-4616-B98B-0A1A35BE26E6}">
      <dgm:prSet/>
      <dgm:spPr/>
      <dgm:t>
        <a:bodyPr/>
        <a:lstStyle/>
        <a:p>
          <a:endParaRPr lang="en-US"/>
        </a:p>
      </dgm:t>
    </dgm:pt>
    <dgm:pt modelId="{4D9C2B45-2767-404D-AA1F-285C2B4F0031}" type="sibTrans" cxnId="{7752A9E8-E53F-4616-B98B-0A1A35BE26E6}">
      <dgm:prSet/>
      <dgm:spPr/>
      <dgm:t>
        <a:bodyPr/>
        <a:lstStyle/>
        <a:p>
          <a:endParaRPr lang="en-US"/>
        </a:p>
      </dgm:t>
    </dgm:pt>
    <dgm:pt modelId="{7568CD43-55E4-4EED-80B1-8B91F60C2C30}">
      <dgm:prSet/>
      <dgm:spPr/>
      <dgm:t>
        <a:bodyPr/>
        <a:lstStyle/>
        <a:p>
          <a:pPr algn="ctr">
            <a:buNone/>
          </a:pPr>
          <a:r>
            <a:rPr lang="en-US" sz="1200" b="1">
              <a:solidFill>
                <a:srgbClr val="002060"/>
              </a:solidFill>
            </a:rPr>
            <a:t>RESOURCES:</a:t>
          </a:r>
        </a:p>
      </dgm:t>
    </dgm:pt>
    <dgm:pt modelId="{A1238BCC-AFB1-4457-8812-28DA4E7C996A}" type="parTrans" cxnId="{31805F92-87E0-4B00-BF5B-8E5ADF22ABFC}">
      <dgm:prSet/>
      <dgm:spPr/>
      <dgm:t>
        <a:bodyPr/>
        <a:lstStyle/>
        <a:p>
          <a:endParaRPr lang="en-US"/>
        </a:p>
      </dgm:t>
    </dgm:pt>
    <dgm:pt modelId="{2EB79479-6E9A-46C1-8B9B-087147D82792}" type="sibTrans" cxnId="{31805F92-87E0-4B00-BF5B-8E5ADF22ABFC}">
      <dgm:prSet/>
      <dgm:spPr/>
      <dgm:t>
        <a:bodyPr/>
        <a:lstStyle/>
        <a:p>
          <a:endParaRPr lang="en-US"/>
        </a:p>
      </dgm:t>
    </dgm:pt>
    <dgm:pt modelId="{9FC3E866-5F81-4261-85B5-DCC155A3B4B8}">
      <dgm:prSet/>
      <dgm:spPr/>
      <dgm:t>
        <a:bodyPr/>
        <a:lstStyle/>
        <a:p>
          <a:pPr algn="ctr">
            <a:buNone/>
          </a:pPr>
          <a:endParaRPr lang="en-US" sz="1200" b="1">
            <a:solidFill>
              <a:srgbClr val="002060"/>
            </a:solidFill>
          </a:endParaRPr>
        </a:p>
      </dgm:t>
    </dgm:pt>
    <dgm:pt modelId="{1926C2C9-D958-4D67-837B-036101A6B255}" type="parTrans" cxnId="{C07FB497-C83D-4A0F-BEB5-FA6EB2E3E3A8}">
      <dgm:prSet/>
      <dgm:spPr/>
      <dgm:t>
        <a:bodyPr/>
        <a:lstStyle/>
        <a:p>
          <a:endParaRPr lang="en-US"/>
        </a:p>
      </dgm:t>
    </dgm:pt>
    <dgm:pt modelId="{96D65DDF-5CC3-43C2-818B-98AD12587ECE}" type="sibTrans" cxnId="{C07FB497-C83D-4A0F-BEB5-FA6EB2E3E3A8}">
      <dgm:prSet/>
      <dgm:spPr/>
      <dgm:t>
        <a:bodyPr/>
        <a:lstStyle/>
        <a:p>
          <a:endParaRPr lang="en-US"/>
        </a:p>
      </dgm:t>
    </dgm:pt>
    <dgm:pt modelId="{1C2B78BD-D887-4149-80FD-156B47A7CAD2}">
      <dgm:prSet custT="1"/>
      <dgm:spPr/>
      <dgm:t>
        <a:bodyPr/>
        <a:lstStyle/>
        <a:p>
          <a:pPr algn="ctr">
            <a:buNone/>
          </a:pPr>
          <a:endParaRPr lang="en-US" sz="1200" b="1">
            <a:solidFill>
              <a:srgbClr val="002060"/>
            </a:solidFill>
          </a:endParaRPr>
        </a:p>
      </dgm:t>
    </dgm:pt>
    <dgm:pt modelId="{2730E1BA-9930-4D53-BAF5-0956CFBAE98A}" type="parTrans" cxnId="{491D4857-D0E6-472C-B73A-B01A3F15961E}">
      <dgm:prSet/>
      <dgm:spPr/>
      <dgm:t>
        <a:bodyPr/>
        <a:lstStyle/>
        <a:p>
          <a:endParaRPr lang="en-US"/>
        </a:p>
      </dgm:t>
    </dgm:pt>
    <dgm:pt modelId="{7B2B4C70-F616-4320-AD0F-F50636E10DD5}" type="sibTrans" cxnId="{491D4857-D0E6-472C-B73A-B01A3F15961E}">
      <dgm:prSet/>
      <dgm:spPr/>
      <dgm:t>
        <a:bodyPr/>
        <a:lstStyle/>
        <a:p>
          <a:endParaRPr lang="en-US"/>
        </a:p>
      </dgm:t>
    </dgm:pt>
    <dgm:pt modelId="{8C31FB87-7238-418A-9042-C775C91B3405}">
      <dgm:prSet/>
      <dgm:spPr/>
      <dgm:t>
        <a:bodyPr/>
        <a:lstStyle/>
        <a:p>
          <a:pPr algn="ctr">
            <a:buNone/>
          </a:pPr>
          <a:endParaRPr lang="en-US" sz="1200" b="1">
            <a:solidFill>
              <a:srgbClr val="002060"/>
            </a:solidFill>
          </a:endParaRPr>
        </a:p>
      </dgm:t>
    </dgm:pt>
    <dgm:pt modelId="{B71E8101-A9C3-4402-9215-EB687E834122}" type="sibTrans" cxnId="{2E8D94AC-F0F7-4560-8A65-599DE056D910}">
      <dgm:prSet/>
      <dgm:spPr/>
      <dgm:t>
        <a:bodyPr/>
        <a:lstStyle/>
        <a:p>
          <a:endParaRPr lang="en-US"/>
        </a:p>
      </dgm:t>
    </dgm:pt>
    <dgm:pt modelId="{33D3B3EF-6FE7-4D34-A316-DF39A46F304B}" type="parTrans" cxnId="{2E8D94AC-F0F7-4560-8A65-599DE056D910}">
      <dgm:prSet/>
      <dgm:spPr/>
      <dgm:t>
        <a:bodyPr/>
        <a:lstStyle/>
        <a:p>
          <a:endParaRPr lang="en-US"/>
        </a:p>
      </dgm:t>
    </dgm:pt>
    <dgm:pt modelId="{331F7079-55DC-49C2-8EFE-8EEC90EA1ADC}">
      <dgm:prSet custT="1"/>
      <dgm:spPr/>
      <dgm:t>
        <a:bodyPr/>
        <a:lstStyle/>
        <a:p>
          <a:pPr algn="l">
            <a:buNone/>
          </a:pPr>
          <a:endParaRPr lang="en-US" sz="1200" b="1">
            <a:solidFill>
              <a:srgbClr val="002060"/>
            </a:solidFill>
          </a:endParaRPr>
        </a:p>
      </dgm:t>
    </dgm:pt>
    <dgm:pt modelId="{DBBF3C73-3596-4EC2-9E6A-A1EDD051D268}" type="sibTrans" cxnId="{4473E44D-89EE-4FD5-84B2-F67F078B4C53}">
      <dgm:prSet/>
      <dgm:spPr/>
      <dgm:t>
        <a:bodyPr/>
        <a:lstStyle/>
        <a:p>
          <a:endParaRPr lang="en-US"/>
        </a:p>
      </dgm:t>
    </dgm:pt>
    <dgm:pt modelId="{D1EFB394-1773-481C-8569-83F105462CDE}" type="parTrans" cxnId="{4473E44D-89EE-4FD5-84B2-F67F078B4C53}">
      <dgm:prSet/>
      <dgm:spPr/>
      <dgm:t>
        <a:bodyPr/>
        <a:lstStyle/>
        <a:p>
          <a:endParaRPr lang="en-US"/>
        </a:p>
      </dgm:t>
    </dgm:pt>
    <dgm:pt modelId="{52534DA3-EDA2-465F-998D-038EA762B749}">
      <dgm:prSet/>
      <dgm:spPr/>
      <dgm:t>
        <a:bodyPr/>
        <a:lstStyle/>
        <a:p>
          <a:pPr algn="ctr">
            <a:buNone/>
          </a:pPr>
          <a:endParaRPr lang="en-US" sz="1200" b="1">
            <a:solidFill>
              <a:srgbClr val="002060"/>
            </a:solidFill>
          </a:endParaRPr>
        </a:p>
      </dgm:t>
    </dgm:pt>
    <dgm:pt modelId="{C7F33C93-7FBA-477B-A073-C1A3023FB966}" type="sibTrans" cxnId="{D093275F-67A6-4A4A-A22E-28FB75ADEE12}">
      <dgm:prSet/>
      <dgm:spPr/>
      <dgm:t>
        <a:bodyPr/>
        <a:lstStyle/>
        <a:p>
          <a:endParaRPr lang="en-US"/>
        </a:p>
      </dgm:t>
    </dgm:pt>
    <dgm:pt modelId="{9265B6A2-1C13-4CB8-B5AB-7A3914D81508}" type="parTrans" cxnId="{D093275F-67A6-4A4A-A22E-28FB75ADEE12}">
      <dgm:prSet/>
      <dgm:spPr/>
      <dgm:t>
        <a:bodyPr/>
        <a:lstStyle/>
        <a:p>
          <a:endParaRPr lang="en-US"/>
        </a:p>
      </dgm:t>
    </dgm:pt>
    <dgm:pt modelId="{95B4CE73-7965-459A-95E7-8EE5F89F0F12}">
      <dgm:prSet custT="1"/>
      <dgm:spPr/>
      <dgm:t>
        <a:bodyPr/>
        <a:lstStyle/>
        <a:p>
          <a:pPr algn="ctr">
            <a:buNone/>
          </a:pPr>
          <a:endParaRPr lang="en-US" sz="1200" b="1">
            <a:solidFill>
              <a:srgbClr val="002060"/>
            </a:solidFill>
          </a:endParaRPr>
        </a:p>
      </dgm:t>
    </dgm:pt>
    <dgm:pt modelId="{609FEB78-B6F6-4DF6-8069-BF05347C909E}" type="sibTrans" cxnId="{72010D03-E2E0-4A95-8569-EA1858C0C110}">
      <dgm:prSet/>
      <dgm:spPr/>
      <dgm:t>
        <a:bodyPr/>
        <a:lstStyle/>
        <a:p>
          <a:endParaRPr lang="en-US"/>
        </a:p>
      </dgm:t>
    </dgm:pt>
    <dgm:pt modelId="{3619539C-D638-40BF-B5FF-C826A21D668C}" type="parTrans" cxnId="{72010D03-E2E0-4A95-8569-EA1858C0C110}">
      <dgm:prSet/>
      <dgm:spPr/>
      <dgm:t>
        <a:bodyPr/>
        <a:lstStyle/>
        <a:p>
          <a:endParaRPr lang="en-US"/>
        </a:p>
      </dgm:t>
    </dgm:pt>
    <dgm:pt modelId="{C0A911FB-3044-4C5B-A2A4-8692494CF604}">
      <dgm:prSet/>
      <dgm:spPr>
        <a:ln>
          <a:solidFill>
            <a:schemeClr val="accent2">
              <a:tint val="40000"/>
              <a:hueOff val="-1563712"/>
              <a:satOff val="4474"/>
              <a:lumOff val="-298"/>
            </a:schemeClr>
          </a:solidFill>
          <a:extLst>
            <a:ext uri="{C807C97D-BFC1-408E-A445-0C87EB9F89A2}">
              <ask:lineSketchStyleProps xmlns:ask="http://schemas.microsoft.com/office/drawing/2018/sketchyshapes">
                <ask:type>
                  <ask:lineSketchNone/>
                </ask:type>
              </ask:lineSketchStyleProps>
            </a:ext>
          </a:extLst>
        </a:ln>
        <a:effectLst>
          <a:glow rad="101600">
            <a:schemeClr val="accent1">
              <a:satMod val="175000"/>
              <a:alpha val="40000"/>
            </a:schemeClr>
          </a:glow>
        </a:effectLst>
      </dgm:spPr>
      <dgm:t>
        <a:bodyPr/>
        <a:lstStyle/>
        <a:p>
          <a:pPr algn="ctr">
            <a:buNone/>
          </a:pPr>
          <a:endParaRPr lang="en-US" sz="1300" b="1">
            <a:solidFill>
              <a:srgbClr val="002060"/>
            </a:solidFill>
          </a:endParaRPr>
        </a:p>
      </dgm:t>
    </dgm:pt>
    <dgm:pt modelId="{6373955B-A9D9-4530-8ADC-AFDBCAFE9C52}" type="sibTrans" cxnId="{2C2AA8F4-6F36-4612-85F3-0D2AC4BF656D}">
      <dgm:prSet/>
      <dgm:spPr/>
      <dgm:t>
        <a:bodyPr/>
        <a:lstStyle/>
        <a:p>
          <a:endParaRPr lang="en-US"/>
        </a:p>
      </dgm:t>
    </dgm:pt>
    <dgm:pt modelId="{5EA8BD8D-94A7-41D4-AD4D-26FDF423D48F}" type="parTrans" cxnId="{2C2AA8F4-6F36-4612-85F3-0D2AC4BF656D}">
      <dgm:prSet/>
      <dgm:spPr/>
      <dgm:t>
        <a:bodyPr/>
        <a:lstStyle/>
        <a:p>
          <a:endParaRPr lang="en-US"/>
        </a:p>
      </dgm:t>
    </dgm:pt>
    <dgm:pt modelId="{C87F61D3-EF15-47F3-A653-19ED84D8A32A}">
      <dgm:prSet/>
      <dgm:spPr>
        <a:ln>
          <a:solidFill>
            <a:schemeClr val="accent2">
              <a:tint val="40000"/>
              <a:hueOff val="-1563712"/>
              <a:satOff val="4474"/>
              <a:lumOff val="-298"/>
            </a:schemeClr>
          </a:solidFill>
          <a:extLst>
            <a:ext uri="{C807C97D-BFC1-408E-A445-0C87EB9F89A2}">
              <ask:lineSketchStyleProps xmlns:ask="http://schemas.microsoft.com/office/drawing/2018/sketchyshapes">
                <ask:type>
                  <ask:lineSketchNone/>
                </ask:type>
              </ask:lineSketchStyleProps>
            </a:ext>
          </a:extLst>
        </a:ln>
        <a:effectLst>
          <a:glow rad="101600">
            <a:schemeClr val="accent1">
              <a:satMod val="175000"/>
              <a:alpha val="40000"/>
            </a:schemeClr>
          </a:glow>
        </a:effectLst>
      </dgm:spPr>
      <dgm:t>
        <a:bodyPr/>
        <a:lstStyle/>
        <a:p>
          <a:pPr algn="ctr">
            <a:buNone/>
          </a:pPr>
          <a:r>
            <a:rPr lang="en-US" sz="1300" b="1">
              <a:solidFill>
                <a:srgbClr val="002060"/>
              </a:solidFill>
            </a:rPr>
            <a:t> </a:t>
          </a:r>
        </a:p>
      </dgm:t>
    </dgm:pt>
    <dgm:pt modelId="{0C29AD08-4175-475C-BD18-630057AA6AF6}" type="sibTrans" cxnId="{8D83A822-EAE4-444A-B250-4324C5E000BC}">
      <dgm:prSet/>
      <dgm:spPr/>
      <dgm:t>
        <a:bodyPr/>
        <a:lstStyle/>
        <a:p>
          <a:endParaRPr lang="en-US"/>
        </a:p>
      </dgm:t>
    </dgm:pt>
    <dgm:pt modelId="{F3A455C2-6CE2-4400-85D3-C9E83C30D661}" type="parTrans" cxnId="{8D83A822-EAE4-444A-B250-4324C5E000BC}">
      <dgm:prSet/>
      <dgm:spPr/>
      <dgm:t>
        <a:bodyPr/>
        <a:lstStyle/>
        <a:p>
          <a:endParaRPr lang="en-US"/>
        </a:p>
      </dgm:t>
    </dgm:pt>
    <dgm:pt modelId="{CB7FECF4-4599-49C6-85D0-4CAA15FFC28C}" type="pres">
      <dgm:prSet presAssocID="{3F8279C1-1A43-4248-94F2-FB357351660F}" presName="Name0" presStyleCnt="0">
        <dgm:presLayoutVars>
          <dgm:dir/>
          <dgm:animLvl val="lvl"/>
          <dgm:resizeHandles val="exact"/>
        </dgm:presLayoutVars>
      </dgm:prSet>
      <dgm:spPr/>
    </dgm:pt>
    <dgm:pt modelId="{0094DBBD-011A-4ED0-8458-574F8F199E22}" type="pres">
      <dgm:prSet presAssocID="{1FB15DF6-7443-47B7-95C6-C71FA68B9FA9}" presName="composite" presStyleCnt="0"/>
      <dgm:spPr/>
    </dgm:pt>
    <dgm:pt modelId="{B7BCD122-3631-4604-BCFB-98A40F2F7060}" type="pres">
      <dgm:prSet presAssocID="{1FB15DF6-7443-47B7-95C6-C71FA68B9FA9}" presName="parTx" presStyleLbl="alignNode1" presStyleIdx="0" presStyleCnt="5">
        <dgm:presLayoutVars>
          <dgm:chMax val="0"/>
          <dgm:chPref val="0"/>
          <dgm:bulletEnabled val="1"/>
        </dgm:presLayoutVars>
      </dgm:prSet>
      <dgm:spPr/>
    </dgm:pt>
    <dgm:pt modelId="{27B92DED-6C02-4830-B277-761D06435AFE}" type="pres">
      <dgm:prSet presAssocID="{1FB15DF6-7443-47B7-95C6-C71FA68B9FA9}" presName="desTx" presStyleLbl="alignAccFollowNode1" presStyleIdx="0" presStyleCnt="5">
        <dgm:presLayoutVars>
          <dgm:bulletEnabled val="1"/>
        </dgm:presLayoutVars>
      </dgm:prSet>
      <dgm:spPr/>
    </dgm:pt>
    <dgm:pt modelId="{3E5B1790-D8D9-4B0C-B27B-E5DB21447B4A}" type="pres">
      <dgm:prSet presAssocID="{419860E0-A018-45D5-A24D-B56C95142F04}" presName="space" presStyleCnt="0"/>
      <dgm:spPr/>
    </dgm:pt>
    <dgm:pt modelId="{EC441166-0546-4F22-8B76-44715B8C7B9C}" type="pres">
      <dgm:prSet presAssocID="{C88C8905-E314-4838-8113-EA79CD5B52E6}" presName="composite" presStyleCnt="0"/>
      <dgm:spPr/>
    </dgm:pt>
    <dgm:pt modelId="{6E705FED-B181-46F8-BA65-52971D212154}" type="pres">
      <dgm:prSet presAssocID="{C88C8905-E314-4838-8113-EA79CD5B52E6}" presName="parTx" presStyleLbl="alignNode1" presStyleIdx="1" presStyleCnt="5">
        <dgm:presLayoutVars>
          <dgm:chMax val="0"/>
          <dgm:chPref val="0"/>
          <dgm:bulletEnabled val="1"/>
        </dgm:presLayoutVars>
      </dgm:prSet>
      <dgm:spPr/>
    </dgm:pt>
    <dgm:pt modelId="{84CB6376-A564-4997-8713-E7C8CBB9711A}" type="pres">
      <dgm:prSet presAssocID="{C88C8905-E314-4838-8113-EA79CD5B52E6}" presName="desTx" presStyleLbl="alignAccFollowNode1" presStyleIdx="1" presStyleCnt="5">
        <dgm:presLayoutVars>
          <dgm:bulletEnabled val="1"/>
        </dgm:presLayoutVars>
      </dgm:prSet>
      <dgm:spPr/>
    </dgm:pt>
    <dgm:pt modelId="{7A1BA113-33EE-4430-BA67-CFFFAC5E1BB2}" type="pres">
      <dgm:prSet presAssocID="{C9570C9D-7C47-45A1-8FDF-2E3A7AB36CD0}" presName="space" presStyleCnt="0"/>
      <dgm:spPr/>
    </dgm:pt>
    <dgm:pt modelId="{8A7F8D13-2693-4187-930A-114E80309106}" type="pres">
      <dgm:prSet presAssocID="{DBD13934-36B6-4A54-B5C8-99F98DD31CBA}" presName="composite" presStyleCnt="0"/>
      <dgm:spPr/>
    </dgm:pt>
    <dgm:pt modelId="{FDA61B8E-6F28-40AD-B18A-8E2A7675998C}" type="pres">
      <dgm:prSet presAssocID="{DBD13934-36B6-4A54-B5C8-99F98DD31CBA}" presName="parTx" presStyleLbl="alignNode1" presStyleIdx="2" presStyleCnt="5">
        <dgm:presLayoutVars>
          <dgm:chMax val="0"/>
          <dgm:chPref val="0"/>
          <dgm:bulletEnabled val="1"/>
        </dgm:presLayoutVars>
      </dgm:prSet>
      <dgm:spPr/>
    </dgm:pt>
    <dgm:pt modelId="{D0474348-D265-402D-90A0-B27CD247DA0E}" type="pres">
      <dgm:prSet presAssocID="{DBD13934-36B6-4A54-B5C8-99F98DD31CBA}" presName="desTx" presStyleLbl="alignAccFollowNode1" presStyleIdx="2" presStyleCnt="5">
        <dgm:presLayoutVars>
          <dgm:bulletEnabled val="1"/>
        </dgm:presLayoutVars>
      </dgm:prSet>
      <dgm:spPr/>
    </dgm:pt>
    <dgm:pt modelId="{579D2C41-89AB-4046-AD2E-8DF0F37E708E}" type="pres">
      <dgm:prSet presAssocID="{E62C3C1F-9074-4DC5-8C68-C91CCAA578C8}" presName="space" presStyleCnt="0"/>
      <dgm:spPr/>
    </dgm:pt>
    <dgm:pt modelId="{A67F8A21-A5B4-4987-B242-8EEF537E843E}" type="pres">
      <dgm:prSet presAssocID="{492D1D03-B827-4D9C-A40A-74A585C1175E}" presName="composite" presStyleCnt="0"/>
      <dgm:spPr/>
    </dgm:pt>
    <dgm:pt modelId="{BCE035E6-565F-4BA2-9D31-98609EE37794}" type="pres">
      <dgm:prSet presAssocID="{492D1D03-B827-4D9C-A40A-74A585C1175E}" presName="parTx" presStyleLbl="alignNode1" presStyleIdx="3" presStyleCnt="5">
        <dgm:presLayoutVars>
          <dgm:chMax val="0"/>
          <dgm:chPref val="0"/>
          <dgm:bulletEnabled val="1"/>
        </dgm:presLayoutVars>
      </dgm:prSet>
      <dgm:spPr/>
    </dgm:pt>
    <dgm:pt modelId="{31174C7F-382B-499B-8E55-35B2AF074F96}" type="pres">
      <dgm:prSet presAssocID="{492D1D03-B827-4D9C-A40A-74A585C1175E}" presName="desTx" presStyleLbl="alignAccFollowNode1" presStyleIdx="3" presStyleCnt="5">
        <dgm:presLayoutVars>
          <dgm:bulletEnabled val="1"/>
        </dgm:presLayoutVars>
      </dgm:prSet>
      <dgm:spPr/>
    </dgm:pt>
    <dgm:pt modelId="{48E8CA8F-B22A-40CD-890C-9EBBFA126C7C}" type="pres">
      <dgm:prSet presAssocID="{73B8895B-9BEB-4421-8D6A-AAD3789CC4EE}" presName="space" presStyleCnt="0"/>
      <dgm:spPr/>
    </dgm:pt>
    <dgm:pt modelId="{23380AF6-91D8-4C67-BE94-E1E6621C31D8}" type="pres">
      <dgm:prSet presAssocID="{4B285FF0-D4D0-4CA6-ABB4-419B9BF15FFC}" presName="composite" presStyleCnt="0"/>
      <dgm:spPr/>
    </dgm:pt>
    <dgm:pt modelId="{977BDD9F-D3C7-4F7E-BF3A-E1B80A665E86}" type="pres">
      <dgm:prSet presAssocID="{4B285FF0-D4D0-4CA6-ABB4-419B9BF15FFC}" presName="parTx" presStyleLbl="alignNode1" presStyleIdx="4" presStyleCnt="5">
        <dgm:presLayoutVars>
          <dgm:chMax val="0"/>
          <dgm:chPref val="0"/>
          <dgm:bulletEnabled val="1"/>
        </dgm:presLayoutVars>
      </dgm:prSet>
      <dgm:spPr/>
    </dgm:pt>
    <dgm:pt modelId="{4C8BA492-E8E7-4594-AAEE-B5A46CEC90DA}" type="pres">
      <dgm:prSet presAssocID="{4B285FF0-D4D0-4CA6-ABB4-419B9BF15FFC}" presName="desTx" presStyleLbl="alignAccFollowNode1" presStyleIdx="4" presStyleCnt="5">
        <dgm:presLayoutVars>
          <dgm:bulletEnabled val="1"/>
        </dgm:presLayoutVars>
      </dgm:prSet>
      <dgm:spPr/>
    </dgm:pt>
  </dgm:ptLst>
  <dgm:cxnLst>
    <dgm:cxn modelId="{47588201-1E78-494B-AEB2-3EE5DB763020}" type="presOf" srcId="{0C922153-6E56-47A4-908F-08036AA4C08B}" destId="{4C8BA492-E8E7-4594-AAEE-B5A46CEC90DA}" srcOrd="0" destOrd="0" presId="urn:microsoft.com/office/officeart/2005/8/layout/hList1"/>
    <dgm:cxn modelId="{D9125D02-76B5-49DE-B41A-98906285734E}" srcId="{3F8279C1-1A43-4248-94F2-FB357351660F}" destId="{1FB15DF6-7443-47B7-95C6-C71FA68B9FA9}" srcOrd="0" destOrd="0" parTransId="{F6FD712A-5FA9-4F2F-ABEF-05E6AA9CACEF}" sibTransId="{419860E0-A018-45D5-A24D-B56C95142F04}"/>
    <dgm:cxn modelId="{72010D03-E2E0-4A95-8569-EA1858C0C110}" srcId="{492D1D03-B827-4D9C-A40A-74A585C1175E}" destId="{95B4CE73-7965-459A-95E7-8EE5F89F0F12}" srcOrd="1" destOrd="0" parTransId="{3619539C-D638-40BF-B5FF-C826A21D668C}" sibTransId="{609FEB78-B6F6-4DF6-8069-BF05347C909E}"/>
    <dgm:cxn modelId="{43388D03-AC9E-4F72-8FF5-64B33DAC8A1F}" type="presOf" srcId="{C88C8905-E314-4838-8113-EA79CD5B52E6}" destId="{6E705FED-B181-46F8-BA65-52971D212154}" srcOrd="0" destOrd="0" presId="urn:microsoft.com/office/officeart/2005/8/layout/hList1"/>
    <dgm:cxn modelId="{E6805105-539E-4880-AA3C-53775591F95C}" type="presOf" srcId="{DBD13934-36B6-4A54-B5C8-99F98DD31CBA}" destId="{FDA61B8E-6F28-40AD-B18A-8E2A7675998C}" srcOrd="0" destOrd="0" presId="urn:microsoft.com/office/officeart/2005/8/layout/hList1"/>
    <dgm:cxn modelId="{5D39A90E-D0FF-4408-9E67-B84C02396900}" type="presOf" srcId="{222F9EED-3753-4665-8C32-9C7AD77EA0BC}" destId="{D0474348-D265-402D-90A0-B27CD247DA0E}" srcOrd="0" destOrd="3" presId="urn:microsoft.com/office/officeart/2005/8/layout/hList1"/>
    <dgm:cxn modelId="{567F7D13-4F67-4F2B-B2D1-073504E03DDB}" srcId="{4B285FF0-D4D0-4CA6-ABB4-419B9BF15FFC}" destId="{0C922153-6E56-47A4-908F-08036AA4C08B}" srcOrd="0" destOrd="0" parTransId="{F37CA3BC-F9C7-4120-86F7-A587E725B34A}" sibTransId="{917C4D16-47D4-4D15-BF5A-DD83FEDC4865}"/>
    <dgm:cxn modelId="{814DA617-7C2D-4A9E-B169-4D945E8F3134}" type="presOf" srcId="{4B285FF0-D4D0-4CA6-ABB4-419B9BF15FFC}" destId="{977BDD9F-D3C7-4F7E-BF3A-E1B80A665E86}" srcOrd="0" destOrd="0" presId="urn:microsoft.com/office/officeart/2005/8/layout/hList1"/>
    <dgm:cxn modelId="{DAF63E1F-C535-4939-AB88-9B42D1D4DDBC}" type="presOf" srcId="{60DFF461-E3D8-4DC7-93CC-5D205675F29C}" destId="{27B92DED-6C02-4830-B277-761D06435AFE}" srcOrd="0" destOrd="3" presId="urn:microsoft.com/office/officeart/2005/8/layout/hList1"/>
    <dgm:cxn modelId="{8D83A822-EAE4-444A-B250-4324C5E000BC}" srcId="{4B285FF0-D4D0-4CA6-ABB4-419B9BF15FFC}" destId="{C87F61D3-EF15-47F3-A653-19ED84D8A32A}" srcOrd="2" destOrd="0" parTransId="{F3A455C2-6CE2-4400-85D3-C9E83C30D661}" sibTransId="{0C29AD08-4175-475C-BD18-630057AA6AF6}"/>
    <dgm:cxn modelId="{057D6823-BC46-4C3A-816A-D48A1262DF6C}" type="presOf" srcId="{C87F61D3-EF15-47F3-A653-19ED84D8A32A}" destId="{4C8BA492-E8E7-4594-AAEE-B5A46CEC90DA}" srcOrd="0" destOrd="2" presId="urn:microsoft.com/office/officeart/2005/8/layout/hList1"/>
    <dgm:cxn modelId="{A4CC7C29-4C7F-4733-B668-AEB350FE9AB9}" srcId="{C88C8905-E314-4838-8113-EA79CD5B52E6}" destId="{656E7C93-56B9-4CC2-9395-56425CF0F42D}" srcOrd="2" destOrd="0" parTransId="{C8437DEE-D5B1-404F-A6E7-C00FB349152B}" sibTransId="{3A9B5E8A-70C7-4901-B573-1AD1F1CF1685}"/>
    <dgm:cxn modelId="{46293D33-70F8-4DB0-A026-CA9F4C07FAF3}" type="presOf" srcId="{AD8D5B15-EB70-4807-9D84-5BF991B580D1}" destId="{27B92DED-6C02-4830-B277-761D06435AFE}" srcOrd="0" destOrd="0" presId="urn:microsoft.com/office/officeart/2005/8/layout/hList1"/>
    <dgm:cxn modelId="{42418E35-E7F9-4D27-A38C-A09F0618F63A}" srcId="{3F8279C1-1A43-4248-94F2-FB357351660F}" destId="{492D1D03-B827-4D9C-A40A-74A585C1175E}" srcOrd="3" destOrd="0" parTransId="{8901A025-928C-4C67-8843-8A62D8C12B7F}" sibTransId="{73B8895B-9BEB-4421-8D6A-AAD3789CC4EE}"/>
    <dgm:cxn modelId="{BD2D845C-892A-4C4C-BA20-58B68E784A1A}" type="presOf" srcId="{DFD6D8AE-5CD4-44B1-BB19-F460FC65BB30}" destId="{D0474348-D265-402D-90A0-B27CD247DA0E}" srcOrd="0" destOrd="4" presId="urn:microsoft.com/office/officeart/2005/8/layout/hList1"/>
    <dgm:cxn modelId="{D093275F-67A6-4A4A-A22E-28FB75ADEE12}" srcId="{DBD13934-36B6-4A54-B5C8-99F98DD31CBA}" destId="{52534DA3-EDA2-465F-998D-038EA762B749}" srcOrd="1" destOrd="0" parTransId="{9265B6A2-1C13-4CB8-B5AB-7A3914D81508}" sibTransId="{C7F33C93-7FBA-477B-A073-C1A3023FB966}"/>
    <dgm:cxn modelId="{7F45B941-5555-444E-99A2-2D22D254CC4D}" type="presOf" srcId="{1FB15DF6-7443-47B7-95C6-C71FA68B9FA9}" destId="{B7BCD122-3631-4604-BCFB-98A40F2F7060}" srcOrd="0" destOrd="0" presId="urn:microsoft.com/office/officeart/2005/8/layout/hList1"/>
    <dgm:cxn modelId="{7C187742-7647-4FD9-B171-5403A6F51C10}" type="presOf" srcId="{656E7C93-56B9-4CC2-9395-56425CF0F42D}" destId="{84CB6376-A564-4997-8713-E7C8CBB9711A}" srcOrd="0" destOrd="2" presId="urn:microsoft.com/office/officeart/2005/8/layout/hList1"/>
    <dgm:cxn modelId="{4473E44D-89EE-4FD5-84B2-F67F078B4C53}" srcId="{C88C8905-E314-4838-8113-EA79CD5B52E6}" destId="{331F7079-55DC-49C2-8EFE-8EEC90EA1ADC}" srcOrd="1" destOrd="0" parTransId="{D1EFB394-1773-481C-8569-83F105462CDE}" sibTransId="{DBBF3C73-3596-4EC2-9E6A-A1EDD051D268}"/>
    <dgm:cxn modelId="{FEB0FC6D-2D04-4774-8EFA-F7A74E592401}" type="presOf" srcId="{ED179F7D-6DAC-429F-9D68-696E12CA0891}" destId="{31174C7F-382B-499B-8E55-35B2AF074F96}" srcOrd="0" destOrd="4" presId="urn:microsoft.com/office/officeart/2005/8/layout/hList1"/>
    <dgm:cxn modelId="{491D4857-D0E6-472C-B73A-B01A3F15961E}" srcId="{492D1D03-B827-4D9C-A40A-74A585C1175E}" destId="{1C2B78BD-D887-4149-80FD-156B47A7CAD2}" srcOrd="2" destOrd="0" parTransId="{2730E1BA-9930-4D53-BAF5-0956CFBAE98A}" sibTransId="{7B2B4C70-F616-4320-AD0F-F50636E10DD5}"/>
    <dgm:cxn modelId="{AA52E757-8081-4F39-8741-AF409C5B96F2}" srcId="{492D1D03-B827-4D9C-A40A-74A585C1175E}" destId="{97296AD8-C928-4BF7-A37E-44B1DC535BFB}" srcOrd="3" destOrd="0" parTransId="{1231F80D-2F1E-43D4-B120-3D980CCA754E}" sibTransId="{FD3DCA95-602E-4181-A9DF-8AE0A4744E48}"/>
    <dgm:cxn modelId="{7B08B358-785A-4974-AF85-5B9D9185B8B3}" srcId="{DBD13934-36B6-4A54-B5C8-99F98DD31CBA}" destId="{222F9EED-3753-4665-8C32-9C7AD77EA0BC}" srcOrd="3" destOrd="0" parTransId="{1AE1E075-1A7A-4CF0-A96C-C883EE625A9E}" sibTransId="{FD04DAE4-2065-4CAF-A976-CE29031F7FF9}"/>
    <dgm:cxn modelId="{F615DC58-823B-44F5-B34D-BC9965671FD8}" type="presOf" srcId="{9FC3E866-5F81-4261-85B5-DCC155A3B4B8}" destId="{D0474348-D265-402D-90A0-B27CD247DA0E}" srcOrd="0" destOrd="2" presId="urn:microsoft.com/office/officeart/2005/8/layout/hList1"/>
    <dgm:cxn modelId="{1B948B7F-9C4D-4CF9-9375-8E24F1B6062A}" srcId="{DBD13934-36B6-4A54-B5C8-99F98DD31CBA}" destId="{DFD6D8AE-5CD4-44B1-BB19-F460FC65BB30}" srcOrd="4" destOrd="0" parTransId="{70120249-9E7D-4864-B55B-91895F9D0C83}" sibTransId="{D7197D8A-855F-4456-938C-D94CFAD41098}"/>
    <dgm:cxn modelId="{947CE481-292C-4934-8589-99686DCBC3C1}" type="presOf" srcId="{8C31FB87-7238-418A-9042-C775C91B3405}" destId="{27B92DED-6C02-4830-B277-761D06435AFE}" srcOrd="0" destOrd="1" presId="urn:microsoft.com/office/officeart/2005/8/layout/hList1"/>
    <dgm:cxn modelId="{D849D787-4BC6-4E14-AECF-0ADFBE3E8BF7}" srcId="{1FB15DF6-7443-47B7-95C6-C71FA68B9FA9}" destId="{AD8D5B15-EB70-4807-9D84-5BF991B580D1}" srcOrd="0" destOrd="0" parTransId="{373E4635-8B8E-4178-BF32-1B0335F0C030}" sibTransId="{46375DEC-7D53-487E-9B41-810EC5C00C5F}"/>
    <dgm:cxn modelId="{95365C89-37DF-4D6F-9A53-AB3B97D317A6}" type="presOf" srcId="{1C2B78BD-D887-4149-80FD-156B47A7CAD2}" destId="{31174C7F-382B-499B-8E55-35B2AF074F96}" srcOrd="0" destOrd="2" presId="urn:microsoft.com/office/officeart/2005/8/layout/hList1"/>
    <dgm:cxn modelId="{31805F92-87E0-4B00-BF5B-8E5ADF22ABFC}" srcId="{C88C8905-E314-4838-8113-EA79CD5B52E6}" destId="{7568CD43-55E4-4EED-80B1-8B91F60C2C30}" srcOrd="3" destOrd="0" parTransId="{A1238BCC-AFB1-4457-8812-28DA4E7C996A}" sibTransId="{2EB79479-6E9A-46C1-8B9B-087147D82792}"/>
    <dgm:cxn modelId="{06B46E96-69B5-4608-88A1-3B9E2EC36063}" srcId="{1FB15DF6-7443-47B7-95C6-C71FA68B9FA9}" destId="{60DFF461-E3D8-4DC7-93CC-5D205675F29C}" srcOrd="3" destOrd="0" parTransId="{0422B7B3-EA51-49C7-8816-F33AB79B6932}" sibTransId="{D65F2132-CEE4-4853-BE61-4040DB600217}"/>
    <dgm:cxn modelId="{C07FB497-C83D-4A0F-BEB5-FA6EB2E3E3A8}" srcId="{DBD13934-36B6-4A54-B5C8-99F98DD31CBA}" destId="{9FC3E866-5F81-4261-85B5-DCC155A3B4B8}" srcOrd="2" destOrd="0" parTransId="{1926C2C9-D958-4D67-837B-036101A6B255}" sibTransId="{96D65DDF-5CC3-43C2-818B-98AD12587ECE}"/>
    <dgm:cxn modelId="{E20EF1A5-1D00-48AE-8E0A-0BCB287F41EA}" srcId="{1FB15DF6-7443-47B7-95C6-C71FA68B9FA9}" destId="{A14A93F0-12B5-4574-9C28-08C28442F0AE}" srcOrd="4" destOrd="0" parTransId="{CE669F04-C7E5-418C-AFC4-DEAB68CAC268}" sibTransId="{12B79EF1-2297-4020-B1E5-CB9FBA462BAC}"/>
    <dgm:cxn modelId="{AE3CE1A9-7390-448F-B10C-B86704D256D1}" type="presOf" srcId="{A0C53483-F2D4-4DC7-B99A-95B7426DF4D3}" destId="{27B92DED-6C02-4830-B277-761D06435AFE}" srcOrd="0" destOrd="2" presId="urn:microsoft.com/office/officeart/2005/8/layout/hList1"/>
    <dgm:cxn modelId="{9F0CE2AA-D6EB-45E3-9733-9AFBE74346C9}" type="presOf" srcId="{95B4CE73-7965-459A-95E7-8EE5F89F0F12}" destId="{31174C7F-382B-499B-8E55-35B2AF074F96}" srcOrd="0" destOrd="1" presId="urn:microsoft.com/office/officeart/2005/8/layout/hList1"/>
    <dgm:cxn modelId="{2E8D94AC-F0F7-4560-8A65-599DE056D910}" srcId="{1FB15DF6-7443-47B7-95C6-C71FA68B9FA9}" destId="{8C31FB87-7238-418A-9042-C775C91B3405}" srcOrd="1" destOrd="0" parTransId="{33D3B3EF-6FE7-4D34-A316-DF39A46F304B}" sibTransId="{B71E8101-A9C3-4402-9215-EB687E834122}"/>
    <dgm:cxn modelId="{CE0326AD-25E8-4E7F-8B4B-13A65D521C72}" type="presOf" srcId="{331F7079-55DC-49C2-8EFE-8EEC90EA1ADC}" destId="{84CB6376-A564-4997-8713-E7C8CBB9711A}" srcOrd="0" destOrd="1" presId="urn:microsoft.com/office/officeart/2005/8/layout/hList1"/>
    <dgm:cxn modelId="{388B27B1-980B-4805-9BEF-14CA3C618071}" srcId="{C88C8905-E314-4838-8113-EA79CD5B52E6}" destId="{392E7B1D-17C1-4718-85B7-DCCED8E06E9C}" srcOrd="0" destOrd="0" parTransId="{699C5E13-6A41-4F59-939A-538937612DAB}" sibTransId="{980BD1F1-3BAB-4785-ADA3-A71ECF9DE6F1}"/>
    <dgm:cxn modelId="{6E099BB7-CD61-49CD-AED0-4B1D90F83FF8}" type="presOf" srcId="{1B4EEA53-307D-480D-8877-437BFEC6A267}" destId="{84CB6376-A564-4997-8713-E7C8CBB9711A}" srcOrd="0" destOrd="4" presId="urn:microsoft.com/office/officeart/2005/8/layout/hList1"/>
    <dgm:cxn modelId="{22FB47BD-1F1B-451F-B03F-2D4D8B864A92}" srcId="{C88C8905-E314-4838-8113-EA79CD5B52E6}" destId="{1B4EEA53-307D-480D-8877-437BFEC6A267}" srcOrd="4" destOrd="0" parTransId="{016C4928-D510-4754-AF56-12D1646C1364}" sibTransId="{B204E7F9-113E-49E5-839D-C49E25F3AB56}"/>
    <dgm:cxn modelId="{5A192CC2-31DD-4437-95FB-B791E313A1EB}" srcId="{3F8279C1-1A43-4248-94F2-FB357351660F}" destId="{DBD13934-36B6-4A54-B5C8-99F98DD31CBA}" srcOrd="2" destOrd="0" parTransId="{016041A6-6822-4DDB-B5AE-99495C7156DE}" sibTransId="{E62C3C1F-9074-4DC5-8C68-C91CCAA578C8}"/>
    <dgm:cxn modelId="{F9BF61C7-FF23-410D-BD6F-67E2D58061CD}" type="presOf" srcId="{97E9A3A3-5D87-4740-8EC9-6061ADF5509C}" destId="{31174C7F-382B-499B-8E55-35B2AF074F96}" srcOrd="0" destOrd="0" presId="urn:microsoft.com/office/officeart/2005/8/layout/hList1"/>
    <dgm:cxn modelId="{F7A3F4CC-FA7E-478E-9198-F4C4BE0BB95B}" srcId="{C88C8905-E314-4838-8113-EA79CD5B52E6}" destId="{0ACCEA47-776D-4416-A12B-C55067B53A92}" srcOrd="5" destOrd="0" parTransId="{3AB40297-CE2B-4382-A946-15AA35B6BED3}" sibTransId="{ADE4BAB8-9482-4B2A-92EA-A3A4CCAB8EF9}"/>
    <dgm:cxn modelId="{6E1204D3-8FC8-4330-899F-6FA3C2F21CC0}" srcId="{492D1D03-B827-4D9C-A40A-74A585C1175E}" destId="{ED179F7D-6DAC-429F-9D68-696E12CA0891}" srcOrd="4" destOrd="0" parTransId="{FC4D255A-5229-47A6-9B6F-59453A1CE06D}" sibTransId="{F8EE5BA3-1E9C-4C27-BF53-399E90AD4EB3}"/>
    <dgm:cxn modelId="{F4E3C9D5-2AB7-45B0-BF0A-C91D951EE520}" type="presOf" srcId="{A14A93F0-12B5-4574-9C28-08C28442F0AE}" destId="{27B92DED-6C02-4830-B277-761D06435AFE}" srcOrd="0" destOrd="4" presId="urn:microsoft.com/office/officeart/2005/8/layout/hList1"/>
    <dgm:cxn modelId="{61A13CDA-6E5C-4C61-A9CC-13CCF744798B}" srcId="{3F8279C1-1A43-4248-94F2-FB357351660F}" destId="{4B285FF0-D4D0-4CA6-ABB4-419B9BF15FFC}" srcOrd="4" destOrd="0" parTransId="{1A8C401A-F964-499C-9F39-532A7903654F}" sibTransId="{3F7BD86C-946D-40CA-A774-85ABA9B19353}"/>
    <dgm:cxn modelId="{C0AEBEDC-8EB1-435B-9580-CD16F441C63E}" type="presOf" srcId="{C0A911FB-3044-4C5B-A2A4-8692494CF604}" destId="{4C8BA492-E8E7-4594-AAEE-B5A46CEC90DA}" srcOrd="0" destOrd="1" presId="urn:microsoft.com/office/officeart/2005/8/layout/hList1"/>
    <dgm:cxn modelId="{E687B7DE-ECCE-4448-8237-152648696F3F}" type="presOf" srcId="{0ACCEA47-776D-4416-A12B-C55067B53A92}" destId="{84CB6376-A564-4997-8713-E7C8CBB9711A}" srcOrd="0" destOrd="5" presId="urn:microsoft.com/office/officeart/2005/8/layout/hList1"/>
    <dgm:cxn modelId="{8D07C9DE-CA82-4D98-869C-21FEA5425394}" srcId="{492D1D03-B827-4D9C-A40A-74A585C1175E}" destId="{97E9A3A3-5D87-4740-8EC9-6061ADF5509C}" srcOrd="0" destOrd="0" parTransId="{A3FF668A-F7AA-4C89-8118-ECAD8F65280B}" sibTransId="{0F3B4B08-1A68-4987-986F-925263C4F9E8}"/>
    <dgm:cxn modelId="{A1386EE1-D36B-422B-8AD9-22ECCF6FC33D}" type="presOf" srcId="{80FACB4E-38B7-4B08-B8B1-109D285E0F32}" destId="{D0474348-D265-402D-90A0-B27CD247DA0E}" srcOrd="0" destOrd="0" presId="urn:microsoft.com/office/officeart/2005/8/layout/hList1"/>
    <dgm:cxn modelId="{412DD3E3-9035-499E-AC98-A85553E56172}" type="presOf" srcId="{392E7B1D-17C1-4718-85B7-DCCED8E06E9C}" destId="{84CB6376-A564-4997-8713-E7C8CBB9711A}" srcOrd="0" destOrd="0" presId="urn:microsoft.com/office/officeart/2005/8/layout/hList1"/>
    <dgm:cxn modelId="{7752A9E8-E53F-4616-B98B-0A1A35BE26E6}" srcId="{1FB15DF6-7443-47B7-95C6-C71FA68B9FA9}" destId="{A0C53483-F2D4-4DC7-B99A-95B7426DF4D3}" srcOrd="2" destOrd="0" parTransId="{21405F8D-653B-4C21-AEC9-738A817A2396}" sibTransId="{4D9C2B45-2767-404D-AA1F-285C2B4F0031}"/>
    <dgm:cxn modelId="{B48ADAE8-28EB-4916-B1B6-91A0E4E6414F}" srcId="{3F8279C1-1A43-4248-94F2-FB357351660F}" destId="{C88C8905-E314-4838-8113-EA79CD5B52E6}" srcOrd="1" destOrd="0" parTransId="{2669F164-108F-4C2C-8201-3B206B6F1B34}" sibTransId="{C9570C9D-7C47-45A1-8FDF-2E3A7AB36CD0}"/>
    <dgm:cxn modelId="{BD5011E9-8767-4457-A0EB-962B7F14E68E}" type="presOf" srcId="{52534DA3-EDA2-465F-998D-038EA762B749}" destId="{D0474348-D265-402D-90A0-B27CD247DA0E}" srcOrd="0" destOrd="1" presId="urn:microsoft.com/office/officeart/2005/8/layout/hList1"/>
    <dgm:cxn modelId="{0E1F15F3-2864-4042-9020-50F239E2F5B7}" srcId="{DBD13934-36B6-4A54-B5C8-99F98DD31CBA}" destId="{80FACB4E-38B7-4B08-B8B1-109D285E0F32}" srcOrd="0" destOrd="0" parTransId="{008F90CB-E632-45D9-9C90-5F032AAE5B21}" sibTransId="{2983AED8-48B9-4E66-BFAC-180E498751CB}"/>
    <dgm:cxn modelId="{2C2AA8F4-6F36-4612-85F3-0D2AC4BF656D}" srcId="{4B285FF0-D4D0-4CA6-ABB4-419B9BF15FFC}" destId="{C0A911FB-3044-4C5B-A2A4-8692494CF604}" srcOrd="1" destOrd="0" parTransId="{5EA8BD8D-94A7-41D4-AD4D-26FDF423D48F}" sibTransId="{6373955B-A9D9-4530-8ADC-AFDBCAFE9C52}"/>
    <dgm:cxn modelId="{F9CD69F5-D2F1-4AA6-8500-7E514A7E22A7}" type="presOf" srcId="{7568CD43-55E4-4EED-80B1-8B91F60C2C30}" destId="{84CB6376-A564-4997-8713-E7C8CBB9711A}" srcOrd="0" destOrd="3" presId="urn:microsoft.com/office/officeart/2005/8/layout/hList1"/>
    <dgm:cxn modelId="{9752A2F9-4C89-4830-A242-9A4213B65802}" type="presOf" srcId="{492D1D03-B827-4D9C-A40A-74A585C1175E}" destId="{BCE035E6-565F-4BA2-9D31-98609EE37794}" srcOrd="0" destOrd="0" presId="urn:microsoft.com/office/officeart/2005/8/layout/hList1"/>
    <dgm:cxn modelId="{4B6AEEFA-F53F-4D8D-BA21-203DD2CC48C9}" type="presOf" srcId="{3F8279C1-1A43-4248-94F2-FB357351660F}" destId="{CB7FECF4-4599-49C6-85D0-4CAA15FFC28C}" srcOrd="0" destOrd="0" presId="urn:microsoft.com/office/officeart/2005/8/layout/hList1"/>
    <dgm:cxn modelId="{88BD16FB-9C7A-44CE-89E0-4A558C5D3E23}" type="presOf" srcId="{97296AD8-C928-4BF7-A37E-44B1DC535BFB}" destId="{31174C7F-382B-499B-8E55-35B2AF074F96}" srcOrd="0" destOrd="3" presId="urn:microsoft.com/office/officeart/2005/8/layout/hList1"/>
    <dgm:cxn modelId="{72E3D21D-67AB-4AE7-AE19-82FB0D99A75A}" type="presParOf" srcId="{CB7FECF4-4599-49C6-85D0-4CAA15FFC28C}" destId="{0094DBBD-011A-4ED0-8458-574F8F199E22}" srcOrd="0" destOrd="0" presId="urn:microsoft.com/office/officeart/2005/8/layout/hList1"/>
    <dgm:cxn modelId="{43B10603-A278-4354-A0E5-ACA5A90D171E}" type="presParOf" srcId="{0094DBBD-011A-4ED0-8458-574F8F199E22}" destId="{B7BCD122-3631-4604-BCFB-98A40F2F7060}" srcOrd="0" destOrd="0" presId="urn:microsoft.com/office/officeart/2005/8/layout/hList1"/>
    <dgm:cxn modelId="{BEFBAA64-2876-4DE8-90A8-A868703EC8F6}" type="presParOf" srcId="{0094DBBD-011A-4ED0-8458-574F8F199E22}" destId="{27B92DED-6C02-4830-B277-761D06435AFE}" srcOrd="1" destOrd="0" presId="urn:microsoft.com/office/officeart/2005/8/layout/hList1"/>
    <dgm:cxn modelId="{E7D78CA9-CD29-481A-95DC-64B2A654527A}" type="presParOf" srcId="{CB7FECF4-4599-49C6-85D0-4CAA15FFC28C}" destId="{3E5B1790-D8D9-4B0C-B27B-E5DB21447B4A}" srcOrd="1" destOrd="0" presId="urn:microsoft.com/office/officeart/2005/8/layout/hList1"/>
    <dgm:cxn modelId="{55DE761C-381C-465A-B09E-2FB551789A54}" type="presParOf" srcId="{CB7FECF4-4599-49C6-85D0-4CAA15FFC28C}" destId="{EC441166-0546-4F22-8B76-44715B8C7B9C}" srcOrd="2" destOrd="0" presId="urn:microsoft.com/office/officeart/2005/8/layout/hList1"/>
    <dgm:cxn modelId="{1F3110B7-48DC-4B7E-B220-F35099A5F30F}" type="presParOf" srcId="{EC441166-0546-4F22-8B76-44715B8C7B9C}" destId="{6E705FED-B181-46F8-BA65-52971D212154}" srcOrd="0" destOrd="0" presId="urn:microsoft.com/office/officeart/2005/8/layout/hList1"/>
    <dgm:cxn modelId="{C76FA721-CC01-4E72-BC91-DAC059A1FE24}" type="presParOf" srcId="{EC441166-0546-4F22-8B76-44715B8C7B9C}" destId="{84CB6376-A564-4997-8713-E7C8CBB9711A}" srcOrd="1" destOrd="0" presId="urn:microsoft.com/office/officeart/2005/8/layout/hList1"/>
    <dgm:cxn modelId="{28DD35EB-72C8-46F0-9B09-E6F1034774C4}" type="presParOf" srcId="{CB7FECF4-4599-49C6-85D0-4CAA15FFC28C}" destId="{7A1BA113-33EE-4430-BA67-CFFFAC5E1BB2}" srcOrd="3" destOrd="0" presId="urn:microsoft.com/office/officeart/2005/8/layout/hList1"/>
    <dgm:cxn modelId="{B301436B-2BBD-4370-ADB8-A1FB2B390C87}" type="presParOf" srcId="{CB7FECF4-4599-49C6-85D0-4CAA15FFC28C}" destId="{8A7F8D13-2693-4187-930A-114E80309106}" srcOrd="4" destOrd="0" presId="urn:microsoft.com/office/officeart/2005/8/layout/hList1"/>
    <dgm:cxn modelId="{CF933DD2-0D89-41BB-A7C8-7DC70EE13C8A}" type="presParOf" srcId="{8A7F8D13-2693-4187-930A-114E80309106}" destId="{FDA61B8E-6F28-40AD-B18A-8E2A7675998C}" srcOrd="0" destOrd="0" presId="urn:microsoft.com/office/officeart/2005/8/layout/hList1"/>
    <dgm:cxn modelId="{E11E8466-4185-494D-B653-AF4B00CD03F1}" type="presParOf" srcId="{8A7F8D13-2693-4187-930A-114E80309106}" destId="{D0474348-D265-402D-90A0-B27CD247DA0E}" srcOrd="1" destOrd="0" presId="urn:microsoft.com/office/officeart/2005/8/layout/hList1"/>
    <dgm:cxn modelId="{2AAFD83E-2F2D-4627-83CC-71733A31C450}" type="presParOf" srcId="{CB7FECF4-4599-49C6-85D0-4CAA15FFC28C}" destId="{579D2C41-89AB-4046-AD2E-8DF0F37E708E}" srcOrd="5" destOrd="0" presId="urn:microsoft.com/office/officeart/2005/8/layout/hList1"/>
    <dgm:cxn modelId="{8D1BEB50-8637-4FE5-898F-BD9755E0D3F0}" type="presParOf" srcId="{CB7FECF4-4599-49C6-85D0-4CAA15FFC28C}" destId="{A67F8A21-A5B4-4987-B242-8EEF537E843E}" srcOrd="6" destOrd="0" presId="urn:microsoft.com/office/officeart/2005/8/layout/hList1"/>
    <dgm:cxn modelId="{E54B3301-20BB-4A8F-807C-66C3E01F58F0}" type="presParOf" srcId="{A67F8A21-A5B4-4987-B242-8EEF537E843E}" destId="{BCE035E6-565F-4BA2-9D31-98609EE37794}" srcOrd="0" destOrd="0" presId="urn:microsoft.com/office/officeart/2005/8/layout/hList1"/>
    <dgm:cxn modelId="{C9E2F9BE-F902-4D79-AC7C-E77B42CDF841}" type="presParOf" srcId="{A67F8A21-A5B4-4987-B242-8EEF537E843E}" destId="{31174C7F-382B-499B-8E55-35B2AF074F96}" srcOrd="1" destOrd="0" presId="urn:microsoft.com/office/officeart/2005/8/layout/hList1"/>
    <dgm:cxn modelId="{9EE20EC3-066F-45AD-A81C-639D65CE9C0A}" type="presParOf" srcId="{CB7FECF4-4599-49C6-85D0-4CAA15FFC28C}" destId="{48E8CA8F-B22A-40CD-890C-9EBBFA126C7C}" srcOrd="7" destOrd="0" presId="urn:microsoft.com/office/officeart/2005/8/layout/hList1"/>
    <dgm:cxn modelId="{88B62A35-D6C6-4C88-AA8E-0BCCB928E681}" type="presParOf" srcId="{CB7FECF4-4599-49C6-85D0-4CAA15FFC28C}" destId="{23380AF6-91D8-4C67-BE94-E1E6621C31D8}" srcOrd="8" destOrd="0" presId="urn:microsoft.com/office/officeart/2005/8/layout/hList1"/>
    <dgm:cxn modelId="{A83ECCB9-1E16-401E-9B8A-E9C66B60167E}" type="presParOf" srcId="{23380AF6-91D8-4C67-BE94-E1E6621C31D8}" destId="{977BDD9F-D3C7-4F7E-BF3A-E1B80A665E86}" srcOrd="0" destOrd="0" presId="urn:microsoft.com/office/officeart/2005/8/layout/hList1"/>
    <dgm:cxn modelId="{DD57CAE1-60DC-4C48-AEE1-73ADAFAD59E5}" type="presParOf" srcId="{23380AF6-91D8-4C67-BE94-E1E6621C31D8}" destId="{4C8BA492-E8E7-4594-AAEE-B5A46CEC90DA}" srcOrd="1" destOrd="0" presId="urn:microsoft.com/office/officeart/2005/8/layout/h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0E457D9-6404-4D1D-838B-6BEE99C1644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BD1CE99-61CA-49EA-88AD-AB31B191CD31}">
      <dgm:prSet/>
      <dgm:spPr>
        <a:solidFill>
          <a:schemeClr val="tx2">
            <a:lumMod val="90000"/>
            <a:lumOff val="10000"/>
          </a:schemeClr>
        </a:solidFill>
        <a:ln>
          <a:solidFill>
            <a:schemeClr val="bg1"/>
          </a:solidFill>
        </a:ln>
      </dgm:spPr>
      <dgm:t>
        <a:bodyPr/>
        <a:lstStyle/>
        <a:p>
          <a:r>
            <a:rPr lang="en-US">
              <a:latin typeface="Assistant SemiBold" pitchFamily="2" charset="-79"/>
              <a:cs typeface="Assistant SemiBold" pitchFamily="2" charset="-79"/>
            </a:rPr>
            <a:t>What are the biggest obstacles we currently face in engaging parents, both in school involvement and in their role as primary </a:t>
          </a:r>
          <a:r>
            <a:rPr lang="en-US" err="1">
              <a:latin typeface="Assistant SemiBold" pitchFamily="2" charset="-79"/>
              <a:cs typeface="Assistant SemiBold" pitchFamily="2" charset="-79"/>
            </a:rPr>
            <a:t>disciplers</a:t>
          </a:r>
          <a:r>
            <a:rPr lang="en-US">
              <a:latin typeface="Assistant SemiBold" pitchFamily="2" charset="-79"/>
              <a:cs typeface="Assistant SemiBold" pitchFamily="2" charset="-79"/>
            </a:rPr>
            <a:t> at home, and what underlying beliefs or barriers might be contributing to their disengagement?</a:t>
          </a:r>
        </a:p>
      </dgm:t>
    </dgm:pt>
    <dgm:pt modelId="{1F83E697-EE01-4066-82F0-16B92F954177}" type="parTrans" cxnId="{E6EEDC90-24AC-47E3-853C-E7B0C7206390}">
      <dgm:prSet/>
      <dgm:spPr/>
      <dgm:t>
        <a:bodyPr/>
        <a:lstStyle/>
        <a:p>
          <a:endParaRPr lang="en-US"/>
        </a:p>
      </dgm:t>
    </dgm:pt>
    <dgm:pt modelId="{4E6E4F25-5A6F-4C04-895C-086B489008E9}" type="sibTrans" cxnId="{E6EEDC90-24AC-47E3-853C-E7B0C7206390}">
      <dgm:prSet/>
      <dgm:spPr/>
      <dgm:t>
        <a:bodyPr/>
        <a:lstStyle/>
        <a:p>
          <a:endParaRPr lang="en-US"/>
        </a:p>
      </dgm:t>
    </dgm:pt>
    <dgm:pt modelId="{045FD255-51BF-45E1-A2B5-602D46B30E34}">
      <dgm:prSet/>
      <dgm:spPr>
        <a:solidFill>
          <a:schemeClr val="tx2">
            <a:lumMod val="90000"/>
            <a:lumOff val="10000"/>
          </a:schemeClr>
        </a:solidFill>
        <a:ln>
          <a:solidFill>
            <a:schemeClr val="bg1"/>
          </a:solidFill>
        </a:ln>
      </dgm:spPr>
      <dgm:t>
        <a:bodyPr/>
        <a:lstStyle/>
        <a:p>
          <a:r>
            <a:rPr lang="en-US">
              <a:latin typeface="Assistant SemiBold" pitchFamily="2" charset="-79"/>
              <a:cs typeface="Assistant SemiBold" pitchFamily="2" charset="-79"/>
            </a:rPr>
            <a:t>How can we better align our school’s discipleship efforts with God’s design for the family?</a:t>
          </a:r>
        </a:p>
      </dgm:t>
    </dgm:pt>
    <dgm:pt modelId="{0B46FB7B-7607-4335-B381-29BF637D5BC3}" type="parTrans" cxnId="{5F70E514-241A-4CD4-8DCC-21B0D1F91020}">
      <dgm:prSet/>
      <dgm:spPr/>
      <dgm:t>
        <a:bodyPr/>
        <a:lstStyle/>
        <a:p>
          <a:endParaRPr lang="en-US"/>
        </a:p>
      </dgm:t>
    </dgm:pt>
    <dgm:pt modelId="{292C9AD9-3E2E-4021-9894-1849BB3F0422}" type="sibTrans" cxnId="{5F70E514-241A-4CD4-8DCC-21B0D1F91020}">
      <dgm:prSet/>
      <dgm:spPr/>
      <dgm:t>
        <a:bodyPr/>
        <a:lstStyle/>
        <a:p>
          <a:endParaRPr lang="en-US"/>
        </a:p>
      </dgm:t>
    </dgm:pt>
    <dgm:pt modelId="{1F40EB37-E7D3-43CF-BCA2-E2F5AD74B9F0}">
      <dgm:prSet/>
      <dgm:spPr>
        <a:solidFill>
          <a:schemeClr val="tx2">
            <a:lumMod val="90000"/>
            <a:lumOff val="10000"/>
          </a:schemeClr>
        </a:solidFill>
        <a:ln>
          <a:solidFill>
            <a:schemeClr val="bg1"/>
          </a:solidFill>
        </a:ln>
      </dgm:spPr>
      <dgm:t>
        <a:bodyPr/>
        <a:lstStyle/>
        <a:p>
          <a:r>
            <a:rPr lang="en-US">
              <a:latin typeface="Assistant SemiBold" pitchFamily="2" charset="-79"/>
              <a:cs typeface="Assistant SemiBold" pitchFamily="2" charset="-79"/>
            </a:rPr>
            <a:t>In what ways does our current school culture reflect a commitment to family discipleship, and where are the gaps?</a:t>
          </a:r>
        </a:p>
      </dgm:t>
    </dgm:pt>
    <dgm:pt modelId="{00D0EA92-A3A4-4745-A4A6-A10C860E38E2}" type="parTrans" cxnId="{5E6D6E0E-9B45-4D70-9D32-0B96424DF865}">
      <dgm:prSet/>
      <dgm:spPr/>
      <dgm:t>
        <a:bodyPr/>
        <a:lstStyle/>
        <a:p>
          <a:endParaRPr lang="en-US"/>
        </a:p>
      </dgm:t>
    </dgm:pt>
    <dgm:pt modelId="{729EC830-56B5-4923-9257-51E045CDA0E8}" type="sibTrans" cxnId="{5E6D6E0E-9B45-4D70-9D32-0B96424DF865}">
      <dgm:prSet/>
      <dgm:spPr/>
      <dgm:t>
        <a:bodyPr/>
        <a:lstStyle/>
        <a:p>
          <a:endParaRPr lang="en-US"/>
        </a:p>
      </dgm:t>
    </dgm:pt>
    <dgm:pt modelId="{7A28EA15-EDF5-457B-A342-04A7FF915CD4}">
      <dgm:prSet/>
      <dgm:spPr>
        <a:solidFill>
          <a:schemeClr val="tx2">
            <a:lumMod val="90000"/>
            <a:lumOff val="10000"/>
          </a:schemeClr>
        </a:solidFill>
        <a:ln>
          <a:solidFill>
            <a:schemeClr val="bg1"/>
          </a:solidFill>
        </a:ln>
      </dgm:spPr>
      <dgm:t>
        <a:bodyPr/>
        <a:lstStyle/>
        <a:p>
          <a:r>
            <a:rPr lang="en-US">
              <a:latin typeface="Assistant SemiBold" pitchFamily="2" charset="-79"/>
              <a:cs typeface="Assistant SemiBold" pitchFamily="2" charset="-79"/>
            </a:rPr>
            <a:t>What would Flourishing Families look like in our school community five years from now, and what first steps can we take this semester to move toward that vision? </a:t>
          </a:r>
        </a:p>
      </dgm:t>
    </dgm:pt>
    <dgm:pt modelId="{2C6720B6-963B-453C-8E93-493334B46AE1}" type="parTrans" cxnId="{5AA33E75-92A9-494D-B33A-229581FCA318}">
      <dgm:prSet/>
      <dgm:spPr/>
      <dgm:t>
        <a:bodyPr/>
        <a:lstStyle/>
        <a:p>
          <a:endParaRPr lang="en-US"/>
        </a:p>
      </dgm:t>
    </dgm:pt>
    <dgm:pt modelId="{9E94ABB1-86B4-4F58-ABD0-A36F2ED8EC25}" type="sibTrans" cxnId="{5AA33E75-92A9-494D-B33A-229581FCA318}">
      <dgm:prSet/>
      <dgm:spPr/>
      <dgm:t>
        <a:bodyPr/>
        <a:lstStyle/>
        <a:p>
          <a:endParaRPr lang="en-US"/>
        </a:p>
      </dgm:t>
    </dgm:pt>
    <dgm:pt modelId="{AAA76B27-AF53-4CCD-943B-B5FA9BA9A5DF}">
      <dgm:prSet/>
      <dgm:spPr>
        <a:solidFill>
          <a:schemeClr val="tx2">
            <a:lumMod val="90000"/>
            <a:lumOff val="10000"/>
          </a:schemeClr>
        </a:solidFill>
      </dgm:spPr>
      <dgm:t>
        <a:bodyPr/>
        <a:lstStyle/>
        <a:p>
          <a:r>
            <a:rPr lang="en-US"/>
            <a:t>In what specific ways could the Flourishing Families Initiative support your school in building a stronger discipleship partnership with parents – through resources, training, etc.?</a:t>
          </a:r>
        </a:p>
      </dgm:t>
    </dgm:pt>
    <dgm:pt modelId="{D8777040-AF3C-4975-A3E4-CFA64441E1C0}" type="parTrans" cxnId="{80A64854-7A57-4318-B662-A7552E038B3E}">
      <dgm:prSet/>
      <dgm:spPr/>
      <dgm:t>
        <a:bodyPr/>
        <a:lstStyle/>
        <a:p>
          <a:endParaRPr lang="en-US"/>
        </a:p>
      </dgm:t>
    </dgm:pt>
    <dgm:pt modelId="{A2AF8176-399F-49A1-A7FB-92F168E072EE}" type="sibTrans" cxnId="{80A64854-7A57-4318-B662-A7552E038B3E}">
      <dgm:prSet/>
      <dgm:spPr/>
      <dgm:t>
        <a:bodyPr/>
        <a:lstStyle/>
        <a:p>
          <a:endParaRPr lang="en-US"/>
        </a:p>
      </dgm:t>
    </dgm:pt>
    <dgm:pt modelId="{16DAD35F-AA72-4D2B-B790-14CB44BD1099}" type="pres">
      <dgm:prSet presAssocID="{10E457D9-6404-4D1D-838B-6BEE99C1644F}" presName="linear" presStyleCnt="0">
        <dgm:presLayoutVars>
          <dgm:animLvl val="lvl"/>
          <dgm:resizeHandles val="exact"/>
        </dgm:presLayoutVars>
      </dgm:prSet>
      <dgm:spPr/>
    </dgm:pt>
    <dgm:pt modelId="{A8B1F15C-9D3D-4814-8639-144298D7175E}" type="pres">
      <dgm:prSet presAssocID="{BBD1CE99-61CA-49EA-88AD-AB31B191CD31}" presName="parentText" presStyleLbl="node1" presStyleIdx="0" presStyleCnt="5">
        <dgm:presLayoutVars>
          <dgm:chMax val="0"/>
          <dgm:bulletEnabled val="1"/>
        </dgm:presLayoutVars>
      </dgm:prSet>
      <dgm:spPr/>
    </dgm:pt>
    <dgm:pt modelId="{9401A7F3-4243-4F44-88B6-F49EBA1F2D75}" type="pres">
      <dgm:prSet presAssocID="{4E6E4F25-5A6F-4C04-895C-086B489008E9}" presName="spacer" presStyleCnt="0"/>
      <dgm:spPr/>
    </dgm:pt>
    <dgm:pt modelId="{B63A935F-D439-4956-A8AA-0F9E23620116}" type="pres">
      <dgm:prSet presAssocID="{045FD255-51BF-45E1-A2B5-602D46B30E34}" presName="parentText" presStyleLbl="node1" presStyleIdx="1" presStyleCnt="5" custLinFactNeighborX="-551" custLinFactNeighborY="1622">
        <dgm:presLayoutVars>
          <dgm:chMax val="0"/>
          <dgm:bulletEnabled val="1"/>
        </dgm:presLayoutVars>
      </dgm:prSet>
      <dgm:spPr/>
    </dgm:pt>
    <dgm:pt modelId="{63367296-00D0-4373-B232-3B5047479CA0}" type="pres">
      <dgm:prSet presAssocID="{292C9AD9-3E2E-4021-9894-1849BB3F0422}" presName="spacer" presStyleCnt="0"/>
      <dgm:spPr/>
    </dgm:pt>
    <dgm:pt modelId="{C50DCE32-22B5-468F-89DF-899B70AA8D22}" type="pres">
      <dgm:prSet presAssocID="{1F40EB37-E7D3-43CF-BCA2-E2F5AD74B9F0}" presName="parentText" presStyleLbl="node1" presStyleIdx="2" presStyleCnt="5">
        <dgm:presLayoutVars>
          <dgm:chMax val="0"/>
          <dgm:bulletEnabled val="1"/>
        </dgm:presLayoutVars>
      </dgm:prSet>
      <dgm:spPr/>
    </dgm:pt>
    <dgm:pt modelId="{7564BA90-14C0-46F8-9E64-85F80DA20872}" type="pres">
      <dgm:prSet presAssocID="{729EC830-56B5-4923-9257-51E045CDA0E8}" presName="spacer" presStyleCnt="0"/>
      <dgm:spPr/>
    </dgm:pt>
    <dgm:pt modelId="{2779CFAB-67EF-4135-A775-B69C434157EE}" type="pres">
      <dgm:prSet presAssocID="{7A28EA15-EDF5-457B-A342-04A7FF915CD4}" presName="parentText" presStyleLbl="node1" presStyleIdx="3" presStyleCnt="5">
        <dgm:presLayoutVars>
          <dgm:chMax val="0"/>
          <dgm:bulletEnabled val="1"/>
        </dgm:presLayoutVars>
      </dgm:prSet>
      <dgm:spPr/>
    </dgm:pt>
    <dgm:pt modelId="{F2534139-5D5A-491F-82AB-BEA750EE8768}" type="pres">
      <dgm:prSet presAssocID="{9E94ABB1-86B4-4F58-ABD0-A36F2ED8EC25}" presName="spacer" presStyleCnt="0"/>
      <dgm:spPr/>
    </dgm:pt>
    <dgm:pt modelId="{535F1ECF-8C8D-4B35-B082-BC0B42F51023}" type="pres">
      <dgm:prSet presAssocID="{AAA76B27-AF53-4CCD-943B-B5FA9BA9A5DF}" presName="parentText" presStyleLbl="node1" presStyleIdx="4" presStyleCnt="5">
        <dgm:presLayoutVars>
          <dgm:chMax val="0"/>
          <dgm:bulletEnabled val="1"/>
        </dgm:presLayoutVars>
      </dgm:prSet>
      <dgm:spPr/>
    </dgm:pt>
  </dgm:ptLst>
  <dgm:cxnLst>
    <dgm:cxn modelId="{5E6D6E0E-9B45-4D70-9D32-0B96424DF865}" srcId="{10E457D9-6404-4D1D-838B-6BEE99C1644F}" destId="{1F40EB37-E7D3-43CF-BCA2-E2F5AD74B9F0}" srcOrd="2" destOrd="0" parTransId="{00D0EA92-A3A4-4745-A4A6-A10C860E38E2}" sibTransId="{729EC830-56B5-4923-9257-51E045CDA0E8}"/>
    <dgm:cxn modelId="{1E74D50E-8ED6-4672-851C-885440A208C2}" type="presOf" srcId="{1F40EB37-E7D3-43CF-BCA2-E2F5AD74B9F0}" destId="{C50DCE32-22B5-468F-89DF-899B70AA8D22}" srcOrd="0" destOrd="0" presId="urn:microsoft.com/office/officeart/2005/8/layout/vList2"/>
    <dgm:cxn modelId="{5F70E514-241A-4CD4-8DCC-21B0D1F91020}" srcId="{10E457D9-6404-4D1D-838B-6BEE99C1644F}" destId="{045FD255-51BF-45E1-A2B5-602D46B30E34}" srcOrd="1" destOrd="0" parTransId="{0B46FB7B-7607-4335-B381-29BF637D5BC3}" sibTransId="{292C9AD9-3E2E-4021-9894-1849BB3F0422}"/>
    <dgm:cxn modelId="{CB85D418-D759-44B9-ABD9-CE99924E52D3}" type="presOf" srcId="{7A28EA15-EDF5-457B-A342-04A7FF915CD4}" destId="{2779CFAB-67EF-4135-A775-B69C434157EE}" srcOrd="0" destOrd="0" presId="urn:microsoft.com/office/officeart/2005/8/layout/vList2"/>
    <dgm:cxn modelId="{AE78B735-7556-44DF-8C01-6AA055D63028}" type="presOf" srcId="{BBD1CE99-61CA-49EA-88AD-AB31B191CD31}" destId="{A8B1F15C-9D3D-4814-8639-144298D7175E}" srcOrd="0" destOrd="0" presId="urn:microsoft.com/office/officeart/2005/8/layout/vList2"/>
    <dgm:cxn modelId="{80A64854-7A57-4318-B662-A7552E038B3E}" srcId="{10E457D9-6404-4D1D-838B-6BEE99C1644F}" destId="{AAA76B27-AF53-4CCD-943B-B5FA9BA9A5DF}" srcOrd="4" destOrd="0" parTransId="{D8777040-AF3C-4975-A3E4-CFA64441E1C0}" sibTransId="{A2AF8176-399F-49A1-A7FB-92F168E072EE}"/>
    <dgm:cxn modelId="{5AA33E75-92A9-494D-B33A-229581FCA318}" srcId="{10E457D9-6404-4D1D-838B-6BEE99C1644F}" destId="{7A28EA15-EDF5-457B-A342-04A7FF915CD4}" srcOrd="3" destOrd="0" parTransId="{2C6720B6-963B-453C-8E93-493334B46AE1}" sibTransId="{9E94ABB1-86B4-4F58-ABD0-A36F2ED8EC25}"/>
    <dgm:cxn modelId="{7E581F79-2552-4D7F-9131-F52012938C73}" type="presOf" srcId="{045FD255-51BF-45E1-A2B5-602D46B30E34}" destId="{B63A935F-D439-4956-A8AA-0F9E23620116}" srcOrd="0" destOrd="0" presId="urn:microsoft.com/office/officeart/2005/8/layout/vList2"/>
    <dgm:cxn modelId="{E6EEDC90-24AC-47E3-853C-E7B0C7206390}" srcId="{10E457D9-6404-4D1D-838B-6BEE99C1644F}" destId="{BBD1CE99-61CA-49EA-88AD-AB31B191CD31}" srcOrd="0" destOrd="0" parTransId="{1F83E697-EE01-4066-82F0-16B92F954177}" sibTransId="{4E6E4F25-5A6F-4C04-895C-086B489008E9}"/>
    <dgm:cxn modelId="{ABE881E8-4F9C-41B1-B3BA-E6BFA740A5AF}" type="presOf" srcId="{10E457D9-6404-4D1D-838B-6BEE99C1644F}" destId="{16DAD35F-AA72-4D2B-B790-14CB44BD1099}" srcOrd="0" destOrd="0" presId="urn:microsoft.com/office/officeart/2005/8/layout/vList2"/>
    <dgm:cxn modelId="{4FB638F6-4C2D-4025-BDDC-62B89688EA29}" type="presOf" srcId="{AAA76B27-AF53-4CCD-943B-B5FA9BA9A5DF}" destId="{535F1ECF-8C8D-4B35-B082-BC0B42F51023}" srcOrd="0" destOrd="0" presId="urn:microsoft.com/office/officeart/2005/8/layout/vList2"/>
    <dgm:cxn modelId="{1EB1B8E6-9003-42B1-9A8C-0C51E95EC766}" type="presParOf" srcId="{16DAD35F-AA72-4D2B-B790-14CB44BD1099}" destId="{A8B1F15C-9D3D-4814-8639-144298D7175E}" srcOrd="0" destOrd="0" presId="urn:microsoft.com/office/officeart/2005/8/layout/vList2"/>
    <dgm:cxn modelId="{EAAFC2A2-C5DA-4F9F-B7EA-DD3AFA5A2012}" type="presParOf" srcId="{16DAD35F-AA72-4D2B-B790-14CB44BD1099}" destId="{9401A7F3-4243-4F44-88B6-F49EBA1F2D75}" srcOrd="1" destOrd="0" presId="urn:microsoft.com/office/officeart/2005/8/layout/vList2"/>
    <dgm:cxn modelId="{871DACE4-FACA-4460-9A49-59CF66E72A39}" type="presParOf" srcId="{16DAD35F-AA72-4D2B-B790-14CB44BD1099}" destId="{B63A935F-D439-4956-A8AA-0F9E23620116}" srcOrd="2" destOrd="0" presId="urn:microsoft.com/office/officeart/2005/8/layout/vList2"/>
    <dgm:cxn modelId="{79996A3C-A4D3-4D39-8FF8-D51E5D21E310}" type="presParOf" srcId="{16DAD35F-AA72-4D2B-B790-14CB44BD1099}" destId="{63367296-00D0-4373-B232-3B5047479CA0}" srcOrd="3" destOrd="0" presId="urn:microsoft.com/office/officeart/2005/8/layout/vList2"/>
    <dgm:cxn modelId="{95053739-EC4A-4406-B24B-E56262F3EFFB}" type="presParOf" srcId="{16DAD35F-AA72-4D2B-B790-14CB44BD1099}" destId="{C50DCE32-22B5-468F-89DF-899B70AA8D22}" srcOrd="4" destOrd="0" presId="urn:microsoft.com/office/officeart/2005/8/layout/vList2"/>
    <dgm:cxn modelId="{B55646CF-C56A-45DF-9FFD-85375577D966}" type="presParOf" srcId="{16DAD35F-AA72-4D2B-B790-14CB44BD1099}" destId="{7564BA90-14C0-46F8-9E64-85F80DA20872}" srcOrd="5" destOrd="0" presId="urn:microsoft.com/office/officeart/2005/8/layout/vList2"/>
    <dgm:cxn modelId="{1A07754F-8FDC-4F1D-91C9-B3D2BF850EC4}" type="presParOf" srcId="{16DAD35F-AA72-4D2B-B790-14CB44BD1099}" destId="{2779CFAB-67EF-4135-A775-B69C434157EE}" srcOrd="6" destOrd="0" presId="urn:microsoft.com/office/officeart/2005/8/layout/vList2"/>
    <dgm:cxn modelId="{65323235-0355-428D-8F5D-147DB0D5A1F6}" type="presParOf" srcId="{16DAD35F-AA72-4D2B-B790-14CB44BD1099}" destId="{F2534139-5D5A-491F-82AB-BEA750EE8768}" srcOrd="7" destOrd="0" presId="urn:microsoft.com/office/officeart/2005/8/layout/vList2"/>
    <dgm:cxn modelId="{C5B9F366-76E8-4B63-917B-3C5C7DD2D866}" type="presParOf" srcId="{16DAD35F-AA72-4D2B-B790-14CB44BD1099}" destId="{535F1ECF-8C8D-4B35-B082-BC0B42F51023}" srcOrd="8"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BCD122-3631-4604-BCFB-98A40F2F7060}">
      <dsp:nvSpPr>
        <dsp:cNvPr id="0" name=""/>
        <dsp:cNvSpPr/>
      </dsp:nvSpPr>
      <dsp:spPr>
        <a:xfrm>
          <a:off x="4810" y="18331"/>
          <a:ext cx="1843881" cy="737552"/>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u="sng" kern="1200"/>
            <a:t>CHAMPION</a:t>
          </a:r>
          <a:endParaRPr lang="en-US" sz="1400" kern="1200"/>
        </a:p>
      </dsp:txBody>
      <dsp:txXfrm>
        <a:off x="4810" y="18331"/>
        <a:ext cx="1843881" cy="737552"/>
      </dsp:txXfrm>
    </dsp:sp>
    <dsp:sp modelId="{27B92DED-6C02-4830-B277-761D06435AFE}">
      <dsp:nvSpPr>
        <dsp:cNvPr id="0" name=""/>
        <dsp:cNvSpPr/>
      </dsp:nvSpPr>
      <dsp:spPr>
        <a:xfrm>
          <a:off x="4810" y="755883"/>
          <a:ext cx="1843881" cy="2327760"/>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ctr" defTabSz="533400">
            <a:lnSpc>
              <a:spcPct val="90000"/>
            </a:lnSpc>
            <a:spcBef>
              <a:spcPct val="0"/>
            </a:spcBef>
            <a:spcAft>
              <a:spcPct val="15000"/>
            </a:spcAft>
            <a:buNone/>
          </a:pPr>
          <a:r>
            <a:rPr lang="en-US" sz="1200" b="1" kern="1200">
              <a:solidFill>
                <a:srgbClr val="002060"/>
              </a:solidFill>
              <a:effectLst/>
            </a:rPr>
            <a:t>The Biblical mandate for family discipleship as a part of your spiritual formation plan. Engage key constituents within your school to join  </a:t>
          </a:r>
        </a:p>
        <a:p>
          <a:pPr marL="114300" lvl="1" indent="-114300" algn="ctr" defTabSz="533400">
            <a:lnSpc>
              <a:spcPct val="90000"/>
            </a:lnSpc>
            <a:spcBef>
              <a:spcPct val="0"/>
            </a:spcBef>
            <a:spcAft>
              <a:spcPct val="15000"/>
            </a:spcAft>
            <a:buNone/>
          </a:pPr>
          <a:endParaRPr lang="en-US" sz="1200" b="1" kern="1200">
            <a:solidFill>
              <a:srgbClr val="002060"/>
            </a:solidFill>
          </a:endParaRPr>
        </a:p>
        <a:p>
          <a:pPr marL="114300" lvl="1" indent="-114300" algn="ctr" defTabSz="533400">
            <a:lnSpc>
              <a:spcPct val="90000"/>
            </a:lnSpc>
            <a:spcBef>
              <a:spcPct val="0"/>
            </a:spcBef>
            <a:spcAft>
              <a:spcPct val="15000"/>
            </a:spcAft>
            <a:buNone/>
          </a:pPr>
          <a:endParaRPr lang="en-US" sz="1200" b="1" kern="1200">
            <a:solidFill>
              <a:srgbClr val="002060"/>
            </a:solidFill>
          </a:endParaRPr>
        </a:p>
        <a:p>
          <a:pPr marL="114300" lvl="1" indent="-114300" algn="ctr" defTabSz="533400">
            <a:lnSpc>
              <a:spcPct val="90000"/>
            </a:lnSpc>
            <a:spcBef>
              <a:spcPct val="0"/>
            </a:spcBef>
            <a:spcAft>
              <a:spcPct val="15000"/>
            </a:spcAft>
            <a:buNone/>
          </a:pPr>
          <a:r>
            <a:rPr lang="en-US" sz="1200" b="1" kern="1200">
              <a:solidFill>
                <a:srgbClr val="002060"/>
              </a:solidFill>
            </a:rPr>
            <a:t>RESOURCE:</a:t>
          </a:r>
        </a:p>
        <a:p>
          <a:pPr marL="114300" lvl="1" indent="-114300" algn="ctr" defTabSz="533400">
            <a:lnSpc>
              <a:spcPct val="90000"/>
            </a:lnSpc>
            <a:spcBef>
              <a:spcPct val="0"/>
            </a:spcBef>
            <a:spcAft>
              <a:spcPct val="15000"/>
            </a:spcAft>
            <a:buNone/>
          </a:pPr>
          <a:r>
            <a:rPr lang="en-US" sz="1200" b="0" kern="1200">
              <a:solidFill>
                <a:schemeClr val="accent1"/>
              </a:solidFill>
            </a:rPr>
            <a:t> </a:t>
          </a:r>
          <a:r>
            <a:rPr lang="en-US" sz="1400" b="0" kern="1200">
              <a:solidFill>
                <a:schemeClr val="accent1"/>
              </a:solidFill>
            </a:rPr>
            <a:t>Flourishing Families Website</a:t>
          </a:r>
        </a:p>
      </dsp:txBody>
      <dsp:txXfrm>
        <a:off x="4810" y="755883"/>
        <a:ext cx="1843881" cy="2327760"/>
      </dsp:txXfrm>
    </dsp:sp>
    <dsp:sp modelId="{6E705FED-B181-46F8-BA65-52971D212154}">
      <dsp:nvSpPr>
        <dsp:cNvPr id="0" name=""/>
        <dsp:cNvSpPr/>
      </dsp:nvSpPr>
      <dsp:spPr>
        <a:xfrm>
          <a:off x="2106834" y="18331"/>
          <a:ext cx="1843881" cy="737552"/>
        </a:xfrm>
        <a:prstGeom prst="rect">
          <a:avLst/>
        </a:prstGeom>
        <a:solidFill>
          <a:schemeClr val="accent2">
            <a:hueOff val="1170380"/>
            <a:satOff val="-1460"/>
            <a:lumOff val="343"/>
            <a:alphaOff val="0"/>
          </a:schemeClr>
        </a:solidFill>
        <a:ln w="25400" cap="flat" cmpd="sng" algn="ctr">
          <a:solidFill>
            <a:schemeClr val="accent2">
              <a:hueOff val="1170380"/>
              <a:satOff val="-1460"/>
              <a:lumOff val="34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u="sng" kern="1200"/>
            <a:t>ASSESS</a:t>
          </a:r>
          <a:endParaRPr lang="en-US" sz="1400" kern="1200"/>
        </a:p>
      </dsp:txBody>
      <dsp:txXfrm>
        <a:off x="2106834" y="18331"/>
        <a:ext cx="1843881" cy="737552"/>
      </dsp:txXfrm>
    </dsp:sp>
    <dsp:sp modelId="{84CB6376-A564-4997-8713-E7C8CBB9711A}">
      <dsp:nvSpPr>
        <dsp:cNvPr id="0" name=""/>
        <dsp:cNvSpPr/>
      </dsp:nvSpPr>
      <dsp:spPr>
        <a:xfrm>
          <a:off x="2106834" y="755883"/>
          <a:ext cx="1843881" cy="2327760"/>
        </a:xfrm>
        <a:prstGeom prst="rect">
          <a:avLst/>
        </a:prstGeom>
        <a:solidFill>
          <a:schemeClr val="accent2">
            <a:tint val="40000"/>
            <a:alpha val="90000"/>
            <a:hueOff val="1256455"/>
            <a:satOff val="-1094"/>
            <a:lumOff val="-1"/>
            <a:alphaOff val="0"/>
          </a:schemeClr>
        </a:solidFill>
        <a:ln w="25400" cap="flat" cmpd="sng" algn="ctr">
          <a:solidFill>
            <a:schemeClr val="accent2">
              <a:tint val="40000"/>
              <a:alpha val="90000"/>
              <a:hueOff val="1256455"/>
              <a:satOff val="-1094"/>
              <a:lumOff val="-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ctr" defTabSz="533400">
            <a:lnSpc>
              <a:spcPct val="90000"/>
            </a:lnSpc>
            <a:spcBef>
              <a:spcPct val="0"/>
            </a:spcBef>
            <a:spcAft>
              <a:spcPct val="15000"/>
            </a:spcAft>
            <a:buNone/>
          </a:pPr>
          <a:r>
            <a:rPr lang="en-US" sz="1200" b="1" kern="1200">
              <a:solidFill>
                <a:srgbClr val="002060"/>
              </a:solidFill>
            </a:rPr>
            <a:t>Your school’s current family discipleship plan and utilize the checklist to evaluate next steps in building a strong school culture for family</a:t>
          </a:r>
        </a:p>
        <a:p>
          <a:pPr marL="114300" lvl="1" indent="-114300" algn="l" defTabSz="533400">
            <a:lnSpc>
              <a:spcPct val="90000"/>
            </a:lnSpc>
            <a:spcBef>
              <a:spcPct val="0"/>
            </a:spcBef>
            <a:spcAft>
              <a:spcPct val="15000"/>
            </a:spcAft>
            <a:buNone/>
          </a:pPr>
          <a:endParaRPr lang="en-US" sz="1200" b="1" kern="1200">
            <a:solidFill>
              <a:srgbClr val="002060"/>
            </a:solidFill>
          </a:endParaRPr>
        </a:p>
        <a:p>
          <a:pPr marL="114300" lvl="1" indent="-114300" algn="ctr" defTabSz="533400">
            <a:lnSpc>
              <a:spcPct val="90000"/>
            </a:lnSpc>
            <a:spcBef>
              <a:spcPct val="0"/>
            </a:spcBef>
            <a:spcAft>
              <a:spcPct val="15000"/>
            </a:spcAft>
            <a:buNone/>
          </a:pPr>
          <a:r>
            <a:rPr lang="en-US" sz="1200" b="1" kern="1200">
              <a:solidFill>
                <a:srgbClr val="002060"/>
              </a:solidFill>
            </a:rPr>
            <a:t> </a:t>
          </a:r>
        </a:p>
        <a:p>
          <a:pPr marL="114300" lvl="1" indent="-114300" algn="ctr" defTabSz="533400">
            <a:lnSpc>
              <a:spcPct val="90000"/>
            </a:lnSpc>
            <a:spcBef>
              <a:spcPct val="0"/>
            </a:spcBef>
            <a:spcAft>
              <a:spcPct val="15000"/>
            </a:spcAft>
            <a:buNone/>
          </a:pPr>
          <a:r>
            <a:rPr lang="en-US" sz="1200" b="1" kern="1200">
              <a:solidFill>
                <a:srgbClr val="002060"/>
              </a:solidFill>
            </a:rPr>
            <a:t>RESOURCES:</a:t>
          </a:r>
        </a:p>
        <a:p>
          <a:pPr marL="114300" lvl="1" indent="-114300" algn="ctr" defTabSz="622300">
            <a:lnSpc>
              <a:spcPct val="90000"/>
            </a:lnSpc>
            <a:spcBef>
              <a:spcPct val="0"/>
            </a:spcBef>
            <a:spcAft>
              <a:spcPct val="15000"/>
            </a:spcAft>
            <a:buNone/>
          </a:pPr>
          <a:r>
            <a:rPr lang="en-US" sz="1400" b="0" kern="1200">
              <a:solidFill>
                <a:schemeClr val="accent1"/>
              </a:solidFill>
            </a:rPr>
            <a:t>Readiness Assessment</a:t>
          </a:r>
          <a:endParaRPr lang="en-US" sz="1400" b="1" kern="1200">
            <a:solidFill>
              <a:schemeClr val="accent1"/>
            </a:solidFill>
          </a:endParaRPr>
        </a:p>
        <a:p>
          <a:pPr marL="114300" lvl="1" indent="-114300" algn="ctr" defTabSz="622300">
            <a:lnSpc>
              <a:spcPct val="90000"/>
            </a:lnSpc>
            <a:spcBef>
              <a:spcPct val="0"/>
            </a:spcBef>
            <a:spcAft>
              <a:spcPct val="15000"/>
            </a:spcAft>
            <a:buNone/>
          </a:pPr>
          <a:r>
            <a:rPr lang="en-US" sz="1400" b="0" kern="1200">
              <a:solidFill>
                <a:schemeClr val="accent1"/>
              </a:solidFill>
            </a:rPr>
            <a:t>&amp; FREE Checklist</a:t>
          </a:r>
        </a:p>
      </dsp:txBody>
      <dsp:txXfrm>
        <a:off x="2106834" y="755883"/>
        <a:ext cx="1843881" cy="2327760"/>
      </dsp:txXfrm>
    </dsp:sp>
    <dsp:sp modelId="{FDA61B8E-6F28-40AD-B18A-8E2A7675998C}">
      <dsp:nvSpPr>
        <dsp:cNvPr id="0" name=""/>
        <dsp:cNvSpPr/>
      </dsp:nvSpPr>
      <dsp:spPr>
        <a:xfrm>
          <a:off x="4208859" y="18331"/>
          <a:ext cx="1843881" cy="737552"/>
        </a:xfrm>
        <a:prstGeom prst="rect">
          <a:avLst/>
        </a:prstGeom>
        <a:solidFill>
          <a:schemeClr val="accent2">
            <a:hueOff val="2340759"/>
            <a:satOff val="-2919"/>
            <a:lumOff val="686"/>
            <a:alphaOff val="0"/>
          </a:schemeClr>
        </a:solidFill>
        <a:ln w="25400" cap="flat" cmpd="sng" algn="ctr">
          <a:solidFill>
            <a:schemeClr val="accent2">
              <a:hueOff val="2340759"/>
              <a:satOff val="-2919"/>
              <a:lumOff val="68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u="sng" kern="1200"/>
            <a:t>BUILD</a:t>
          </a:r>
          <a:endParaRPr lang="en-US" sz="1400" kern="1200"/>
        </a:p>
      </dsp:txBody>
      <dsp:txXfrm>
        <a:off x="4208859" y="18331"/>
        <a:ext cx="1843881" cy="737552"/>
      </dsp:txXfrm>
    </dsp:sp>
    <dsp:sp modelId="{D0474348-D265-402D-90A0-B27CD247DA0E}">
      <dsp:nvSpPr>
        <dsp:cNvPr id="0" name=""/>
        <dsp:cNvSpPr/>
      </dsp:nvSpPr>
      <dsp:spPr>
        <a:xfrm>
          <a:off x="4208859" y="755883"/>
          <a:ext cx="1843881" cy="2327760"/>
        </a:xfrm>
        <a:prstGeom prst="rect">
          <a:avLst/>
        </a:prstGeom>
        <a:solidFill>
          <a:schemeClr val="accent2">
            <a:tint val="40000"/>
            <a:alpha val="90000"/>
            <a:hueOff val="2512910"/>
            <a:satOff val="-2189"/>
            <a:lumOff val="-3"/>
            <a:alphaOff val="0"/>
          </a:schemeClr>
        </a:solidFill>
        <a:ln w="25400" cap="flat" cmpd="sng" algn="ctr">
          <a:solidFill>
            <a:schemeClr val="accent2">
              <a:tint val="40000"/>
              <a:alpha val="90000"/>
              <a:hueOff val="2512910"/>
              <a:satOff val="-2189"/>
              <a:lumOff val="-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4676" tIns="74676" rIns="99568" bIns="112014" numCol="1" spcCol="1270" anchor="t" anchorCtr="0">
          <a:noAutofit/>
        </a:bodyPr>
        <a:lstStyle/>
        <a:p>
          <a:pPr marL="114300" lvl="1" indent="-114300" algn="ctr" defTabSz="533400">
            <a:lnSpc>
              <a:spcPct val="90000"/>
            </a:lnSpc>
            <a:spcBef>
              <a:spcPct val="0"/>
            </a:spcBef>
            <a:spcAft>
              <a:spcPct val="15000"/>
            </a:spcAft>
            <a:buNone/>
          </a:pPr>
          <a:r>
            <a:rPr lang="en-US" sz="1200" b="1" kern="1200">
              <a:solidFill>
                <a:srgbClr val="002060"/>
              </a:solidFill>
            </a:rPr>
            <a:t>An intentional,  comprehensive family ministry framework assisting families in the development of their individual family plans</a:t>
          </a:r>
        </a:p>
        <a:p>
          <a:pPr marL="114300" lvl="1" indent="-114300" algn="ctr" defTabSz="533400">
            <a:lnSpc>
              <a:spcPct val="90000"/>
            </a:lnSpc>
            <a:spcBef>
              <a:spcPct val="0"/>
            </a:spcBef>
            <a:spcAft>
              <a:spcPct val="15000"/>
            </a:spcAft>
            <a:buNone/>
          </a:pPr>
          <a:endParaRPr lang="en-US" sz="1200" b="1" kern="1200">
            <a:solidFill>
              <a:srgbClr val="002060"/>
            </a:solidFill>
          </a:endParaRPr>
        </a:p>
        <a:p>
          <a:pPr marL="114300" lvl="1" indent="-114300" algn="ctr" defTabSz="533400">
            <a:lnSpc>
              <a:spcPct val="90000"/>
            </a:lnSpc>
            <a:spcBef>
              <a:spcPct val="0"/>
            </a:spcBef>
            <a:spcAft>
              <a:spcPct val="15000"/>
            </a:spcAft>
            <a:buNone/>
          </a:pPr>
          <a:endParaRPr lang="en-US" sz="1200" b="1" kern="1200">
            <a:solidFill>
              <a:srgbClr val="002060"/>
            </a:solidFill>
          </a:endParaRPr>
        </a:p>
        <a:p>
          <a:pPr marL="114300" lvl="1" indent="-114300" algn="ctr" defTabSz="533400">
            <a:lnSpc>
              <a:spcPct val="90000"/>
            </a:lnSpc>
            <a:spcBef>
              <a:spcPct val="0"/>
            </a:spcBef>
            <a:spcAft>
              <a:spcPct val="15000"/>
            </a:spcAft>
            <a:buNone/>
          </a:pPr>
          <a:r>
            <a:rPr lang="en-US" sz="1200" b="1" kern="1200">
              <a:solidFill>
                <a:srgbClr val="002060"/>
              </a:solidFill>
            </a:rPr>
            <a:t>RESOURCES:</a:t>
          </a:r>
        </a:p>
        <a:p>
          <a:pPr marL="114300" lvl="1" indent="-114300" algn="ctr" defTabSz="622300">
            <a:lnSpc>
              <a:spcPct val="90000"/>
            </a:lnSpc>
            <a:spcBef>
              <a:spcPct val="0"/>
            </a:spcBef>
            <a:spcAft>
              <a:spcPct val="15000"/>
            </a:spcAft>
            <a:buNone/>
          </a:pPr>
          <a:r>
            <a:rPr lang="en-US" sz="1400" b="0" kern="1200">
              <a:solidFill>
                <a:schemeClr val="accent1"/>
              </a:solidFill>
            </a:rPr>
            <a:t>School Leader Tool Kit</a:t>
          </a:r>
        </a:p>
      </dsp:txBody>
      <dsp:txXfrm>
        <a:off x="4208859" y="755883"/>
        <a:ext cx="1843881" cy="2327760"/>
      </dsp:txXfrm>
    </dsp:sp>
    <dsp:sp modelId="{BCE035E6-565F-4BA2-9D31-98609EE37794}">
      <dsp:nvSpPr>
        <dsp:cNvPr id="0" name=""/>
        <dsp:cNvSpPr/>
      </dsp:nvSpPr>
      <dsp:spPr>
        <a:xfrm>
          <a:off x="6310884" y="18331"/>
          <a:ext cx="1843881" cy="737552"/>
        </a:xfrm>
        <a:prstGeom prst="rect">
          <a:avLst/>
        </a:prstGeom>
        <a:solidFill>
          <a:schemeClr val="accent2">
            <a:hueOff val="3511139"/>
            <a:satOff val="-4379"/>
            <a:lumOff val="1030"/>
            <a:alphaOff val="0"/>
          </a:schemeClr>
        </a:solidFill>
        <a:ln w="25400" cap="flat" cmpd="sng" algn="ctr">
          <a:solidFill>
            <a:schemeClr val="accent2">
              <a:hueOff val="3511139"/>
              <a:satOff val="-4379"/>
              <a:lumOff val="103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u="sng" kern="1200"/>
            <a:t>NETWORK</a:t>
          </a:r>
          <a:r>
            <a:rPr lang="en-US" sz="1400" kern="1200"/>
            <a:t> </a:t>
          </a:r>
        </a:p>
      </dsp:txBody>
      <dsp:txXfrm>
        <a:off x="6310884" y="18331"/>
        <a:ext cx="1843881" cy="737552"/>
      </dsp:txXfrm>
    </dsp:sp>
    <dsp:sp modelId="{31174C7F-382B-499B-8E55-35B2AF074F96}">
      <dsp:nvSpPr>
        <dsp:cNvPr id="0" name=""/>
        <dsp:cNvSpPr/>
      </dsp:nvSpPr>
      <dsp:spPr>
        <a:xfrm>
          <a:off x="6310884" y="755883"/>
          <a:ext cx="1843881" cy="2327760"/>
        </a:xfrm>
        <a:prstGeom prst="rect">
          <a:avLst/>
        </a:prstGeom>
        <a:solidFill>
          <a:schemeClr val="accent2">
            <a:tint val="40000"/>
            <a:alpha val="90000"/>
            <a:hueOff val="3769366"/>
            <a:satOff val="-3283"/>
            <a:lumOff val="-4"/>
            <a:alphaOff val="0"/>
          </a:schemeClr>
        </a:solidFill>
        <a:ln w="25400" cap="flat" cmpd="sng" algn="ctr">
          <a:solidFill>
            <a:schemeClr val="accent2">
              <a:tint val="40000"/>
              <a:alpha val="90000"/>
              <a:hueOff val="3769366"/>
              <a:satOff val="-3283"/>
              <a:lumOff val="-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ctr" defTabSz="533400">
            <a:lnSpc>
              <a:spcPct val="90000"/>
            </a:lnSpc>
            <a:spcBef>
              <a:spcPct val="0"/>
            </a:spcBef>
            <a:spcAft>
              <a:spcPct val="15000"/>
            </a:spcAft>
            <a:buNone/>
          </a:pPr>
          <a:r>
            <a:rPr lang="en-US" sz="1200" b="1" kern="1200">
              <a:solidFill>
                <a:srgbClr val="002060"/>
              </a:solidFill>
            </a:rPr>
            <a:t>Connect and collaborate with missionally aligned school leaders and seek to be a bridge between the church and families you serve</a:t>
          </a:r>
        </a:p>
        <a:p>
          <a:pPr marL="114300" lvl="1" indent="-114300" algn="ctr" defTabSz="533400">
            <a:lnSpc>
              <a:spcPct val="90000"/>
            </a:lnSpc>
            <a:spcBef>
              <a:spcPct val="0"/>
            </a:spcBef>
            <a:spcAft>
              <a:spcPct val="15000"/>
            </a:spcAft>
            <a:buNone/>
          </a:pPr>
          <a:endParaRPr lang="en-US" sz="1200" b="1" kern="1200">
            <a:solidFill>
              <a:srgbClr val="002060"/>
            </a:solidFill>
          </a:endParaRPr>
        </a:p>
        <a:p>
          <a:pPr marL="114300" lvl="1" indent="-114300" algn="ctr" defTabSz="533400">
            <a:lnSpc>
              <a:spcPct val="90000"/>
            </a:lnSpc>
            <a:spcBef>
              <a:spcPct val="0"/>
            </a:spcBef>
            <a:spcAft>
              <a:spcPct val="15000"/>
            </a:spcAft>
            <a:buNone/>
          </a:pPr>
          <a:endParaRPr lang="en-US" sz="1200" b="1" kern="1200">
            <a:solidFill>
              <a:srgbClr val="002060"/>
            </a:solidFill>
          </a:endParaRPr>
        </a:p>
        <a:p>
          <a:pPr marL="114300" lvl="1" indent="-114300" algn="ctr" defTabSz="533400">
            <a:lnSpc>
              <a:spcPct val="90000"/>
            </a:lnSpc>
            <a:spcBef>
              <a:spcPct val="0"/>
            </a:spcBef>
            <a:spcAft>
              <a:spcPct val="15000"/>
            </a:spcAft>
            <a:buNone/>
          </a:pPr>
          <a:r>
            <a:rPr lang="en-US" sz="1200" b="1" kern="1200">
              <a:solidFill>
                <a:srgbClr val="002060"/>
              </a:solidFill>
            </a:rPr>
            <a:t>RESOURCE:</a:t>
          </a:r>
        </a:p>
        <a:p>
          <a:pPr marL="114300" lvl="1" indent="-114300" algn="ctr" defTabSz="622300">
            <a:lnSpc>
              <a:spcPct val="90000"/>
            </a:lnSpc>
            <a:spcBef>
              <a:spcPct val="0"/>
            </a:spcBef>
            <a:spcAft>
              <a:spcPct val="15000"/>
            </a:spcAft>
            <a:buNone/>
          </a:pPr>
          <a:r>
            <a:rPr lang="en-US" sz="1400" b="0" kern="1200">
              <a:solidFill>
                <a:srgbClr val="002060"/>
              </a:solidFill>
            </a:rPr>
            <a:t> </a:t>
          </a:r>
          <a:r>
            <a:rPr lang="en-US" sz="1400" b="0" kern="1200">
              <a:solidFill>
                <a:schemeClr val="accent1"/>
              </a:solidFill>
            </a:rPr>
            <a:t>Spiritual Formation Network</a:t>
          </a:r>
        </a:p>
      </dsp:txBody>
      <dsp:txXfrm>
        <a:off x="6310884" y="755883"/>
        <a:ext cx="1843881" cy="2327760"/>
      </dsp:txXfrm>
    </dsp:sp>
    <dsp:sp modelId="{977BDD9F-D3C7-4F7E-BF3A-E1B80A665E86}">
      <dsp:nvSpPr>
        <dsp:cNvPr id="0" name=""/>
        <dsp:cNvSpPr/>
      </dsp:nvSpPr>
      <dsp:spPr>
        <a:xfrm>
          <a:off x="8412908" y="18331"/>
          <a:ext cx="1843881" cy="737552"/>
        </a:xfrm>
        <a:prstGeom prst="rect">
          <a:avLst/>
        </a:prstGeom>
        <a:solidFill>
          <a:schemeClr val="accent2">
            <a:hueOff val="4681519"/>
            <a:satOff val="-5839"/>
            <a:lumOff val="1373"/>
            <a:alphaOff val="0"/>
          </a:schemeClr>
        </a:solidFill>
        <a:ln w="25400" cap="flat" cmpd="sng" algn="ctr">
          <a:noFill/>
          <a:prstDash val="solid"/>
        </a:ln>
        <a:effectLst>
          <a:glow rad="101600">
            <a:schemeClr val="accent1">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99568" tIns="56896" rIns="99568" bIns="56896" numCol="1" spcCol="1270" anchor="ctr" anchorCtr="0">
          <a:noAutofit/>
        </a:bodyPr>
        <a:lstStyle/>
        <a:p>
          <a:pPr marL="0" lvl="0" indent="0" algn="ctr" defTabSz="622300">
            <a:lnSpc>
              <a:spcPct val="90000"/>
            </a:lnSpc>
            <a:spcBef>
              <a:spcPct val="0"/>
            </a:spcBef>
            <a:spcAft>
              <a:spcPct val="35000"/>
            </a:spcAft>
            <a:buNone/>
          </a:pPr>
          <a:r>
            <a:rPr lang="en-US" sz="1400" b="1" u="sng" kern="1200"/>
            <a:t>LEAVE A LEGACY</a:t>
          </a:r>
          <a:endParaRPr lang="en-US" sz="1400" kern="1200"/>
        </a:p>
      </dsp:txBody>
      <dsp:txXfrm>
        <a:off x="8412908" y="18331"/>
        <a:ext cx="1843881" cy="737552"/>
      </dsp:txXfrm>
    </dsp:sp>
    <dsp:sp modelId="{4C8BA492-E8E7-4594-AAEE-B5A46CEC90DA}">
      <dsp:nvSpPr>
        <dsp:cNvPr id="0" name=""/>
        <dsp:cNvSpPr/>
      </dsp:nvSpPr>
      <dsp:spPr>
        <a:xfrm>
          <a:off x="8412908" y="755883"/>
          <a:ext cx="1843881" cy="2327760"/>
        </a:xfrm>
        <a:prstGeom prst="rect">
          <a:avLst/>
        </a:prstGeom>
        <a:solidFill>
          <a:schemeClr val="accent2">
            <a:tint val="40000"/>
            <a:alpha val="90000"/>
            <a:hueOff val="5025821"/>
            <a:satOff val="-4378"/>
            <a:lumOff val="-6"/>
            <a:alphaOff val="0"/>
          </a:schemeClr>
        </a:solidFill>
        <a:ln w="25400" cap="flat" cmpd="sng" algn="ctr">
          <a:solidFill>
            <a:schemeClr val="accent2">
              <a:tint val="40000"/>
              <a:hueOff val="-1563712"/>
              <a:satOff val="4474"/>
              <a:lumOff val="-298"/>
            </a:schemeClr>
          </a:solidFill>
          <a:prstDash val="solid"/>
          <a:extLst>
            <a:ext uri="{C807C97D-BFC1-408E-A445-0C87EB9F89A2}">
              <ask:lineSketchStyleProps xmlns:ask="http://schemas.microsoft.com/office/drawing/2018/sketchyshapes">
                <ask:type>
                  <ask:lineSketchNone/>
                </ask:type>
              </ask:lineSketchStyleProps>
            </a:ext>
          </a:extLst>
        </a:ln>
        <a:effectLst>
          <a:glow rad="101600">
            <a:schemeClr val="accent1">
              <a:satMod val="175000"/>
              <a:alpha val="40000"/>
            </a:schemeClr>
          </a:glow>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ctr" defTabSz="533400">
            <a:lnSpc>
              <a:spcPct val="90000"/>
            </a:lnSpc>
            <a:spcBef>
              <a:spcPct val="0"/>
            </a:spcBef>
            <a:spcAft>
              <a:spcPct val="15000"/>
            </a:spcAft>
            <a:buNone/>
          </a:pPr>
          <a:r>
            <a:rPr lang="en-US" sz="1200" b="1" kern="1200">
              <a:solidFill>
                <a:srgbClr val="002060"/>
              </a:solidFill>
            </a:rPr>
            <a:t>A school-wide Family Institute will impact generations to come by equipping families to live out God’s design through deliberate discipleship rhythms</a:t>
          </a:r>
        </a:p>
        <a:p>
          <a:pPr marL="114300" lvl="1" indent="-114300" algn="ctr" defTabSz="577850">
            <a:lnSpc>
              <a:spcPct val="90000"/>
            </a:lnSpc>
            <a:spcBef>
              <a:spcPct val="0"/>
            </a:spcBef>
            <a:spcAft>
              <a:spcPct val="15000"/>
            </a:spcAft>
            <a:buNone/>
          </a:pPr>
          <a:endParaRPr lang="en-US" sz="1300" b="1" kern="1200">
            <a:solidFill>
              <a:srgbClr val="002060"/>
            </a:solidFill>
          </a:endParaRPr>
        </a:p>
        <a:p>
          <a:pPr marL="114300" lvl="1" indent="-114300" algn="ctr" defTabSz="577850">
            <a:lnSpc>
              <a:spcPct val="90000"/>
            </a:lnSpc>
            <a:spcBef>
              <a:spcPct val="0"/>
            </a:spcBef>
            <a:spcAft>
              <a:spcPct val="15000"/>
            </a:spcAft>
            <a:buNone/>
          </a:pPr>
          <a:r>
            <a:rPr lang="en-US" sz="1300" b="1" kern="1200">
              <a:solidFill>
                <a:srgbClr val="002060"/>
              </a:solidFill>
            </a:rPr>
            <a:t> </a:t>
          </a:r>
        </a:p>
      </dsp:txBody>
      <dsp:txXfrm>
        <a:off x="8412908" y="755883"/>
        <a:ext cx="1843881" cy="23277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B1F15C-9D3D-4814-8639-144298D7175E}">
      <dsp:nvSpPr>
        <dsp:cNvPr id="0" name=""/>
        <dsp:cNvSpPr/>
      </dsp:nvSpPr>
      <dsp:spPr>
        <a:xfrm>
          <a:off x="0" y="1808"/>
          <a:ext cx="10697496" cy="994499"/>
        </a:xfrm>
        <a:prstGeom prst="roundRect">
          <a:avLst/>
        </a:prstGeom>
        <a:solidFill>
          <a:schemeClr val="tx2">
            <a:lumMod val="90000"/>
            <a:lumOff val="10000"/>
          </a:schemeClr>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latin typeface="Assistant SemiBold" pitchFamily="2" charset="-79"/>
              <a:cs typeface="Assistant SemiBold" pitchFamily="2" charset="-79"/>
            </a:rPr>
            <a:t>What are the biggest obstacles we currently face in engaging parents, both in school involvement and in their role as primary </a:t>
          </a:r>
          <a:r>
            <a:rPr lang="en-US" sz="1700" kern="1200" err="1">
              <a:latin typeface="Assistant SemiBold" pitchFamily="2" charset="-79"/>
              <a:cs typeface="Assistant SemiBold" pitchFamily="2" charset="-79"/>
            </a:rPr>
            <a:t>disciplers</a:t>
          </a:r>
          <a:r>
            <a:rPr lang="en-US" sz="1700" kern="1200">
              <a:latin typeface="Assistant SemiBold" pitchFamily="2" charset="-79"/>
              <a:cs typeface="Assistant SemiBold" pitchFamily="2" charset="-79"/>
            </a:rPr>
            <a:t> at home, and what underlying beliefs or barriers might be contributing to their disengagement?</a:t>
          </a:r>
        </a:p>
      </dsp:txBody>
      <dsp:txXfrm>
        <a:off x="48547" y="50355"/>
        <a:ext cx="10600402" cy="897405"/>
      </dsp:txXfrm>
    </dsp:sp>
    <dsp:sp modelId="{B63A935F-D439-4956-A8AA-0F9E23620116}">
      <dsp:nvSpPr>
        <dsp:cNvPr id="0" name=""/>
        <dsp:cNvSpPr/>
      </dsp:nvSpPr>
      <dsp:spPr>
        <a:xfrm>
          <a:off x="0" y="1046062"/>
          <a:ext cx="10697496" cy="994499"/>
        </a:xfrm>
        <a:prstGeom prst="roundRect">
          <a:avLst/>
        </a:prstGeom>
        <a:solidFill>
          <a:schemeClr val="tx2">
            <a:lumMod val="90000"/>
            <a:lumOff val="10000"/>
          </a:schemeClr>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latin typeface="Assistant SemiBold" pitchFamily="2" charset="-79"/>
              <a:cs typeface="Assistant SemiBold" pitchFamily="2" charset="-79"/>
            </a:rPr>
            <a:t>How can we better align our school’s discipleship efforts with God’s design for the family?</a:t>
          </a:r>
        </a:p>
      </dsp:txBody>
      <dsp:txXfrm>
        <a:off x="48547" y="1094609"/>
        <a:ext cx="10600402" cy="897405"/>
      </dsp:txXfrm>
    </dsp:sp>
    <dsp:sp modelId="{C50DCE32-22B5-468F-89DF-899B70AA8D22}">
      <dsp:nvSpPr>
        <dsp:cNvPr id="0" name=""/>
        <dsp:cNvSpPr/>
      </dsp:nvSpPr>
      <dsp:spPr>
        <a:xfrm>
          <a:off x="0" y="2088728"/>
          <a:ext cx="10697496" cy="994499"/>
        </a:xfrm>
        <a:prstGeom prst="roundRect">
          <a:avLst/>
        </a:prstGeom>
        <a:solidFill>
          <a:schemeClr val="tx2">
            <a:lumMod val="90000"/>
            <a:lumOff val="10000"/>
          </a:schemeClr>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latin typeface="Assistant SemiBold" pitchFamily="2" charset="-79"/>
              <a:cs typeface="Assistant SemiBold" pitchFamily="2" charset="-79"/>
            </a:rPr>
            <a:t>In what ways does our current school culture reflect a commitment to family discipleship, and where are the gaps?</a:t>
          </a:r>
        </a:p>
      </dsp:txBody>
      <dsp:txXfrm>
        <a:off x="48547" y="2137275"/>
        <a:ext cx="10600402" cy="897405"/>
      </dsp:txXfrm>
    </dsp:sp>
    <dsp:sp modelId="{2779CFAB-67EF-4135-A775-B69C434157EE}">
      <dsp:nvSpPr>
        <dsp:cNvPr id="0" name=""/>
        <dsp:cNvSpPr/>
      </dsp:nvSpPr>
      <dsp:spPr>
        <a:xfrm>
          <a:off x="0" y="3132188"/>
          <a:ext cx="10697496" cy="994499"/>
        </a:xfrm>
        <a:prstGeom prst="roundRect">
          <a:avLst/>
        </a:prstGeom>
        <a:solidFill>
          <a:schemeClr val="tx2">
            <a:lumMod val="90000"/>
            <a:lumOff val="10000"/>
          </a:schemeClr>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latin typeface="Assistant SemiBold" pitchFamily="2" charset="-79"/>
              <a:cs typeface="Assistant SemiBold" pitchFamily="2" charset="-79"/>
            </a:rPr>
            <a:t>What would Flourishing Families look like in our school community five years from now, and what first steps can we take this semester to move toward that vision? </a:t>
          </a:r>
        </a:p>
      </dsp:txBody>
      <dsp:txXfrm>
        <a:off x="48547" y="3180735"/>
        <a:ext cx="10600402" cy="897405"/>
      </dsp:txXfrm>
    </dsp:sp>
    <dsp:sp modelId="{535F1ECF-8C8D-4B35-B082-BC0B42F51023}">
      <dsp:nvSpPr>
        <dsp:cNvPr id="0" name=""/>
        <dsp:cNvSpPr/>
      </dsp:nvSpPr>
      <dsp:spPr>
        <a:xfrm>
          <a:off x="0" y="4175648"/>
          <a:ext cx="10697496" cy="994499"/>
        </a:xfrm>
        <a:prstGeom prst="roundRect">
          <a:avLst/>
        </a:prstGeom>
        <a:solidFill>
          <a:schemeClr val="tx2">
            <a:lumMod val="90000"/>
            <a:lumOff val="1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In what specific ways could the Flourishing Families Initiative support your school in building a stronger discipleship partnership with parents – through resources, training, etc.?</a:t>
          </a:r>
        </a:p>
      </dsp:txBody>
      <dsp:txXfrm>
        <a:off x="48547" y="4224195"/>
        <a:ext cx="10600402" cy="897405"/>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AB1204-DD5A-4FCF-9BC5-372F07376894}" type="datetimeFigureOut">
              <a:rPr lang="en-US" smtClean="0"/>
              <a:t>8/19/2025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7B745E-44B2-493E-90A7-EE6D837C336C}" type="slidenum">
              <a:rPr lang="en-US" smtClean="0"/>
              <a:t>‹#›</a:t>
            </a:fld>
            <a:endParaRPr lang="en-US"/>
          </a:p>
        </p:txBody>
      </p:sp>
    </p:spTree>
    <p:extLst>
      <p:ext uri="{BB962C8B-B14F-4D97-AF65-F5344CB8AC3E}">
        <p14:creationId xmlns:p14="http://schemas.microsoft.com/office/powerpoint/2010/main" val="1504733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mailto:Autumn_Faulkner@acsi.org"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1" kern="1200">
                <a:solidFill>
                  <a:schemeClr val="tx1"/>
                </a:solidFill>
                <a:effectLst/>
                <a:latin typeface="+mn-lt"/>
                <a:ea typeface="+mn-ea"/>
                <a:cs typeface="+mn-cs"/>
              </a:rPr>
              <a:t>Welcome to the ACSI Leadership Network Meeting. My name is…..</a:t>
            </a:r>
            <a:r>
              <a:rPr lang="en-US" sz="1200" b="0" i="0" kern="1200">
                <a:solidFill>
                  <a:schemeClr val="tx1"/>
                </a:solidFill>
                <a:effectLst/>
                <a:latin typeface="+mn-lt"/>
                <a:ea typeface="+mn-ea"/>
                <a:cs typeface="+mn-cs"/>
              </a:rPr>
              <a:t> </a:t>
            </a:r>
          </a:p>
          <a:p>
            <a:pPr rtl="0" fontAlgn="base"/>
            <a:r>
              <a:rPr lang="en-US" sz="1200" b="0" i="1" kern="1200">
                <a:solidFill>
                  <a:schemeClr val="tx1"/>
                </a:solidFill>
                <a:effectLst/>
                <a:latin typeface="+mn-lt"/>
                <a:ea typeface="+mn-ea"/>
                <a:cs typeface="+mn-cs"/>
              </a:rPr>
              <a:t>Thank you to our host and we will have him/her give some announcements and greeting</a:t>
            </a:r>
            <a:r>
              <a:rPr lang="en-US" sz="1200" b="0" i="0" kern="1200">
                <a:solidFill>
                  <a:schemeClr val="tx1"/>
                </a:solidFill>
                <a:effectLst/>
                <a:latin typeface="+mn-lt"/>
                <a:ea typeface="+mn-ea"/>
                <a:cs typeface="+mn-cs"/>
              </a:rPr>
              <a:t> </a:t>
            </a:r>
          </a:p>
          <a:p>
            <a:pPr rtl="0" fontAlgn="base"/>
            <a:r>
              <a:rPr lang="en-US" sz="1200" b="0" i="1" kern="1200">
                <a:solidFill>
                  <a:schemeClr val="tx1"/>
                </a:solidFill>
                <a:effectLst/>
                <a:latin typeface="+mn-lt"/>
                <a:ea typeface="+mn-ea"/>
                <a:cs typeface="+mn-cs"/>
              </a:rPr>
              <a:t>My favorite time of the year!  Being with all of you. </a:t>
            </a:r>
            <a:r>
              <a:rPr lang="en-US" sz="1200" b="0" i="0" kern="1200">
                <a:solidFill>
                  <a:schemeClr val="tx1"/>
                </a:solidFill>
                <a:effectLst/>
                <a:latin typeface="+mn-lt"/>
                <a:ea typeface="+mn-ea"/>
                <a:cs typeface="+mn-cs"/>
              </a:rPr>
              <a:t> </a:t>
            </a:r>
          </a:p>
          <a:p>
            <a:pPr rtl="0" fontAlgn="base"/>
            <a:r>
              <a:rPr lang="en-US" sz="1200" b="0" i="1" kern="1200">
                <a:solidFill>
                  <a:schemeClr val="tx1"/>
                </a:solidFill>
                <a:effectLst/>
                <a:latin typeface="+mn-lt"/>
                <a:ea typeface="+mn-ea"/>
                <a:cs typeface="+mn-cs"/>
              </a:rPr>
              <a:t>This morning is your morning… to connect, share at your tables and grow professionally, so lean in this morning</a:t>
            </a:r>
            <a:r>
              <a:rPr lang="en-US" sz="1200" b="0" i="0" kern="1200">
                <a:solidFill>
                  <a:schemeClr val="tx1"/>
                </a:solidFill>
                <a:effectLst/>
                <a:latin typeface="+mn-lt"/>
                <a:ea typeface="+mn-ea"/>
                <a:cs typeface="+mn-cs"/>
              </a:rPr>
              <a:t> </a:t>
            </a:r>
          </a:p>
          <a:p>
            <a:endParaRPr lang="en-US"/>
          </a:p>
        </p:txBody>
      </p:sp>
      <p:sp>
        <p:nvSpPr>
          <p:cNvPr id="4" name="Slide Number Placeholder 3"/>
          <p:cNvSpPr>
            <a:spLocks noGrp="1"/>
          </p:cNvSpPr>
          <p:nvPr>
            <p:ph type="sldNum" sz="quarter" idx="5"/>
          </p:nvPr>
        </p:nvSpPr>
        <p:spPr/>
        <p:txBody>
          <a:bodyPr/>
          <a:lstStyle/>
          <a:p>
            <a:fld id="{217B745E-44B2-493E-90A7-EE6D837C336C}" type="slidenum">
              <a:rPr lang="en-US" smtClean="0"/>
              <a:t>1</a:t>
            </a:fld>
            <a:endParaRPr lang="en-US"/>
          </a:p>
        </p:txBody>
      </p:sp>
    </p:spTree>
    <p:extLst>
      <p:ext uri="{BB962C8B-B14F-4D97-AF65-F5344CB8AC3E}">
        <p14:creationId xmlns:p14="http://schemas.microsoft.com/office/powerpoint/2010/main" val="2754679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kern="1200">
                <a:solidFill>
                  <a:schemeClr val="tx1"/>
                </a:solidFill>
                <a:effectLst/>
                <a:latin typeface="+mn-lt"/>
                <a:ea typeface="+mn-ea"/>
                <a:cs typeface="+mn-cs"/>
              </a:rPr>
              <a:t>SLIDE 11</a:t>
            </a:r>
            <a:r>
              <a:rPr lang="en-US" sz="1200" b="0" i="0" kern="1200">
                <a:solidFill>
                  <a:schemeClr val="tx1"/>
                </a:solidFill>
                <a:effectLst/>
                <a:latin typeface="+mn-lt"/>
                <a:ea typeface="+mn-ea"/>
                <a:cs typeface="+mn-cs"/>
              </a:rPr>
              <a:t> </a:t>
            </a:r>
            <a:r>
              <a:rPr lang="en-US" sz="1200" b="1" i="0" kern="1200">
                <a:solidFill>
                  <a:schemeClr val="tx1"/>
                </a:solidFill>
                <a:effectLst/>
                <a:latin typeface="+mn-lt"/>
                <a:ea typeface="+mn-ea"/>
                <a:cs typeface="+mn-cs"/>
              </a:rPr>
              <a:t>HERZOG FOUNDATION LOGO WITH ACSI Logo</a:t>
            </a:r>
            <a:r>
              <a:rPr lang="en-US" sz="1200" b="0" i="0" kern="1200">
                <a:solidFill>
                  <a:schemeClr val="tx1"/>
                </a:solidFill>
                <a:effectLst/>
                <a:latin typeface="+mn-lt"/>
                <a:ea typeface="+mn-ea"/>
                <a:cs typeface="+mn-cs"/>
              </a:rPr>
              <a:t> </a:t>
            </a:r>
          </a:p>
          <a:p>
            <a:r>
              <a:rPr lang="en-US" i="1"/>
              <a:t>For example, a new missional partnership involves the Herzog Foundation.</a:t>
            </a:r>
          </a:p>
          <a:p>
            <a:r>
              <a:rPr lang="en-US" sz="1200" b="0" i="1" kern="1200">
                <a:solidFill>
                  <a:schemeClr val="tx1"/>
                </a:solidFill>
                <a:effectLst/>
                <a:latin typeface="+mn-lt"/>
                <a:ea typeface="+mn-ea"/>
                <a:cs typeface="+mn-cs"/>
              </a:rPr>
              <a:t>This partnership will focus on two primary goals of increasing professional development and launching Christian schools. The Herzog Foundation is investing in the ACSI Training Paradigm by covering a limited number of educators event registration, two nights’ lodging and event food for FSI in Dallas. Additionally, we will leverage resources together for a broader impact with the Herzog Foundation Institute providing role-specific training opportunities. Finally, ACSI will integrate its research-based content and assigned ACSI mentors to the Herzog Foundation </a:t>
            </a:r>
            <a:r>
              <a:rPr lang="en-US" sz="1200" b="0" i="1" kern="1200" err="1">
                <a:solidFill>
                  <a:schemeClr val="tx1"/>
                </a:solidFill>
                <a:effectLst/>
                <a:latin typeface="+mn-lt"/>
                <a:ea typeface="+mn-ea"/>
                <a:cs typeface="+mn-cs"/>
              </a:rPr>
              <a:t>SchoolBOX</a:t>
            </a:r>
            <a:r>
              <a:rPr lang="en-US" sz="1200" b="0" i="1" kern="1200">
                <a:solidFill>
                  <a:schemeClr val="tx1"/>
                </a:solidFill>
                <a:effectLst/>
                <a:latin typeface="+mn-lt"/>
                <a:ea typeface="+mn-ea"/>
                <a:cs typeface="+mn-cs"/>
              </a:rPr>
              <a:t> IT platform designed to support emerging and new schools. You can learn more at acsi.org/HERZOG. </a:t>
            </a:r>
            <a:r>
              <a:rPr lang="en-US" sz="1200" b="0" i="0" kern="1200">
                <a:solidFill>
                  <a:schemeClr val="tx1"/>
                </a:solidFill>
                <a:effectLst/>
                <a:latin typeface="+mn-lt"/>
                <a:ea typeface="+mn-ea"/>
                <a:cs typeface="+mn-cs"/>
              </a:rPr>
              <a:t> </a:t>
            </a:r>
            <a:endParaRPr lang="en-US">
              <a:ea typeface="+mn-ea"/>
              <a:cs typeface="+mn-cs"/>
            </a:endParaRPr>
          </a:p>
          <a:p>
            <a:endParaRPr lang="en-US"/>
          </a:p>
        </p:txBody>
      </p:sp>
      <p:sp>
        <p:nvSpPr>
          <p:cNvPr id="4" name="Slide Number Placeholder 3"/>
          <p:cNvSpPr>
            <a:spLocks noGrp="1"/>
          </p:cNvSpPr>
          <p:nvPr>
            <p:ph type="sldNum" sz="quarter" idx="5"/>
          </p:nvPr>
        </p:nvSpPr>
        <p:spPr/>
        <p:txBody>
          <a:bodyPr/>
          <a:lstStyle/>
          <a:p>
            <a:fld id="{217B745E-44B2-493E-90A7-EE6D837C336C}" type="slidenum">
              <a:rPr lang="en-US" smtClean="0"/>
              <a:t>20</a:t>
            </a:fld>
            <a:endParaRPr lang="en-US"/>
          </a:p>
        </p:txBody>
      </p:sp>
    </p:spTree>
    <p:extLst>
      <p:ext uri="{BB962C8B-B14F-4D97-AF65-F5344CB8AC3E}">
        <p14:creationId xmlns:p14="http://schemas.microsoft.com/office/powerpoint/2010/main" val="2957628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solidFill>
                  <a:srgbClr val="FF0000"/>
                </a:solidFill>
              </a:rPr>
              <a:t>SLIDE 12  </a:t>
            </a:r>
            <a:r>
              <a:rPr lang="en-US" b="1" i="1"/>
              <a:t>Let’s first dive into some areas to help you advance Christ-centered education. We’ll have a table talk discussion time following each area to glean more insights together.  </a:t>
            </a:r>
            <a:endParaRPr lang="en-US"/>
          </a:p>
          <a:p>
            <a:endParaRPr lang="en-US"/>
          </a:p>
        </p:txBody>
      </p:sp>
      <p:sp>
        <p:nvSpPr>
          <p:cNvPr id="4" name="Slide Number Placeholder 3"/>
          <p:cNvSpPr>
            <a:spLocks noGrp="1"/>
          </p:cNvSpPr>
          <p:nvPr>
            <p:ph type="sldNum" sz="quarter" idx="5"/>
          </p:nvPr>
        </p:nvSpPr>
        <p:spPr/>
        <p:txBody>
          <a:bodyPr/>
          <a:lstStyle/>
          <a:p>
            <a:fld id="{217B745E-44B2-493E-90A7-EE6D837C336C}" type="slidenum">
              <a:rPr lang="en-US" smtClean="0"/>
              <a:t>21</a:t>
            </a:fld>
            <a:endParaRPr lang="en-US"/>
          </a:p>
        </p:txBody>
      </p:sp>
    </p:spTree>
    <p:extLst>
      <p:ext uri="{BB962C8B-B14F-4D97-AF65-F5344CB8AC3E}">
        <p14:creationId xmlns:p14="http://schemas.microsoft.com/office/powerpoint/2010/main" val="3233771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a:solidFill>
                  <a:srgbClr val="FF0000"/>
                </a:solidFill>
              </a:rPr>
              <a:t>SLIDE 13  </a:t>
            </a:r>
            <a:r>
              <a:rPr lang="en-US" b="1" i="1">
                <a:solidFill>
                  <a:srgbClr val="203D6A"/>
                </a:solidFill>
              </a:rPr>
              <a:t>The first area is our </a:t>
            </a:r>
            <a:r>
              <a:rPr lang="en-US" b="1" i="1">
                <a:solidFill>
                  <a:srgbClr val="203D6A"/>
                </a:solidFill>
                <a:sym typeface="Assistant Light"/>
              </a:rPr>
              <a:t>Flourishing Families Initiative.</a:t>
            </a:r>
            <a:r>
              <a:rPr lang="en-US">
                <a:solidFill>
                  <a:srgbClr val="000000"/>
                </a:solidFill>
                <a:sym typeface="Assistant Light"/>
              </a:rPr>
              <a:t> </a:t>
            </a:r>
            <a:r>
              <a:rPr lang="en-US" b="1" i="1">
                <a:solidFill>
                  <a:srgbClr val="203D6A"/>
                </a:solidFill>
                <a:sym typeface="Assistant Light"/>
              </a:rPr>
              <a:t> </a:t>
            </a:r>
            <a:endParaRPr lang="en-US"/>
          </a:p>
          <a:p>
            <a:pPr defTabSz="931774">
              <a:defRPr/>
            </a:pPr>
            <a:r>
              <a:rPr lang="en-US" b="1" i="1">
                <a:solidFill>
                  <a:srgbClr val="203D6A"/>
                </a:solidFill>
              </a:rPr>
              <a:t> </a:t>
            </a:r>
            <a:endParaRPr lang="en-US"/>
          </a:p>
          <a:p>
            <a:pPr defTabSz="931774">
              <a:defRPr/>
            </a:pPr>
            <a:r>
              <a:rPr lang="en-US" b="1" i="1">
                <a:solidFill>
                  <a:srgbClr val="203D6A"/>
                </a:solidFill>
              </a:rPr>
              <a:t>The Flourishing Families initiative is a strategic effort to equip Christian school leaders, churches, and parents to embrace family discipleship as a foundational priority.  </a:t>
            </a:r>
            <a:endParaRPr lang="en-US"/>
          </a:p>
          <a:p>
            <a:pPr defTabSz="931774">
              <a:defRPr/>
            </a:pPr>
            <a:r>
              <a:rPr lang="en-US" b="1" i="1">
                <a:solidFill>
                  <a:srgbClr val="203D6A"/>
                </a:solidFill>
              </a:rPr>
              <a:t>Let’s hear from Lainie Montgomery, ACSI’s Director of Spiritual Formation…</a:t>
            </a:r>
            <a:endParaRPr lang="en-US"/>
          </a:p>
          <a:p>
            <a:pPr defTabSz="931774">
              <a:defRPr/>
            </a:pPr>
            <a:endParaRPr lang="en-US" b="1">
              <a:solidFill>
                <a:srgbClr val="203D6A"/>
              </a:solidFill>
              <a:latin typeface="Assistant Light"/>
              <a:ea typeface="Assistant Light"/>
              <a:cs typeface="Assistant Light"/>
            </a:endParaRPr>
          </a:p>
          <a:p>
            <a:pPr marL="174708" indent="-174708" defTabSz="931774">
              <a:buFontTx/>
              <a:buChar char="-"/>
              <a:defRPr/>
            </a:pPr>
            <a:endParaRPr lang="en-US">
              <a:solidFill>
                <a:srgbClr val="203D6A"/>
              </a:solidFill>
              <a:latin typeface="Assistant Light"/>
              <a:ea typeface="Assistant Light"/>
              <a:cs typeface="Assistant Light"/>
              <a:sym typeface="Assistant Light"/>
            </a:endParaRPr>
          </a:p>
          <a:p>
            <a:pPr defTabSz="931774">
              <a:defRPr/>
            </a:pPr>
            <a:endParaRPr lang="en-US">
              <a:solidFill>
                <a:srgbClr val="203D6A"/>
              </a:solidFill>
              <a:latin typeface="Assistant Light"/>
              <a:ea typeface="Assistant Light"/>
              <a:cs typeface="Assistant Light"/>
              <a:sym typeface="Assistant Light"/>
            </a:endParaRPr>
          </a:p>
          <a:p>
            <a:endParaRPr lang="en-US"/>
          </a:p>
        </p:txBody>
      </p:sp>
      <p:sp>
        <p:nvSpPr>
          <p:cNvPr id="4" name="Slide Number Placeholder 3"/>
          <p:cNvSpPr>
            <a:spLocks noGrp="1"/>
          </p:cNvSpPr>
          <p:nvPr>
            <p:ph type="sldNum" sz="quarter" idx="5"/>
          </p:nvPr>
        </p:nvSpPr>
        <p:spPr/>
        <p:txBody>
          <a:bodyPr/>
          <a:lstStyle/>
          <a:p>
            <a:fld id="{8F9DBB44-138B-4475-8A7C-2E7801418AF3}" type="slidenum">
              <a:rPr lang="en-US" smtClean="0"/>
              <a:t>22</a:t>
            </a:fld>
            <a:endParaRPr lang="en-US"/>
          </a:p>
        </p:txBody>
      </p:sp>
    </p:spTree>
    <p:extLst>
      <p:ext uri="{BB962C8B-B14F-4D97-AF65-F5344CB8AC3E}">
        <p14:creationId xmlns:p14="http://schemas.microsoft.com/office/powerpoint/2010/main" val="2131439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INSERT VIDEO: The 'Why' of Flourishing Families</a:t>
            </a:r>
            <a:endParaRPr lang="en-US"/>
          </a:p>
          <a:p>
            <a:endParaRPr lang="en-US" b="1">
              <a:solidFill>
                <a:srgbClr val="FF0000"/>
              </a:solidFill>
            </a:endParaRPr>
          </a:p>
          <a:p>
            <a:r>
              <a:rPr lang="en-US" b="1">
                <a:solidFill>
                  <a:srgbClr val="FF0000"/>
                </a:solidFill>
              </a:rPr>
              <a:t>SLIDE 14  </a:t>
            </a:r>
            <a:r>
              <a:rPr lang="en-US" b="1"/>
              <a:t>Video of Lainie Montgomery</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23</a:t>
            </a:fld>
            <a:endParaRPr lang="en-US"/>
          </a:p>
        </p:txBody>
      </p:sp>
    </p:spTree>
    <p:extLst>
      <p:ext uri="{BB962C8B-B14F-4D97-AF65-F5344CB8AC3E}">
        <p14:creationId xmlns:p14="http://schemas.microsoft.com/office/powerpoint/2010/main" val="1722799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B46CB-3949-A04A-5EAB-E8D4EEF64A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62FF5C-3289-5BB2-0FC0-3C6870BAEA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3CA7DC-BE58-B418-F926-F0C2BD2229DF}"/>
              </a:ext>
            </a:extLst>
          </p:cNvPr>
          <p:cNvSpPr>
            <a:spLocks noGrp="1"/>
          </p:cNvSpPr>
          <p:nvPr>
            <p:ph type="body" idx="1"/>
          </p:nvPr>
        </p:nvSpPr>
        <p:spPr/>
        <p:txBody>
          <a:bodyPr/>
          <a:lstStyle/>
          <a:p>
            <a:r>
              <a:rPr lang="en-US" b="1">
                <a:solidFill>
                  <a:srgbClr val="FF0000"/>
                </a:solidFill>
              </a:rPr>
              <a:t>SLIDE 15   </a:t>
            </a:r>
            <a:r>
              <a:rPr lang="en-US" b="1" i="1"/>
              <a:t>We often see this mindset in our schools. Barna and others have described this mindset of our parents… Outsourced parenting. </a:t>
            </a:r>
            <a:endParaRPr lang="en-US"/>
          </a:p>
          <a:p>
            <a:r>
              <a:rPr lang="en-US"/>
              <a:t>READ THE QUOTED</a:t>
            </a:r>
            <a:r>
              <a:rPr lang="en-US">
                <a:solidFill>
                  <a:srgbClr val="000000"/>
                </a:solidFill>
              </a:rPr>
              <a:t> ON THE SCREEN.</a:t>
            </a:r>
            <a:endParaRPr lang="en-US"/>
          </a:p>
          <a:p>
            <a:pPr lvl="0" algn="l" defTabSz="914400">
              <a:lnSpc>
                <a:spcPct val="100000"/>
              </a:lnSpc>
              <a:spcBef>
                <a:spcPts val="0"/>
              </a:spcBef>
              <a:spcAft>
                <a:spcPts val="0"/>
              </a:spcAft>
              <a:buNone/>
              <a:tabLst/>
              <a:defRPr/>
            </a:pPr>
            <a:r>
              <a:rPr lang="en-US" b="1" i="1"/>
              <a:t>Do you see this at your school?... Here is my kid… you do it”  </a:t>
            </a:r>
            <a:endParaRPr lang="en-US"/>
          </a:p>
          <a:p>
            <a:r>
              <a:rPr lang="en-US" b="1" i="1"/>
              <a:t>Let’s remember the call we have in our roles to correct this thinking.</a:t>
            </a:r>
          </a:p>
          <a:p>
            <a:endParaRPr lang="en-US"/>
          </a:p>
          <a:p>
            <a:endParaRPr lang="en-US"/>
          </a:p>
        </p:txBody>
      </p:sp>
      <p:sp>
        <p:nvSpPr>
          <p:cNvPr id="4" name="Slide Number Placeholder 3">
            <a:extLst>
              <a:ext uri="{FF2B5EF4-FFF2-40B4-BE49-F238E27FC236}">
                <a16:creationId xmlns:a16="http://schemas.microsoft.com/office/drawing/2014/main" id="{559E23B2-8BF3-5394-5A0F-02FD430209E3}"/>
              </a:ext>
            </a:extLst>
          </p:cNvPr>
          <p:cNvSpPr>
            <a:spLocks noGrp="1"/>
          </p:cNvSpPr>
          <p:nvPr>
            <p:ph type="sldNum" sz="quarter" idx="5"/>
          </p:nvPr>
        </p:nvSpPr>
        <p:spPr/>
        <p:txBody>
          <a:bodyPr/>
          <a:lstStyle/>
          <a:p>
            <a:fld id="{6F063F69-9B11-4A75-99B6-9ED0033DCEC6}" type="slidenum">
              <a:rPr lang="en-US" smtClean="0"/>
              <a:t>24</a:t>
            </a:fld>
            <a:endParaRPr lang="en-US"/>
          </a:p>
        </p:txBody>
      </p:sp>
    </p:spTree>
    <p:extLst>
      <p:ext uri="{BB962C8B-B14F-4D97-AF65-F5344CB8AC3E}">
        <p14:creationId xmlns:p14="http://schemas.microsoft.com/office/powerpoint/2010/main" val="1911892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16</a:t>
            </a:r>
            <a:r>
              <a:rPr lang="en-US">
                <a:solidFill>
                  <a:srgbClr val="FF0000"/>
                </a:solidFill>
              </a:rPr>
              <a:t>   </a:t>
            </a:r>
            <a:r>
              <a:rPr lang="en-US" b="1" i="1"/>
              <a:t>You see some of the data from ACSI’s research team Drs. Matt Lee and Rian </a:t>
            </a:r>
            <a:r>
              <a:rPr lang="en-US" b="1" i="1" err="1"/>
              <a:t>Djita</a:t>
            </a:r>
            <a:r>
              <a:rPr lang="en-US" b="1" i="1"/>
              <a:t> </a:t>
            </a:r>
            <a:endParaRPr lang="en-US" i="1"/>
          </a:p>
          <a:p>
            <a:r>
              <a:rPr lang="en-US"/>
              <a:t>REVIEW THE SCREEN</a:t>
            </a:r>
          </a:p>
          <a:p>
            <a:endParaRPr lang="en-US"/>
          </a:p>
        </p:txBody>
      </p:sp>
      <p:sp>
        <p:nvSpPr>
          <p:cNvPr id="4" name="Slide Number Placeholder 3"/>
          <p:cNvSpPr>
            <a:spLocks noGrp="1"/>
          </p:cNvSpPr>
          <p:nvPr>
            <p:ph type="sldNum" sz="quarter" idx="5"/>
          </p:nvPr>
        </p:nvSpPr>
        <p:spPr/>
        <p:txBody>
          <a:bodyPr/>
          <a:lstStyle/>
          <a:p>
            <a:fld id="{8F9DBB44-138B-4475-8A7C-2E7801418AF3}" type="slidenum">
              <a:rPr lang="en-US" smtClean="0"/>
              <a:t>25</a:t>
            </a:fld>
            <a:endParaRPr lang="en-US"/>
          </a:p>
        </p:txBody>
      </p:sp>
    </p:spTree>
    <p:extLst>
      <p:ext uri="{BB962C8B-B14F-4D97-AF65-F5344CB8AC3E}">
        <p14:creationId xmlns:p14="http://schemas.microsoft.com/office/powerpoint/2010/main" val="193698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17 </a:t>
            </a:r>
            <a:r>
              <a:rPr lang="en-US" b="1" i="1"/>
              <a:t>Barna suggests some factors that aid in developing spiritually vibrant households. How are we as Christian schools helping families become spiritually vibrant households</a:t>
            </a:r>
            <a:r>
              <a:rPr lang="en-US" b="1" i="1">
                <a:effectLst/>
              </a:rPr>
              <a:t>?</a:t>
            </a:r>
            <a:endParaRPr lang="en-US" b="1" i="1"/>
          </a:p>
          <a:p>
            <a:pPr>
              <a:tabLst>
                <a:tab pos="457200" algn="l"/>
              </a:tabLst>
            </a:pPr>
            <a:r>
              <a:rPr lang="en-US"/>
              <a:t> </a:t>
            </a:r>
          </a:p>
          <a:p>
            <a:pPr>
              <a:tabLst>
                <a:tab pos="457200" algn="l"/>
              </a:tabLst>
            </a:pPr>
            <a:r>
              <a:rPr lang="en-US"/>
              <a:t>VIEW THE SCREEN…</a:t>
            </a:r>
          </a:p>
          <a:p>
            <a:r>
              <a:rPr lang="en-US"/>
              <a:t> </a:t>
            </a:r>
          </a:p>
          <a:p>
            <a:r>
              <a:rPr lang="en-US" b="1" i="1"/>
              <a:t>Some additional resources from Barna may be found on the Resource Page mentioned earlier.</a:t>
            </a:r>
            <a:r>
              <a:rPr lang="en-US"/>
              <a:t> </a:t>
            </a:r>
          </a:p>
          <a:p>
            <a:r>
              <a:rPr lang="en-US"/>
              <a:t> </a:t>
            </a:r>
          </a:p>
          <a:p>
            <a:endParaRPr lang="en-US"/>
          </a:p>
        </p:txBody>
      </p:sp>
      <p:sp>
        <p:nvSpPr>
          <p:cNvPr id="4" name="Slide Number Placeholder 3"/>
          <p:cNvSpPr>
            <a:spLocks noGrp="1"/>
          </p:cNvSpPr>
          <p:nvPr>
            <p:ph type="sldNum" sz="quarter" idx="5"/>
          </p:nvPr>
        </p:nvSpPr>
        <p:spPr/>
        <p:txBody>
          <a:bodyPr/>
          <a:lstStyle/>
          <a:p>
            <a:fld id="{8F9DBB44-138B-4475-8A7C-2E7801418AF3}" type="slidenum">
              <a:rPr lang="en-US" smtClean="0"/>
              <a:t>26</a:t>
            </a:fld>
            <a:endParaRPr lang="en-US"/>
          </a:p>
        </p:txBody>
      </p:sp>
    </p:spTree>
    <p:extLst>
      <p:ext uri="{BB962C8B-B14F-4D97-AF65-F5344CB8AC3E}">
        <p14:creationId xmlns:p14="http://schemas.microsoft.com/office/powerpoint/2010/main" val="3038770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A7E5FD51-2736-101C-42D9-BC396DBBDD26}"/>
              </a:ext>
            </a:extLst>
          </p:cNvPr>
          <p:cNvSpPr>
            <a:spLocks noGrp="1"/>
          </p:cNvSpPr>
          <p:nvPr>
            <p:ph type="body" idx="1"/>
          </p:nvPr>
        </p:nvSpPr>
        <p:spPr/>
        <p:txBody>
          <a:bodyPr/>
          <a:lstStyle/>
          <a:p>
            <a:r>
              <a:rPr lang="en-US" b="1">
                <a:solidFill>
                  <a:srgbClr val="FF0000"/>
                </a:solidFill>
              </a:rPr>
              <a:t>SLIDE 18  </a:t>
            </a:r>
            <a:r>
              <a:rPr lang="en-US" b="1" i="1"/>
              <a:t>ACSI has developed practical tools and resources that provide a framework that is simple for schools to contextualize and replicate.  </a:t>
            </a:r>
            <a:endParaRPr lang="en-US"/>
          </a:p>
          <a:p>
            <a:r>
              <a:rPr lang="en-US" b="1" i="1"/>
              <a:t> </a:t>
            </a:r>
            <a:endParaRPr lang="en-US"/>
          </a:p>
          <a:p>
            <a:r>
              <a:rPr lang="en-US" b="1" i="1"/>
              <a:t>Our School Leader Tool Kit is available now for you on our website.  </a:t>
            </a:r>
            <a:endParaRPr lang="en-US"/>
          </a:p>
          <a:p>
            <a:r>
              <a:rPr lang="en-US" b="1" i="1"/>
              <a:t> </a:t>
            </a:r>
            <a:endParaRPr lang="en-US"/>
          </a:p>
          <a:p>
            <a:r>
              <a:rPr lang="en-US" b="1" i="1"/>
              <a:t>What is it? A practical step-by-step framework: (a checklist with resources available for each phase) </a:t>
            </a:r>
            <a:endParaRPr lang="en-US"/>
          </a:p>
          <a:p>
            <a:pPr marL="171450" indent="-171450">
              <a:buFont typeface="Arial"/>
              <a:buChar char="•"/>
            </a:pPr>
            <a:r>
              <a:rPr lang="en-US" b="1" i="1"/>
              <a:t>Phase 1 – Helps leaders get started by doing the foundational work </a:t>
            </a:r>
            <a:endParaRPr lang="en-US"/>
          </a:p>
          <a:p>
            <a:pPr marL="171450" indent="-171450">
              <a:buFont typeface="Arial"/>
              <a:buChar char="•"/>
            </a:pPr>
            <a:r>
              <a:rPr lang="en-US" b="1" i="1"/>
              <a:t>Phase 2 – Pulls all school constituents together in the messaging and training in family ministry </a:t>
            </a:r>
            <a:endParaRPr lang="en-US"/>
          </a:p>
          <a:p>
            <a:pPr marL="171450" indent="-171450">
              <a:buFont typeface="Arial"/>
              <a:buChar char="•"/>
            </a:pPr>
            <a:r>
              <a:rPr lang="en-US" b="1" i="1"/>
              <a:t>Phase 3 – Passes the baton of discipleship to the families so transformation is possible </a:t>
            </a:r>
            <a:endParaRPr lang="en-US"/>
          </a:p>
          <a:p>
            <a:r>
              <a:rPr lang="en-US" b="1" i="1"/>
              <a:t> </a:t>
            </a:r>
            <a:endParaRPr lang="en-US"/>
          </a:p>
          <a:p>
            <a:r>
              <a:rPr lang="en-US" b="1" i="1"/>
              <a:t>Let’s look quickly at each phase…</a:t>
            </a:r>
          </a:p>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215C61E5-39E4-3613-15D0-6CEA3284570A}"/>
              </a:ext>
            </a:extLst>
          </p:cNvPr>
          <p:cNvSpPr>
            <a:spLocks noGrp="1"/>
          </p:cNvSpPr>
          <p:nvPr>
            <p:ph type="body" idx="1"/>
          </p:nvPr>
        </p:nvSpPr>
        <p:spPr/>
        <p:txBody>
          <a:bodyPr/>
          <a:lstStyle/>
          <a:p>
            <a:r>
              <a:rPr lang="en-US" b="1">
                <a:solidFill>
                  <a:srgbClr val="FF0000"/>
                </a:solidFill>
              </a:rPr>
              <a:t>SLIDE 19      </a:t>
            </a:r>
            <a:r>
              <a:rPr lang="en-US" b="1" i="1"/>
              <a:t>Phase One…This is where you build your framework from the inside out –  </a:t>
            </a:r>
            <a:endParaRPr lang="en-US"/>
          </a:p>
          <a:p>
            <a:pPr marL="628650" lvl="1" indent="-171450">
              <a:buFont typeface="Arial"/>
              <a:buChar char="•"/>
            </a:pPr>
            <a:r>
              <a:rPr lang="en-US" b="1" i="1"/>
              <a:t>What is YOUR philosophy for a family ministry? Does your school have a “case” that builds on the biblical mandate for the family? Is it anchored into what you do? </a:t>
            </a:r>
            <a:endParaRPr lang="en-US"/>
          </a:p>
          <a:p>
            <a:pPr marL="628650" lvl="1" indent="-171450">
              <a:buFont typeface="Arial"/>
              <a:buChar char="•"/>
            </a:pPr>
            <a:r>
              <a:rPr lang="en-US" b="1" i="1"/>
              <a:t>What are the obstacles within your school? How do you develop strategies to overcome those? </a:t>
            </a:r>
            <a:endParaRPr lang="en-US"/>
          </a:p>
          <a:p>
            <a:pPr marL="628650" lvl="1" indent="-171450">
              <a:buFont typeface="Arial"/>
              <a:buChar char="•"/>
            </a:pPr>
            <a:r>
              <a:rPr lang="en-US" b="1" i="1"/>
              <a:t>In this phase, we encourage you to take the “School Readiness Assessment” – an honest evaluation only strengthens and clarifies next steps. </a:t>
            </a:r>
            <a:endParaRPr lang="en-US"/>
          </a:p>
          <a:p>
            <a:pPr lvl="1"/>
            <a:r>
              <a:rPr lang="en-US"/>
              <a:t> </a:t>
            </a:r>
          </a:p>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72641E6A-BB15-1DC9-F51F-4B153C6400D9}"/>
              </a:ext>
            </a:extLst>
          </p:cNvPr>
          <p:cNvSpPr>
            <a:spLocks noGrp="1"/>
          </p:cNvSpPr>
          <p:nvPr>
            <p:ph type="body" idx="1"/>
          </p:nvPr>
        </p:nvSpPr>
        <p:spPr/>
        <p:txBody>
          <a:bodyPr/>
          <a:lstStyle/>
          <a:p>
            <a:r>
              <a:rPr lang="en-US" b="1">
                <a:solidFill>
                  <a:srgbClr val="FF0000"/>
                </a:solidFill>
              </a:rPr>
              <a:t>SLIDE 20 </a:t>
            </a:r>
            <a:r>
              <a:rPr lang="en-US" b="1" i="1"/>
              <a:t>Once your leadership and foundational pieces are in place, you start building it into every inch of your culture.  This is phase two.</a:t>
            </a:r>
            <a:endParaRPr lang="en-US"/>
          </a:p>
          <a:p>
            <a:r>
              <a:rPr lang="en-US" b="1" i="1"/>
              <a:t> </a:t>
            </a:r>
            <a:endParaRPr lang="en-US"/>
          </a:p>
          <a:p>
            <a:r>
              <a:rPr lang="en-US" b="1" i="1"/>
              <a:t>From your admissions teams laying the foundation for a family partnership, to your staff training, student and parent engagement, you are getting everyone to see the elevation of the family within your school culture (athletics, discipline, events, training).  </a:t>
            </a:r>
            <a:endParaRPr lang="en-US"/>
          </a:p>
          <a:p>
            <a:r>
              <a:rPr lang="en-US" b="1" i="1"/>
              <a:t> </a:t>
            </a:r>
            <a:endParaRPr lang="en-US"/>
          </a:p>
          <a:p>
            <a:r>
              <a:rPr lang="en-US" b="1" i="1"/>
              <a:t>We want families to see their role as essential to the success of the school and their child’s spiritual development. We want our staff to “think about family” when they teach and plan. We want our students to understand that family is God’s design even in brokenness.  </a:t>
            </a:r>
            <a:endParaRPr lang="en-US"/>
          </a:p>
          <a:p>
            <a:r>
              <a:rPr lang="en-US" b="1" i="1"/>
              <a:t> </a:t>
            </a:r>
            <a:endParaRPr lang="en-US"/>
          </a:p>
          <a:p>
            <a:r>
              <a:rPr lang="en-US" b="1" i="1"/>
              <a:t>These two phases, done well will take time. This is not a product or a plan to get past, it is your DNA. Christian education is a partnership with families in the discipleship and education of their children. Together we train the head, heart and hands of each child. </a:t>
            </a:r>
          </a:p>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mn-lt"/>
                <a:ea typeface="+mn-ea"/>
                <a:cs typeface="+mn-cs"/>
              </a:rPr>
              <a:t>SLIDE 2</a:t>
            </a:r>
            <a:r>
              <a:rPr lang="en-US" sz="1200" b="0" i="0" kern="1200">
                <a:solidFill>
                  <a:schemeClr val="tx1"/>
                </a:solidFill>
                <a:effectLst/>
                <a:latin typeface="+mn-lt"/>
                <a:ea typeface="+mn-ea"/>
                <a:cs typeface="+mn-cs"/>
              </a:rPr>
              <a:t>  (SLIDE - Social Media)    </a:t>
            </a:r>
            <a:r>
              <a:rPr lang="en-US" sz="1200" b="0" i="1" kern="1200">
                <a:solidFill>
                  <a:schemeClr val="tx1"/>
                </a:solidFill>
                <a:effectLst/>
                <a:latin typeface="+mn-lt"/>
                <a:ea typeface="+mn-ea"/>
                <a:cs typeface="+mn-cs"/>
              </a:rPr>
              <a:t>Please take out your phones as this morning we will be showing you a number of QR codes AND  Feel free to share what’s happening at this meeting by posting a photo on your social media and use hashtag #ACSI2025 to share it with us!</a:t>
            </a:r>
            <a:r>
              <a:rPr lang="en-US" sz="1200" b="1" i="1" kern="1200">
                <a:solidFill>
                  <a:schemeClr val="tx1"/>
                </a:solidFill>
                <a:effectLst/>
                <a:latin typeface="+mn-lt"/>
                <a:ea typeface="+mn-ea"/>
                <a:cs typeface="+mn-cs"/>
              </a:rPr>
              <a:t>  </a:t>
            </a:r>
            <a:r>
              <a:rPr lang="en-US" sz="1200" b="0" i="0" kern="1200">
                <a:solidFill>
                  <a:schemeClr val="tx1"/>
                </a:solidFill>
                <a:effectLst/>
                <a:latin typeface="+mn-lt"/>
                <a:ea typeface="+mn-ea"/>
                <a:cs typeface="+mn-cs"/>
              </a:rPr>
              <a:t> </a:t>
            </a:r>
            <a:endParaRPr lang="en-US"/>
          </a:p>
        </p:txBody>
      </p:sp>
      <p:sp>
        <p:nvSpPr>
          <p:cNvPr id="4" name="Slide Number Placeholder 3"/>
          <p:cNvSpPr>
            <a:spLocks noGrp="1"/>
          </p:cNvSpPr>
          <p:nvPr>
            <p:ph type="sldNum" sz="quarter" idx="5"/>
          </p:nvPr>
        </p:nvSpPr>
        <p:spPr/>
        <p:txBody>
          <a:bodyPr/>
          <a:lstStyle/>
          <a:p>
            <a:fld id="{217B745E-44B2-493E-90A7-EE6D837C336C}" type="slidenum">
              <a:rPr lang="en-US" smtClean="0"/>
              <a:t>2</a:t>
            </a:fld>
            <a:endParaRPr lang="en-US"/>
          </a:p>
        </p:txBody>
      </p:sp>
    </p:spTree>
    <p:extLst>
      <p:ext uri="{BB962C8B-B14F-4D97-AF65-F5344CB8AC3E}">
        <p14:creationId xmlns:p14="http://schemas.microsoft.com/office/powerpoint/2010/main" val="4149931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8D84EB-9D71-4051-E94E-B4201C8A23AC}"/>
              </a:ext>
            </a:extLst>
          </p:cNvPr>
          <p:cNvSpPr>
            <a:spLocks noGrp="1"/>
          </p:cNvSpPr>
          <p:nvPr>
            <p:ph type="body" idx="1"/>
          </p:nvPr>
        </p:nvSpPr>
        <p:spPr/>
        <p:txBody>
          <a:bodyPr/>
          <a:lstStyle/>
          <a:p>
            <a:r>
              <a:rPr lang="en-US" b="1">
                <a:solidFill>
                  <a:srgbClr val="FF0000"/>
                </a:solidFill>
              </a:rPr>
              <a:t>SLIDE 21</a:t>
            </a:r>
            <a:r>
              <a:rPr lang="en-US"/>
              <a:t> </a:t>
            </a:r>
            <a:r>
              <a:rPr lang="en-US" b="1" i="1"/>
              <a:t>Phase three is when all the pieces come together and your school has solidified a family institute that is intentional, focused, engaged, and valued by everyone. You share and celebrate wins within families and you provide training opportunities, mentors, moments, and resources to help families be successful in their growth in Jesus Christ. This includes families at your school who will not only hear the gospel but they will see it lived out.  </a:t>
            </a:r>
            <a:endParaRPr lang="en-US"/>
          </a:p>
          <a:p>
            <a:r>
              <a:rPr lang="en-US" b="1" i="1"/>
              <a:t> </a:t>
            </a:r>
            <a:endParaRPr lang="en-US"/>
          </a:p>
          <a:p>
            <a:r>
              <a:rPr lang="en-US" b="1" i="1"/>
              <a:t>ACSI will be offering Dr. Taylor’s Kingdom Family Playbook in January. Stay tuned to hear more about how your school can help families develop a family plan with practical rhythms and routines for personal, marriage and child discipleship based on each stage and phase of life. We are excited for families to have a plan that will give them confidence to grab the baton and run! </a:t>
            </a:r>
          </a:p>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22</a:t>
            </a:r>
            <a:r>
              <a:rPr lang="en-US"/>
              <a:t> </a:t>
            </a:r>
            <a:r>
              <a:rPr lang="en-US" b="1" i="1"/>
              <a:t>We have covered a quick 30,000-foot overview for flourishing families. Now, I want to invite you to pull out your phone and take a picture of this slide, and then use your camera on the QR code.  </a:t>
            </a:r>
            <a:endParaRPr lang="en-US"/>
          </a:p>
          <a:p>
            <a:r>
              <a:rPr lang="en-US" b="1" i="1"/>
              <a:t> </a:t>
            </a:r>
            <a:endParaRPr lang="en-US"/>
          </a:p>
          <a:p>
            <a:r>
              <a:rPr lang="en-US" b="1" i="1"/>
              <a:t>This is your starting point!!! </a:t>
            </a:r>
            <a:endParaRPr lang="en-US"/>
          </a:p>
          <a:p>
            <a:r>
              <a:rPr lang="en-US" b="1" i="1"/>
              <a:t> </a:t>
            </a:r>
            <a:endParaRPr lang="en-US"/>
          </a:p>
          <a:p>
            <a:r>
              <a:rPr lang="en-US" b="1" i="1"/>
              <a:t>This slide provides your school’s journey through the Tool Kit: (there is a lot of great resources to utilize) </a:t>
            </a:r>
            <a:endParaRPr lang="en-US"/>
          </a:p>
          <a:p>
            <a:r>
              <a:rPr lang="en-US" b="1" i="1"/>
              <a:t>We encourage each of you to take the: </a:t>
            </a:r>
            <a:endParaRPr lang="en-US"/>
          </a:p>
          <a:p>
            <a:pPr marL="285750" indent="-285750">
              <a:buFont typeface="Arial"/>
              <a:buChar char="•"/>
            </a:pPr>
            <a:r>
              <a:rPr lang="en-US" b="1" i="1"/>
              <a:t>Readiness Assessment – to evaluate where your school is in developing a family ministry plan </a:t>
            </a:r>
            <a:endParaRPr lang="en-US"/>
          </a:p>
          <a:p>
            <a:pPr marL="285750" indent="-285750">
              <a:buFont typeface="Arial"/>
              <a:buChar char="•"/>
            </a:pPr>
            <a:r>
              <a:rPr lang="en-US" b="1" i="1"/>
              <a:t>Download the FREE Checklist - as your framework for building a strong program </a:t>
            </a:r>
            <a:endParaRPr lang="en-US"/>
          </a:p>
          <a:p>
            <a:pPr marL="285750" indent="-285750">
              <a:buFont typeface="Arial"/>
              <a:buChar char="•"/>
            </a:pPr>
            <a:r>
              <a:rPr lang="en-US" b="1" i="1"/>
              <a:t>Use your Member Benefit for the FREE School Leader Kit – which is a deeper dive with resources </a:t>
            </a:r>
            <a:endParaRPr lang="en-US"/>
          </a:p>
          <a:p>
            <a:pPr marL="285750" indent="-285750">
              <a:buFont typeface="Arial"/>
              <a:buChar char="•"/>
            </a:pPr>
            <a:r>
              <a:rPr lang="en-US" b="1" i="1"/>
              <a:t>Head to our CONVENE page and join the Spiritual Formation Network so you can take advantage of discussions with other leaders and Spiritual Life Directors (this is for anyone at your school who heads spiritual formation you) </a:t>
            </a:r>
            <a:endParaRPr lang="en-US"/>
          </a:p>
          <a:p>
            <a:r>
              <a:rPr lang="en-US" b="1" i="1"/>
              <a:t> </a:t>
            </a:r>
            <a:endParaRPr lang="en-US"/>
          </a:p>
          <a:p>
            <a:r>
              <a:rPr lang="en-US" b="1" i="1"/>
              <a:t>The journey may seem overwhelming, but ACSI is here to walk with you as you lead a legacy for family discipleship! </a:t>
            </a:r>
            <a:endParaRPr lang="en-US"/>
          </a:p>
        </p:txBody>
      </p:sp>
      <p:sp>
        <p:nvSpPr>
          <p:cNvPr id="4" name="Slide Number Placeholder 3"/>
          <p:cNvSpPr>
            <a:spLocks noGrp="1"/>
          </p:cNvSpPr>
          <p:nvPr>
            <p:ph type="sldNum" sz="quarter" idx="5"/>
          </p:nvPr>
        </p:nvSpPr>
        <p:spPr/>
        <p:txBody>
          <a:bodyPr/>
          <a:lstStyle/>
          <a:p>
            <a:fld id="{217B745E-44B2-493E-90A7-EE6D837C336C}" type="slidenum">
              <a:rPr lang="en-US" smtClean="0"/>
              <a:t>30</a:t>
            </a:fld>
            <a:endParaRPr lang="en-US"/>
          </a:p>
        </p:txBody>
      </p:sp>
    </p:spTree>
    <p:extLst>
      <p:ext uri="{BB962C8B-B14F-4D97-AF65-F5344CB8AC3E}">
        <p14:creationId xmlns:p14="http://schemas.microsoft.com/office/powerpoint/2010/main" val="1831983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23</a:t>
            </a:r>
            <a:r>
              <a:rPr lang="en-US"/>
              <a:t> </a:t>
            </a:r>
            <a:r>
              <a:rPr lang="en-US" b="1" i="1"/>
              <a:t>We are about to head into our breakout groups where you can discuss what you have heard today and your experience as a school.</a:t>
            </a:r>
            <a:endParaRPr lang="en-US"/>
          </a:p>
          <a:p>
            <a:r>
              <a:rPr lang="en-US" b="1" i="1"/>
              <a:t> </a:t>
            </a:r>
            <a:endParaRPr lang="en-US"/>
          </a:p>
          <a:p>
            <a:r>
              <a:rPr lang="en-US" b="1" i="1"/>
              <a:t>First, take a picture of the next steps and upcoming events. </a:t>
            </a:r>
            <a:endParaRPr lang="en-US"/>
          </a:p>
          <a:p>
            <a:r>
              <a:rPr lang="en-US" b="1" i="1"/>
              <a:t> </a:t>
            </a:r>
            <a:endParaRPr lang="en-US"/>
          </a:p>
          <a:p>
            <a:r>
              <a:rPr lang="en-US" b="1" i="1"/>
              <a:t>Please note the Spiritual Formation Network… part of our convene series. These ZOOM meetings will meet quarterly; will include content experts and will involve collaboration and group discussions with other Spiritual Life Directors. </a:t>
            </a:r>
            <a:endParaRPr lang="en-US"/>
          </a:p>
          <a:p>
            <a:r>
              <a:rPr lang="en-US" b="1" i="1"/>
              <a:t>You will have the option to choose a small group based on your ministry focus – Students, Staff, Parents/Families. (*Those joining for Flourishing Families should choose the “Parent/Families” small group.) </a:t>
            </a:r>
            <a:endParaRPr lang="en-US"/>
          </a:p>
          <a:p>
            <a:r>
              <a:rPr lang="en-US" b="1" i="1"/>
              <a:t> </a:t>
            </a:r>
            <a:endParaRPr lang="en-US"/>
          </a:p>
          <a:p>
            <a:r>
              <a:rPr lang="en-US" b="1" i="1"/>
              <a:t>Communication will be sent out for you to register in advance for each of our network meetings. If you would like to register now for the 2025-2026 meetings, please take a picture of the QR code provided.  </a:t>
            </a:r>
            <a:endParaRPr lang="en-US"/>
          </a:p>
          <a:p>
            <a:r>
              <a:rPr lang="en-US" b="1" i="1"/>
              <a:t> </a:t>
            </a:r>
            <a:endParaRPr lang="en-US"/>
          </a:p>
          <a:p>
            <a:r>
              <a:rPr lang="en-US" b="1" i="1"/>
              <a:t>The last two bullets are training for you (both are in February of 2026 so you have time to plan) </a:t>
            </a:r>
            <a:endParaRPr lang="en-US"/>
          </a:p>
          <a:p>
            <a:r>
              <a:rPr lang="en-US" b="1" i="1"/>
              <a:t> </a:t>
            </a:r>
            <a:endParaRPr lang="en-US"/>
          </a:p>
          <a:p>
            <a:r>
              <a:rPr lang="en-US" i="1"/>
              <a:t>1. Flourishing Schools Institute </a:t>
            </a:r>
            <a:r>
              <a:rPr lang="en-US" b="1" i="1"/>
              <a:t>– 3-Hour Training – </a:t>
            </a:r>
            <a:r>
              <a:rPr lang="en-US" b="1"/>
              <a:t>“Flourishing Families: Developing Your School’s Family Institute” - we will spend extended time working through every step of a Family Institute</a:t>
            </a:r>
            <a:r>
              <a:rPr lang="en-US" b="1" i="1"/>
              <a:t> </a:t>
            </a:r>
            <a:endParaRPr lang="en-US"/>
          </a:p>
          <a:p>
            <a:r>
              <a:rPr lang="en-US" b="1" i="1"/>
              <a:t> </a:t>
            </a:r>
            <a:endParaRPr lang="en-US"/>
          </a:p>
          <a:p>
            <a:r>
              <a:rPr lang="en-US" i="1"/>
              <a:t>2. Kingdom Family Playbook </a:t>
            </a:r>
            <a:r>
              <a:rPr lang="en-US" b="1" i="1"/>
              <a:t>– Dr. Taylor’s 8-Week Family Plan Course which is available online for parent to help them develop their own intentional family plan.  </a:t>
            </a:r>
            <a:endParaRPr lang="en-US"/>
          </a:p>
          <a:p>
            <a:r>
              <a:rPr lang="en-US" b="1" i="1"/>
              <a:t> </a:t>
            </a:r>
            <a:endParaRPr lang="en-US"/>
          </a:p>
          <a:p>
            <a:r>
              <a:rPr lang="en-US" b="1" i="1"/>
              <a:t>We are excited to journey with you! This is not easy work – the enemy is against the family, BUT this is important work for the Kingdom. Amen?  </a:t>
            </a:r>
            <a:endParaRPr lang="en-US"/>
          </a:p>
          <a:p>
            <a:pPr lvl="0"/>
            <a:endParaRPr lang="en-US"/>
          </a:p>
          <a:p>
            <a:pPr marR="0" lvl="0" algn="l">
              <a:lnSpc>
                <a:spcPct val="100000"/>
              </a:lnSpc>
              <a:spcBef>
                <a:spcPts val="0"/>
              </a:spcBef>
              <a:buSzPts val="1000"/>
              <a:tabLst>
                <a:tab pos="457200" algn="l"/>
              </a:tabLst>
            </a:pPr>
            <a:endParaRPr lang="en-US" sz="1200" kern="100">
              <a:solidFill>
                <a:srgbClr val="002060"/>
              </a:solidFill>
              <a:latin typeface="Assistant" pitchFamily="2" charset="-79"/>
              <a:ea typeface="Aptos" panose="020B0004020202020204" pitchFamily="34" charset="0"/>
              <a:cs typeface="Assistant" pitchFamily="2" charset="-79"/>
            </a:endParaRPr>
          </a:p>
          <a:p>
            <a:pPr marR="0" lvl="0" algn="l">
              <a:lnSpc>
                <a:spcPct val="100000"/>
              </a:lnSpc>
              <a:spcBef>
                <a:spcPts val="0"/>
              </a:spcBef>
              <a:buSzPts val="1000"/>
              <a:tabLst>
                <a:tab pos="457200" algn="l"/>
              </a:tabLst>
            </a:pPr>
            <a:r>
              <a:rPr lang="en-US" i="1" kern="100">
                <a:solidFill>
                  <a:srgbClr val="002060"/>
                </a:solidFill>
                <a:effectLst/>
                <a:latin typeface="Assistant"/>
                <a:ea typeface="Aptos" panose="020B0004020202020204" pitchFamily="34" charset="0"/>
                <a:cs typeface="Assistant"/>
              </a:rPr>
              <a:t>	</a:t>
            </a:r>
            <a:endParaRPr lang="en-US">
              <a:latin typeface="Assistant"/>
              <a:cs typeface="Assistant"/>
            </a:endParaRPr>
          </a:p>
        </p:txBody>
      </p:sp>
      <p:sp>
        <p:nvSpPr>
          <p:cNvPr id="4" name="Slide Number Placeholder 3"/>
          <p:cNvSpPr>
            <a:spLocks noGrp="1"/>
          </p:cNvSpPr>
          <p:nvPr>
            <p:ph type="sldNum" sz="quarter" idx="5"/>
          </p:nvPr>
        </p:nvSpPr>
        <p:spPr/>
        <p:txBody>
          <a:bodyPr/>
          <a:lstStyle/>
          <a:p>
            <a:fld id="{8F9DBB44-138B-4475-8A7C-2E7801418AF3}" type="slidenum">
              <a:rPr lang="en-US" smtClean="0"/>
              <a:t>31</a:t>
            </a:fld>
            <a:endParaRPr lang="en-US"/>
          </a:p>
        </p:txBody>
      </p:sp>
    </p:spTree>
    <p:extLst>
      <p:ext uri="{BB962C8B-B14F-4D97-AF65-F5344CB8AC3E}">
        <p14:creationId xmlns:p14="http://schemas.microsoft.com/office/powerpoint/2010/main" val="32180705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A2B64-B87E-3FD9-00BC-CFC68B3970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A063A0-94CA-21AE-E17C-99E2F58260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AB4E79-D5B3-097F-F875-04FB4B7FDE90}"/>
              </a:ext>
            </a:extLst>
          </p:cNvPr>
          <p:cNvSpPr>
            <a:spLocks noGrp="1"/>
          </p:cNvSpPr>
          <p:nvPr>
            <p:ph type="body" idx="1"/>
          </p:nvPr>
        </p:nvSpPr>
        <p:spPr/>
        <p:txBody>
          <a:bodyPr/>
          <a:lstStyle/>
          <a:p>
            <a:pPr defTabSz="931774">
              <a:defRPr/>
            </a:pPr>
            <a:r>
              <a:rPr lang="en-US" b="1">
                <a:solidFill>
                  <a:srgbClr val="FF0000"/>
                </a:solidFill>
              </a:rPr>
              <a:t>SLIDE 24</a:t>
            </a:r>
            <a:r>
              <a:rPr lang="en-US"/>
              <a:t> </a:t>
            </a:r>
            <a:r>
              <a:rPr lang="en-US" b="1" i="1"/>
              <a:t>Well, that is an overview of Flourishing Families.</a:t>
            </a:r>
            <a:r>
              <a:rPr lang="en-US"/>
              <a:t> </a:t>
            </a:r>
            <a:r>
              <a:rPr lang="en-US" b="1" i="1"/>
              <a:t>So, let’s jump into our first table talk time and discuss this issue.</a:t>
            </a:r>
            <a:r>
              <a:rPr lang="en-US" b="1"/>
              <a:t> (15 minutes). </a:t>
            </a:r>
            <a:r>
              <a:rPr lang="en-US" b="1" i="1"/>
              <a:t>You’ll have a few minutes after the table talk to report back on something discussed, so please designate a person to report back to the group.</a:t>
            </a:r>
          </a:p>
          <a:p>
            <a:pPr defTabSz="931774">
              <a:defRPr/>
            </a:pPr>
            <a:endParaRPr lang="en-US"/>
          </a:p>
          <a:p>
            <a:endParaRPr lang="en-US"/>
          </a:p>
          <a:p>
            <a:endParaRPr lang="en-US"/>
          </a:p>
        </p:txBody>
      </p:sp>
      <p:sp>
        <p:nvSpPr>
          <p:cNvPr id="4" name="Slide Number Placeholder 3">
            <a:extLst>
              <a:ext uri="{FF2B5EF4-FFF2-40B4-BE49-F238E27FC236}">
                <a16:creationId xmlns:a16="http://schemas.microsoft.com/office/drawing/2014/main" id="{1E472259-8017-DAE9-8083-621C6D82FCC1}"/>
              </a:ext>
            </a:extLst>
          </p:cNvPr>
          <p:cNvSpPr>
            <a:spLocks noGrp="1"/>
          </p:cNvSpPr>
          <p:nvPr>
            <p:ph type="sldNum" sz="quarter" idx="5"/>
          </p:nvPr>
        </p:nvSpPr>
        <p:spPr/>
        <p:txBody>
          <a:bodyPr/>
          <a:lstStyle/>
          <a:p>
            <a:fld id="{6F063F69-9B11-4A75-99B6-9ED0033DCEC6}" type="slidenum">
              <a:rPr lang="en-US" smtClean="0"/>
              <a:t>32</a:t>
            </a:fld>
            <a:endParaRPr lang="en-US"/>
          </a:p>
        </p:txBody>
      </p:sp>
    </p:spTree>
    <p:extLst>
      <p:ext uri="{BB962C8B-B14F-4D97-AF65-F5344CB8AC3E}">
        <p14:creationId xmlns:p14="http://schemas.microsoft.com/office/powerpoint/2010/main" val="42540317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C8D27-B8D9-4012-C424-5C397A251B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77BB50-162F-A335-B0AF-DFBFA95E85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15CF8A-0CD2-D0F6-1F67-42EF1FD886C6}"/>
              </a:ext>
            </a:extLst>
          </p:cNvPr>
          <p:cNvSpPr>
            <a:spLocks noGrp="1"/>
          </p:cNvSpPr>
          <p:nvPr>
            <p:ph type="body" idx="1"/>
          </p:nvPr>
        </p:nvSpPr>
        <p:spPr/>
        <p:txBody>
          <a:bodyPr/>
          <a:lstStyle/>
          <a:p>
            <a:r>
              <a:rPr lang="en-US" b="1">
                <a:solidFill>
                  <a:srgbClr val="FF0000"/>
                </a:solidFill>
              </a:rPr>
              <a:t>SLIDE 25 </a:t>
            </a:r>
            <a:endParaRPr lang="en-US"/>
          </a:p>
          <a:p>
            <a:r>
              <a:rPr lang="en-US"/>
              <a:t>(After select time) </a:t>
            </a:r>
            <a:r>
              <a:rPr lang="en-US" b="1" i="1"/>
              <a:t>What did you learn from each other at your table?</a:t>
            </a:r>
            <a:r>
              <a:rPr lang="en-US" b="1"/>
              <a:t> (5 min report back)  </a:t>
            </a:r>
            <a:r>
              <a:rPr lang="en-US"/>
              <a:t>(highlights from each table)</a:t>
            </a:r>
          </a:p>
          <a:p>
            <a:pPr defTabSz="931774">
              <a:defRPr/>
            </a:pPr>
            <a:endParaRPr lang="en-US" b="1">
              <a:solidFill>
                <a:srgbClr val="203D6A"/>
              </a:solidFill>
              <a:latin typeface="Assistant Light"/>
              <a:ea typeface="Assistant Light"/>
              <a:cs typeface="Assistant Light"/>
            </a:endParaRPr>
          </a:p>
          <a:p>
            <a:pPr marL="174708" indent="-174708" defTabSz="931774">
              <a:buFontTx/>
              <a:buChar char="-"/>
              <a:defRPr/>
            </a:pPr>
            <a:endParaRPr lang="en-US">
              <a:solidFill>
                <a:srgbClr val="203D6A"/>
              </a:solidFill>
              <a:latin typeface="Assistant Light"/>
              <a:ea typeface="Assistant Light"/>
              <a:cs typeface="Assistant Light"/>
              <a:sym typeface="Assistant Light"/>
            </a:endParaRPr>
          </a:p>
          <a:p>
            <a:pPr defTabSz="931774">
              <a:defRPr/>
            </a:pPr>
            <a:endParaRPr lang="en-US">
              <a:solidFill>
                <a:srgbClr val="203D6A"/>
              </a:solidFill>
              <a:latin typeface="Assistant Light"/>
              <a:ea typeface="Assistant Light"/>
              <a:cs typeface="Assistant Light"/>
              <a:sym typeface="Assistant Light"/>
            </a:endParaRPr>
          </a:p>
          <a:p>
            <a:endParaRPr lang="en-US"/>
          </a:p>
        </p:txBody>
      </p:sp>
      <p:sp>
        <p:nvSpPr>
          <p:cNvPr id="4" name="Slide Number Placeholder 3">
            <a:extLst>
              <a:ext uri="{FF2B5EF4-FFF2-40B4-BE49-F238E27FC236}">
                <a16:creationId xmlns:a16="http://schemas.microsoft.com/office/drawing/2014/main" id="{FB7A0D72-8435-55A5-C888-162E818FF20E}"/>
              </a:ext>
            </a:extLst>
          </p:cNvPr>
          <p:cNvSpPr>
            <a:spLocks noGrp="1"/>
          </p:cNvSpPr>
          <p:nvPr>
            <p:ph type="sldNum" sz="quarter" idx="5"/>
          </p:nvPr>
        </p:nvSpPr>
        <p:spPr/>
        <p:txBody>
          <a:bodyPr/>
          <a:lstStyle/>
          <a:p>
            <a:fld id="{8F9DBB44-138B-4475-8A7C-2E7801418AF3}" type="slidenum">
              <a:rPr lang="en-US" smtClean="0"/>
              <a:t>33</a:t>
            </a:fld>
            <a:endParaRPr lang="en-US"/>
          </a:p>
        </p:txBody>
      </p:sp>
    </p:spTree>
    <p:extLst>
      <p:ext uri="{BB962C8B-B14F-4D97-AF65-F5344CB8AC3E}">
        <p14:creationId xmlns:p14="http://schemas.microsoft.com/office/powerpoint/2010/main" val="21108539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0"/>
              </a:spcBef>
              <a:buNone/>
            </a:pPr>
            <a:r>
              <a:rPr lang="en-US" sz="1200" b="1">
                <a:latin typeface="Avenir Next" panose="020B0503020202020204" pitchFamily="34" charset="0"/>
              </a:rPr>
              <a:t>The Why</a:t>
            </a:r>
          </a:p>
          <a:p>
            <a:pPr>
              <a:lnSpc>
                <a:spcPct val="100000"/>
              </a:lnSpc>
              <a:spcBef>
                <a:spcPts val="0"/>
              </a:spcBef>
            </a:pPr>
            <a:r>
              <a:rPr lang="en-US" sz="1200">
                <a:latin typeface="Avenir Next" panose="020B0503020202020204" pitchFamily="34" charset="0"/>
              </a:rPr>
              <a:t>We believe that Spiritual Formation is foundational to all that we do in Kingdom Education. There is nothing more important for our constituents than introducing them to Jesus and equipping them to follow him through the process of discipleship. And this process should be fully integrated into all aspects of the school such as academics, fine arts, athletics, relationships, and professional development, and family partnership.</a:t>
            </a:r>
          </a:p>
          <a:p>
            <a:pPr>
              <a:lnSpc>
                <a:spcPct val="100000"/>
              </a:lnSpc>
              <a:spcBef>
                <a:spcPts val="0"/>
              </a:spcBef>
            </a:pPr>
            <a:r>
              <a:rPr lang="en-US" sz="1200">
                <a:latin typeface="Avenir Next" panose="020B0503020202020204" pitchFamily="34" charset="0"/>
              </a:rPr>
              <a:t>Our goal is to walk with school leaders to equip, support, and encourage them in the work of Spiritual Formation within their schools. We believe this is most effective within the context of community and collaboration.</a:t>
            </a:r>
          </a:p>
          <a:p>
            <a:pPr>
              <a:lnSpc>
                <a:spcPct val="100000"/>
              </a:lnSpc>
              <a:spcBef>
                <a:spcPts val="0"/>
              </a:spcBef>
            </a:pPr>
            <a:r>
              <a:rPr lang="en-US" sz="1200">
                <a:latin typeface="Avenir Next" panose="020B0503020202020204" pitchFamily="34" charset="0"/>
              </a:rPr>
              <a:t>So, we have created the Spiritual Formation Network, which is a global network of </a:t>
            </a:r>
            <a:r>
              <a:rPr lang="en-US" sz="1200" i="1">
                <a:latin typeface="Avenir Next" panose="020B0503020202020204" pitchFamily="34" charset="0"/>
              </a:rPr>
              <a:t>school leaders</a:t>
            </a:r>
            <a:r>
              <a:rPr lang="en-US" sz="1200">
                <a:latin typeface="Avenir Next" panose="020B0503020202020204" pitchFamily="34" charset="0"/>
              </a:rPr>
              <a:t>, </a:t>
            </a:r>
            <a:r>
              <a:rPr lang="en-US" sz="1200" i="1">
                <a:latin typeface="Avenir Next" panose="020B0503020202020204" pitchFamily="34" charset="0"/>
              </a:rPr>
              <a:t>Spiritual Life Directors</a:t>
            </a:r>
            <a:r>
              <a:rPr lang="en-US" sz="1200">
                <a:latin typeface="Avenir Next" panose="020B0503020202020204" pitchFamily="34" charset="0"/>
              </a:rPr>
              <a:t>, and </a:t>
            </a:r>
            <a:r>
              <a:rPr lang="en-US" sz="1200" i="1">
                <a:latin typeface="Avenir Next" panose="020B0503020202020204" pitchFamily="34" charset="0"/>
              </a:rPr>
              <a:t>teachers</a:t>
            </a:r>
            <a:r>
              <a:rPr lang="en-US" sz="1200">
                <a:latin typeface="Avenir Next" panose="020B0503020202020204" pitchFamily="34" charset="0"/>
              </a:rPr>
              <a:t> who are entrusted with Spiritual Formation and discipleship in their schools.</a:t>
            </a:r>
          </a:p>
          <a:p>
            <a:pPr>
              <a:lnSpc>
                <a:spcPct val="100000"/>
              </a:lnSpc>
              <a:spcBef>
                <a:spcPts val="0"/>
              </a:spcBef>
            </a:pPr>
            <a:r>
              <a:rPr lang="en-US" sz="1200">
                <a:latin typeface="Avenir Next" panose="020B0503020202020204" pitchFamily="34" charset="0"/>
              </a:rPr>
              <a:t>The overarching goal of the network is to equip school leaders to implement an intentional plan of Spiritual Formation within their schools. </a:t>
            </a:r>
          </a:p>
          <a:p>
            <a:endParaRPr lang="en-US"/>
          </a:p>
        </p:txBody>
      </p:sp>
      <p:sp>
        <p:nvSpPr>
          <p:cNvPr id="4" name="Slide Number Placeholder 3"/>
          <p:cNvSpPr>
            <a:spLocks noGrp="1"/>
          </p:cNvSpPr>
          <p:nvPr>
            <p:ph type="sldNum" sz="quarter" idx="5"/>
          </p:nvPr>
        </p:nvSpPr>
        <p:spPr/>
        <p:txBody>
          <a:bodyPr/>
          <a:lstStyle/>
          <a:p>
            <a:fld id="{217B745E-44B2-493E-90A7-EE6D837C336C}" type="slidenum">
              <a:rPr lang="en-US" smtClean="0"/>
              <a:t>34</a:t>
            </a:fld>
            <a:endParaRPr lang="en-US"/>
          </a:p>
        </p:txBody>
      </p:sp>
    </p:spTree>
    <p:extLst>
      <p:ext uri="{BB962C8B-B14F-4D97-AF65-F5344CB8AC3E}">
        <p14:creationId xmlns:p14="http://schemas.microsoft.com/office/powerpoint/2010/main" val="14365361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0"/>
              </a:spcBef>
              <a:buNone/>
            </a:pPr>
            <a:r>
              <a:rPr lang="en-US" sz="1400" b="1">
                <a:latin typeface="Avenir Next" panose="020B0503020202020204" pitchFamily="34" charset="0"/>
              </a:rPr>
              <a:t>Call to Action</a:t>
            </a:r>
          </a:p>
          <a:p>
            <a:pPr>
              <a:lnSpc>
                <a:spcPct val="100000"/>
              </a:lnSpc>
              <a:spcBef>
                <a:spcPts val="0"/>
              </a:spcBef>
            </a:pPr>
            <a:r>
              <a:rPr lang="en-US" sz="1400" b="1" u="sng">
                <a:latin typeface="Avenir Next" panose="020B0503020202020204" pitchFamily="34" charset="0"/>
              </a:rPr>
              <a:t>First</a:t>
            </a:r>
            <a:r>
              <a:rPr lang="en-US" sz="1400">
                <a:latin typeface="Avenir Next" panose="020B0503020202020204" pitchFamily="34" charset="0"/>
              </a:rPr>
              <a:t>, register for the free Spiritual Formation Network meetings on the ACSI Convene landing page. We have an incredible lineup of speakers this year: </a:t>
            </a:r>
          </a:p>
          <a:p>
            <a:pPr lvl="1">
              <a:lnSpc>
                <a:spcPct val="100000"/>
              </a:lnSpc>
              <a:spcBef>
                <a:spcPts val="0"/>
              </a:spcBef>
            </a:pPr>
            <a:r>
              <a:rPr lang="en-US" sz="1400">
                <a:latin typeface="Avenir Next" panose="020B0503020202020204" pitchFamily="34" charset="0"/>
              </a:rPr>
              <a:t>Annie Gallagher (Transformed PD) “Expected Student Outcomes”</a:t>
            </a:r>
          </a:p>
          <a:p>
            <a:pPr lvl="1">
              <a:lnSpc>
                <a:spcPct val="100000"/>
              </a:lnSpc>
              <a:spcBef>
                <a:spcPts val="0"/>
              </a:spcBef>
            </a:pPr>
            <a:r>
              <a:rPr lang="en-US" sz="1400">
                <a:latin typeface="Avenir Next" panose="020B0503020202020204" pitchFamily="34" charset="0"/>
              </a:rPr>
              <a:t>Tim Van Soelen (Dordt University) “Assessments”</a:t>
            </a:r>
          </a:p>
          <a:p>
            <a:pPr lvl="1">
              <a:lnSpc>
                <a:spcPct val="100000"/>
              </a:lnSpc>
              <a:spcBef>
                <a:spcPts val="0"/>
              </a:spcBef>
            </a:pPr>
            <a:r>
              <a:rPr lang="en-US" sz="1400">
                <a:latin typeface="Avenir Next" panose="020B0503020202020204" pitchFamily="34" charset="0"/>
              </a:rPr>
              <a:t>Roger </a:t>
            </a:r>
            <a:r>
              <a:rPr lang="en-US" sz="1400" err="1">
                <a:latin typeface="Avenir Next" panose="020B0503020202020204" pitchFamily="34" charset="0"/>
              </a:rPr>
              <a:t>Erdvig</a:t>
            </a:r>
            <a:r>
              <a:rPr lang="en-US" sz="1400">
                <a:latin typeface="Avenir Next" panose="020B0503020202020204" pitchFamily="34" charset="0"/>
              </a:rPr>
              <a:t> (Summit Ministries) “Training &amp; Support”</a:t>
            </a:r>
          </a:p>
          <a:p>
            <a:pPr lvl="1">
              <a:lnSpc>
                <a:spcPct val="100000"/>
              </a:lnSpc>
              <a:spcBef>
                <a:spcPts val="0"/>
              </a:spcBef>
            </a:pPr>
            <a:r>
              <a:rPr lang="en-US" sz="1400">
                <a:latin typeface="Avenir Next" panose="020B0503020202020204" pitchFamily="34" charset="0"/>
              </a:rPr>
              <a:t>Lainie Montgomery &amp; Chris Loncar (ACSI) “Caring for Others in Hardship”</a:t>
            </a:r>
          </a:p>
          <a:p>
            <a:pPr lvl="2">
              <a:lnSpc>
                <a:spcPct val="100000"/>
              </a:lnSpc>
              <a:spcBef>
                <a:spcPts val="0"/>
              </a:spcBef>
            </a:pPr>
            <a:r>
              <a:rPr lang="en-US" sz="1400">
                <a:latin typeface="Avenir Next" panose="020B0503020202020204" pitchFamily="34" charset="0"/>
              </a:rPr>
              <a:t>Agenda for Meeting: Welcome, Speaker, Group Discussion Tracks (Students, Staff, Families), Announcements and Next Steps</a:t>
            </a:r>
          </a:p>
          <a:p>
            <a:pPr>
              <a:lnSpc>
                <a:spcPct val="100000"/>
              </a:lnSpc>
              <a:spcBef>
                <a:spcPts val="0"/>
              </a:spcBef>
            </a:pPr>
            <a:r>
              <a:rPr lang="en-US" sz="1400" b="1" u="sng">
                <a:latin typeface="Avenir Next" panose="020B0503020202020204" pitchFamily="34" charset="0"/>
              </a:rPr>
              <a:t>Second</a:t>
            </a:r>
            <a:r>
              <a:rPr lang="en-US" sz="1400">
                <a:latin typeface="Avenir Next" panose="020B0503020202020204" pitchFamily="34" charset="0"/>
              </a:rPr>
              <a:t>, join the network! On the same page you can click the “Join the Network” button.</a:t>
            </a:r>
          </a:p>
          <a:p>
            <a:pPr>
              <a:lnSpc>
                <a:spcPct val="100000"/>
              </a:lnSpc>
              <a:spcBef>
                <a:spcPts val="0"/>
              </a:spcBef>
            </a:pPr>
            <a:r>
              <a:rPr lang="en-US" sz="1400" b="1" u="sng">
                <a:latin typeface="Avenir Next" panose="020B0503020202020204" pitchFamily="34" charset="0"/>
              </a:rPr>
              <a:t>Third</a:t>
            </a:r>
            <a:r>
              <a:rPr lang="en-US" sz="1400">
                <a:latin typeface="Avenir Next" panose="020B0503020202020204" pitchFamily="34" charset="0"/>
              </a:rPr>
              <a:t>, join the ACSI Community! This is also located on the Convene landing page. The goal is to keep discussion, collaboration, and connection going on a weekly and monthly basis in between each quarterly meeting.</a:t>
            </a:r>
          </a:p>
          <a:p>
            <a:endParaRPr lang="en-US"/>
          </a:p>
        </p:txBody>
      </p:sp>
      <p:sp>
        <p:nvSpPr>
          <p:cNvPr id="4" name="Slide Number Placeholder 3"/>
          <p:cNvSpPr>
            <a:spLocks noGrp="1"/>
          </p:cNvSpPr>
          <p:nvPr>
            <p:ph type="sldNum" sz="quarter" idx="5"/>
          </p:nvPr>
        </p:nvSpPr>
        <p:spPr/>
        <p:txBody>
          <a:bodyPr/>
          <a:lstStyle/>
          <a:p>
            <a:fld id="{217B745E-44B2-493E-90A7-EE6D837C336C}" type="slidenum">
              <a:rPr lang="en-US" smtClean="0"/>
              <a:t>35</a:t>
            </a:fld>
            <a:endParaRPr lang="en-US"/>
          </a:p>
        </p:txBody>
      </p:sp>
    </p:spTree>
    <p:extLst>
      <p:ext uri="{BB962C8B-B14F-4D97-AF65-F5344CB8AC3E}">
        <p14:creationId xmlns:p14="http://schemas.microsoft.com/office/powerpoint/2010/main" val="30297545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10:00-10:20 </a:t>
            </a:r>
            <a:r>
              <a:rPr lang="en-US"/>
              <a:t> </a:t>
            </a:r>
            <a:r>
              <a:rPr lang="en-US" b="1">
                <a:solidFill>
                  <a:srgbClr val="FF0000"/>
                </a:solidFill>
              </a:rPr>
              <a:t>SLIDE 26</a:t>
            </a:r>
            <a:r>
              <a:rPr lang="en-US">
                <a:solidFill>
                  <a:srgbClr val="FF0000"/>
                </a:solidFill>
              </a:rPr>
              <a:t>   </a:t>
            </a:r>
            <a:r>
              <a:rPr lang="en-US"/>
              <a:t>Sponsor highlight and Break </a:t>
            </a:r>
          </a:p>
          <a:p>
            <a:r>
              <a:rPr lang="en-US" i="1"/>
              <a:t>We are thankful for all of our Strategic Partners that support ACSI and give helps to our member schools. We are happy to hear from one of them…</a:t>
            </a:r>
            <a:endParaRPr lang="en-US"/>
          </a:p>
          <a:p>
            <a:endParaRPr lang="en-US" i="1">
              <a:latin typeface="Aptos"/>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36</a:t>
            </a:fld>
            <a:endParaRPr lang="en-US"/>
          </a:p>
        </p:txBody>
      </p:sp>
    </p:spTree>
    <p:extLst>
      <p:ext uri="{BB962C8B-B14F-4D97-AF65-F5344CB8AC3E}">
        <p14:creationId xmlns:p14="http://schemas.microsoft.com/office/powerpoint/2010/main" val="23395052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27   </a:t>
            </a:r>
            <a:r>
              <a:rPr lang="en-US" b="1" i="1"/>
              <a:t>Our next discussion is on an issue that all of us are thinking about and that is the massive teacher shortage in our nation…. Another initiative stemming from Vision 2030. We want to give a few minutes to discuss around your tables what you are doing to attract and retain high quality, mission-fit teachers. </a:t>
            </a:r>
            <a:endParaRPr lang="en-US"/>
          </a:p>
          <a:p>
            <a:r>
              <a:rPr lang="en-US" b="1" i="1"/>
              <a:t>But first, we’ve prepared a brief video of some school leaders addressing this same question. Let’s take a look and then let’s discuss some questions from the next slide.</a:t>
            </a:r>
            <a:endParaRPr lang="en-US"/>
          </a:p>
          <a:p>
            <a:r>
              <a:rPr lang="en-US" b="1"/>
              <a:t> </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37</a:t>
            </a:fld>
            <a:endParaRPr lang="en-US"/>
          </a:p>
        </p:txBody>
      </p:sp>
    </p:spTree>
    <p:extLst>
      <p:ext uri="{BB962C8B-B14F-4D97-AF65-F5344CB8AC3E}">
        <p14:creationId xmlns:p14="http://schemas.microsoft.com/office/powerpoint/2010/main" val="13138304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INSERT VIDEO: Teacher Shortage Video for LNM</a:t>
            </a:r>
            <a:endParaRPr lang="en-US"/>
          </a:p>
          <a:p>
            <a:endParaRPr lang="en-US" b="1">
              <a:solidFill>
                <a:srgbClr val="FF0000"/>
              </a:solidFill>
            </a:endParaRPr>
          </a:p>
          <a:p>
            <a:r>
              <a:rPr lang="en-US" b="1">
                <a:solidFill>
                  <a:srgbClr val="FF0000"/>
                </a:solidFill>
              </a:rPr>
              <a:t>SLIDE 28</a:t>
            </a:r>
            <a:r>
              <a:rPr lang="en-US"/>
              <a:t>       </a:t>
            </a:r>
            <a:r>
              <a:rPr lang="en-US" b="1"/>
              <a:t>Video of school leaders (7 min.)</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38</a:t>
            </a:fld>
            <a:endParaRPr lang="en-US"/>
          </a:p>
        </p:txBody>
      </p:sp>
    </p:spTree>
    <p:extLst>
      <p:ext uri="{BB962C8B-B14F-4D97-AF65-F5344CB8AC3E}">
        <p14:creationId xmlns:p14="http://schemas.microsoft.com/office/powerpoint/2010/main" val="4093568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kern="1200">
                <a:solidFill>
                  <a:srgbClr val="FF0000"/>
                </a:solidFill>
                <a:effectLst/>
              </a:rPr>
              <a:t>SLIDE 3</a:t>
            </a:r>
            <a:r>
              <a:rPr lang="en-US" b="0" i="0" kern="1200">
                <a:effectLst/>
              </a:rPr>
              <a:t>– (LNM Resource Center):  </a:t>
            </a:r>
            <a:r>
              <a:rPr lang="en-US" b="1" i="1" kern="1200">
                <a:effectLst/>
              </a:rPr>
              <a:t>So, here’s our first QR code… We’ve created a LNM Resource Center that you can access by scanning the QR code here or on the card that is on your table. You will be able to review and see everything that is discussed here today.</a:t>
            </a:r>
            <a:endParaRPr lang="en-US"/>
          </a:p>
          <a:p>
            <a:endParaRPr lang="en-US" b="1" i="1"/>
          </a:p>
          <a:p>
            <a:endParaRPr lang="en-US"/>
          </a:p>
        </p:txBody>
      </p:sp>
      <p:sp>
        <p:nvSpPr>
          <p:cNvPr id="4" name="Slide Number Placeholder 3"/>
          <p:cNvSpPr>
            <a:spLocks noGrp="1"/>
          </p:cNvSpPr>
          <p:nvPr>
            <p:ph type="sldNum" sz="quarter" idx="5"/>
          </p:nvPr>
        </p:nvSpPr>
        <p:spPr/>
        <p:txBody>
          <a:bodyPr/>
          <a:lstStyle/>
          <a:p>
            <a:fld id="{217B745E-44B2-493E-90A7-EE6D837C336C}" type="slidenum">
              <a:rPr lang="en-US" smtClean="0"/>
              <a:t>3</a:t>
            </a:fld>
            <a:endParaRPr lang="en-US"/>
          </a:p>
        </p:txBody>
      </p:sp>
    </p:spTree>
    <p:extLst>
      <p:ext uri="{BB962C8B-B14F-4D97-AF65-F5344CB8AC3E}">
        <p14:creationId xmlns:p14="http://schemas.microsoft.com/office/powerpoint/2010/main" val="18636382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29</a:t>
            </a:r>
            <a:r>
              <a:rPr lang="en-US"/>
              <a:t>       </a:t>
            </a:r>
            <a:r>
              <a:rPr lang="en-US" b="1"/>
              <a:t>Discussion question… (13 min)</a:t>
            </a:r>
            <a:endParaRPr lang="en-US"/>
          </a:p>
          <a:p>
            <a:r>
              <a:rPr lang="en-US" b="1"/>
              <a:t>Some questions:</a:t>
            </a:r>
            <a:endParaRPr lang="en-US"/>
          </a:p>
          <a:p>
            <a:pPr marL="285750" indent="-285750">
              <a:buFont typeface="Arial"/>
              <a:buChar char="•"/>
            </a:pPr>
            <a:r>
              <a:rPr lang="en-US" b="1"/>
              <a:t>Reaction to the video… what did you think of what these leaders shared?</a:t>
            </a:r>
            <a:endParaRPr lang="en-US"/>
          </a:p>
          <a:p>
            <a:pPr marL="285750" indent="-285750">
              <a:buFont typeface="Arial"/>
              <a:buChar char="•"/>
            </a:pPr>
            <a:r>
              <a:rPr lang="en-US" b="1"/>
              <a:t>What are you doing at your school to attract new teachers and what resources are you using?</a:t>
            </a:r>
            <a:endParaRPr lang="en-US"/>
          </a:p>
          <a:p>
            <a:pPr marL="285750" indent="-285750">
              <a:buFont typeface="Arial"/>
              <a:buChar char="•"/>
            </a:pPr>
            <a:r>
              <a:rPr lang="en-US" b="1"/>
              <a:t>What are you doing to retain your teachers?</a:t>
            </a:r>
            <a:endParaRPr lang="en-US"/>
          </a:p>
          <a:p>
            <a:pPr marL="285750" indent="-285750">
              <a:buFont typeface="Arial"/>
              <a:buChar char="•"/>
            </a:pPr>
            <a:r>
              <a:rPr lang="en-US" b="1"/>
              <a:t>Where are you finding new applicants?</a:t>
            </a:r>
            <a:endParaRPr lang="en-US"/>
          </a:p>
          <a:p>
            <a:r>
              <a:rPr lang="en-US" b="1"/>
              <a:t>After a few minutes… </a:t>
            </a:r>
            <a:r>
              <a:rPr lang="en-US" b="1" i="1"/>
              <a:t>What are some key points made at your tables?</a:t>
            </a:r>
            <a:endParaRPr lang="en-US"/>
          </a:p>
          <a:p>
            <a:r>
              <a:rPr lang="en-US" b="1"/>
              <a:t>(Share around the room for a few minutes) (5 min)</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39</a:t>
            </a:fld>
            <a:endParaRPr lang="en-US"/>
          </a:p>
        </p:txBody>
      </p:sp>
    </p:spTree>
    <p:extLst>
      <p:ext uri="{BB962C8B-B14F-4D97-AF65-F5344CB8AC3E}">
        <p14:creationId xmlns:p14="http://schemas.microsoft.com/office/powerpoint/2010/main" val="40945448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983CE-AE4D-1110-770D-ABCE967506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C975D4-8EB4-2087-A56B-F97C52FE99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379664-6674-0BAD-E41A-4B10683BB691}"/>
              </a:ext>
            </a:extLst>
          </p:cNvPr>
          <p:cNvSpPr>
            <a:spLocks noGrp="1"/>
          </p:cNvSpPr>
          <p:nvPr>
            <p:ph type="body" idx="1"/>
          </p:nvPr>
        </p:nvSpPr>
        <p:spPr/>
        <p:txBody>
          <a:bodyPr/>
          <a:lstStyle/>
          <a:p>
            <a:r>
              <a:rPr lang="en-US" b="1">
                <a:solidFill>
                  <a:srgbClr val="FF0000"/>
                </a:solidFill>
              </a:rPr>
              <a:t>SLIDE 30   </a:t>
            </a:r>
            <a:r>
              <a:rPr lang="en-US" b="1"/>
              <a:t>Corporate Sponsor</a:t>
            </a:r>
          </a:p>
          <a:p>
            <a:endParaRPr lang="en-US"/>
          </a:p>
          <a:p>
            <a:endParaRPr lang="en-US" i="1">
              <a:latin typeface="Aptos"/>
              <a:ea typeface="Calibri"/>
              <a:cs typeface="Calibri"/>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32A5CF40-03BA-80FA-9FE5-DE609F53DD64}"/>
              </a:ext>
            </a:extLst>
          </p:cNvPr>
          <p:cNvSpPr>
            <a:spLocks noGrp="1"/>
          </p:cNvSpPr>
          <p:nvPr>
            <p:ph type="sldNum" sz="quarter" idx="5"/>
          </p:nvPr>
        </p:nvSpPr>
        <p:spPr/>
        <p:txBody>
          <a:bodyPr/>
          <a:lstStyle/>
          <a:p>
            <a:fld id="{217B745E-44B2-493E-90A7-EE6D837C336C}" type="slidenum">
              <a:rPr lang="en-US" smtClean="0"/>
              <a:t>40</a:t>
            </a:fld>
            <a:endParaRPr lang="en-US"/>
          </a:p>
        </p:txBody>
      </p:sp>
    </p:spTree>
    <p:extLst>
      <p:ext uri="{BB962C8B-B14F-4D97-AF65-F5344CB8AC3E}">
        <p14:creationId xmlns:p14="http://schemas.microsoft.com/office/powerpoint/2010/main" val="31652530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31</a:t>
            </a:r>
            <a:r>
              <a:rPr lang="en-US" b="1"/>
              <a:t>   Leadership University is now opening a new cohort (slide of LU logo with QR code for LU information/registration</a:t>
            </a:r>
            <a:endParaRPr lang="en-US"/>
          </a:p>
          <a:p>
            <a:r>
              <a:rPr lang="en-US" b="1"/>
              <a:t> </a:t>
            </a:r>
            <a:endParaRPr lang="en-US"/>
          </a:p>
          <a:p>
            <a:r>
              <a:rPr lang="en-US" b="1" i="1"/>
              <a:t>ACSI’s Leadership University is launching a </a:t>
            </a:r>
            <a:r>
              <a:rPr lang="en-US" b="1" i="1" err="1"/>
              <a:t>a</a:t>
            </a:r>
            <a:r>
              <a:rPr lang="en-US" b="1" i="1"/>
              <a:t> newly Re-Designed Leadership University Experience. LU is a comprehensive, year-long program designed to develop leadership capacity in Christian schools. Rooted in the belief that "great schools do not exist apart from great leaders," this initiative equips aspiring leaders—from early education through high school-with the tools to lead flourishing Christian schools.</a:t>
            </a:r>
            <a:endParaRPr lang="en-US"/>
          </a:p>
          <a:p>
            <a:r>
              <a:rPr lang="en-US" b="1" i="1"/>
              <a:t> </a:t>
            </a:r>
            <a:endParaRPr lang="en-US"/>
          </a:p>
          <a:p>
            <a:r>
              <a:rPr lang="en-US" b="1" i="1"/>
              <a:t>The program features two in-person sessions, 11 months of personalized mentoring from veteran mentors, and a guided capstone project. Participants receive practical training in administration, governance, advancement, and best practices while benefiting from step-by-step support from experienced school leaders.</a:t>
            </a:r>
            <a:endParaRPr lang="en-US"/>
          </a:p>
          <a:p>
            <a:r>
              <a:rPr lang="en-US" i="1">
                <a:solidFill>
                  <a:srgbClr val="212529"/>
                </a:solidFill>
              </a:rPr>
              <a:t> </a:t>
            </a:r>
            <a:endParaRPr lang="en-US"/>
          </a:p>
          <a:p>
            <a:r>
              <a:rPr lang="en-US" b="1" i="1"/>
              <a:t>Applications are now being accepted for the next cohort which launches in July 2026. Follow the QR code for more information about LU.</a:t>
            </a:r>
            <a:endParaRPr lang="en-US"/>
          </a:p>
          <a:p>
            <a:r>
              <a:rPr lang="en-US" b="1"/>
              <a:t> </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41</a:t>
            </a:fld>
            <a:endParaRPr lang="en-US"/>
          </a:p>
        </p:txBody>
      </p:sp>
    </p:spTree>
    <p:extLst>
      <p:ext uri="{BB962C8B-B14F-4D97-AF65-F5344CB8AC3E}">
        <p14:creationId xmlns:p14="http://schemas.microsoft.com/office/powerpoint/2010/main" val="13516004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32 </a:t>
            </a:r>
            <a:r>
              <a:rPr lang="en-US" b="1"/>
              <a:t> Legal/Legislative Update (Federal &amp; State)</a:t>
            </a:r>
            <a:r>
              <a:rPr lang="en-US"/>
              <a:t>  Slide showing PPLA logo or words stating </a:t>
            </a:r>
            <a:r>
              <a:rPr lang="en-US" b="1"/>
              <a:t>Legal/Legislative Update (Federal &amp; State)</a:t>
            </a:r>
            <a:r>
              <a:rPr lang="en-US"/>
              <a:t>  </a:t>
            </a:r>
          </a:p>
          <a:p>
            <a:r>
              <a:rPr lang="en-US" b="1" i="1"/>
              <a:t>One of the top ways ACSI continues to support our members is through legislative advocacy.  Philip Scott, Vice President of Public Policy and Legal Affairs has given us information on some key issues at the federal level. </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42</a:t>
            </a:fld>
            <a:endParaRPr lang="en-US"/>
          </a:p>
        </p:txBody>
      </p:sp>
    </p:spTree>
    <p:extLst>
      <p:ext uri="{BB962C8B-B14F-4D97-AF65-F5344CB8AC3E}">
        <p14:creationId xmlns:p14="http://schemas.microsoft.com/office/powerpoint/2010/main" val="6935706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33  Legislative Summary (this is Philip’s slide #4)</a:t>
            </a:r>
            <a:endParaRPr lang="en-US"/>
          </a:p>
          <a:p>
            <a:r>
              <a:rPr lang="en-US" b="1" i="1"/>
              <a:t>We’ve all heard about the Title Funds being withheld or frozen for review. You probably have heard that they have been restored. </a:t>
            </a:r>
            <a:endParaRPr lang="en-US"/>
          </a:p>
          <a:p>
            <a:r>
              <a:rPr lang="en-US" b="1" i="1"/>
              <a:t> </a:t>
            </a:r>
            <a:endParaRPr lang="en-US"/>
          </a:p>
          <a:p>
            <a:r>
              <a:rPr lang="en-US" b="1" i="1"/>
              <a:t>Regarding the abolition of the US Department of Education</a:t>
            </a:r>
            <a:endParaRPr lang="en-US"/>
          </a:p>
          <a:p>
            <a:r>
              <a:rPr lang="en-US" b="1" i="1"/>
              <a:t>United States Department of Education (USDE) </a:t>
            </a:r>
            <a:endParaRPr lang="en-US"/>
          </a:p>
          <a:p>
            <a:pPr marL="171450" indent="-171450">
              <a:buFont typeface="Arial"/>
              <a:buChar char="•"/>
            </a:pPr>
            <a:r>
              <a:rPr lang="en-US" b="1" i="1"/>
              <a:t>The President would need Congress to disband the USDE.  That progress continues.  In the meantime, the administration is continuing to cut funding and shrink staffing at USDE. </a:t>
            </a:r>
            <a:endParaRPr lang="en-US"/>
          </a:p>
          <a:p>
            <a:pPr marL="171450" indent="-171450">
              <a:buFont typeface="Arial"/>
              <a:buChar char="•"/>
            </a:pPr>
            <a:r>
              <a:rPr lang="en-US" b="1" i="1"/>
              <a:t>Even a full closure of the department would not end the various programs it runs (like Title programs).  </a:t>
            </a:r>
            <a:endParaRPr lang="en-US"/>
          </a:p>
          <a:p>
            <a:pPr marL="171450" indent="-171450">
              <a:buFont typeface="Arial"/>
              <a:buChar char="•"/>
            </a:pPr>
            <a:r>
              <a:rPr lang="en-US" b="1" i="1"/>
              <a:t>Each program the Dept runs has its own separate legislation passed that created and funds it.  Those bills, each would also have to be individually rescinded.</a:t>
            </a:r>
            <a:endParaRPr lang="en-US"/>
          </a:p>
          <a:p>
            <a:pPr marL="171450" indent="-171450">
              <a:buFont typeface="Arial"/>
              <a:buChar char="•"/>
            </a:pPr>
            <a:r>
              <a:rPr lang="en-US" b="1" i="1"/>
              <a:t>What would happen is programs would be given over to other federal agencies and departments to operate.  For example, the student loan program would be given over to the Small Business Administration. </a:t>
            </a:r>
            <a:endParaRPr lang="en-US"/>
          </a:p>
          <a:p>
            <a:endParaRPr lang="en-US"/>
          </a:p>
          <a:p>
            <a:r>
              <a:rPr lang="en-US"/>
              <a:t>Title Funds – the hold was likely withdrawn after 20+ lawsuits from public school districts were filed. </a:t>
            </a:r>
          </a:p>
          <a:p>
            <a:endParaRPr lang="en-US"/>
          </a:p>
          <a:p>
            <a:r>
              <a:rPr lang="en-US"/>
              <a:t>United States Department of Education (USDE) </a:t>
            </a:r>
          </a:p>
          <a:p>
            <a:pPr marL="171450" indent="-171450">
              <a:buFontTx/>
              <a:buChar char="-"/>
            </a:pPr>
            <a:r>
              <a:rPr lang="en-US"/>
              <a:t>Trump would need Congress to disband the USDE.  That search continues.  In the meantime, Trump’s administration is continuing to cut funding and shrink staffing at USDE. </a:t>
            </a:r>
          </a:p>
          <a:p>
            <a:pPr marL="171450" indent="-171450">
              <a:buFontTx/>
              <a:buChar char="-"/>
            </a:pPr>
            <a:r>
              <a:rPr lang="en-US"/>
              <a:t>Even a full closure of the USDE would not end the various programs it runs (like Title programs).  </a:t>
            </a:r>
          </a:p>
          <a:p>
            <a:pPr marL="171450" indent="-171450">
              <a:buFontTx/>
              <a:buChar char="-"/>
            </a:pPr>
            <a:r>
              <a:rPr lang="en-US"/>
              <a:t>Each program the Dept runs has its own separate legislation passed that created and funds it.  Those bills, each would also have to be individually rescinded.</a:t>
            </a:r>
          </a:p>
          <a:p>
            <a:pPr marL="171450" indent="-171450">
              <a:buFontTx/>
              <a:buChar char="-"/>
            </a:pPr>
            <a:r>
              <a:rPr lang="en-US"/>
              <a:t>What would happen is programs would be given over to other federal agencies and departments to operate.  For example, the student loan program would be given over to the Small Business Administration. </a:t>
            </a:r>
          </a:p>
          <a:p>
            <a:pPr marL="171450" indent="-171450">
              <a:buFontTx/>
              <a:buChar char="-"/>
            </a:pPr>
            <a:endParaRPr lang="en-US"/>
          </a:p>
        </p:txBody>
      </p:sp>
      <p:sp>
        <p:nvSpPr>
          <p:cNvPr id="4" name="Slide Number Placeholder 3"/>
          <p:cNvSpPr>
            <a:spLocks noGrp="1"/>
          </p:cNvSpPr>
          <p:nvPr>
            <p:ph type="sldNum" sz="quarter" idx="5"/>
          </p:nvPr>
        </p:nvSpPr>
        <p:spPr/>
        <p:txBody>
          <a:bodyPr/>
          <a:lstStyle/>
          <a:p>
            <a:fld id="{B619D26D-499C-4FF6-939D-E03E80759081}" type="slidenum">
              <a:rPr lang="en-US" smtClean="0"/>
              <a:t>43</a:t>
            </a:fld>
            <a:endParaRPr lang="en-US"/>
          </a:p>
        </p:txBody>
      </p:sp>
    </p:spTree>
    <p:extLst>
      <p:ext uri="{BB962C8B-B14F-4D97-AF65-F5344CB8AC3E}">
        <p14:creationId xmlns:p14="http://schemas.microsoft.com/office/powerpoint/2010/main" val="19893361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C663B-2E88-8AB4-812A-0408A17096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88D024-63ED-1CF4-F178-224B59F939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F3DC3C-3139-C6E5-7CA6-EEE8EF2E237F}"/>
              </a:ext>
            </a:extLst>
          </p:cNvPr>
          <p:cNvSpPr>
            <a:spLocks noGrp="1"/>
          </p:cNvSpPr>
          <p:nvPr>
            <p:ph type="body" idx="1"/>
          </p:nvPr>
        </p:nvSpPr>
        <p:spPr/>
        <p:txBody>
          <a:bodyPr/>
          <a:lstStyle/>
          <a:p>
            <a:r>
              <a:rPr lang="en-US" b="1">
                <a:solidFill>
                  <a:srgbClr val="FF0000"/>
                </a:solidFill>
              </a:rPr>
              <a:t>SLIDE 34</a:t>
            </a:r>
            <a:r>
              <a:rPr lang="en-US"/>
              <a:t>       Philip’s slide #5  </a:t>
            </a:r>
          </a:p>
          <a:p>
            <a:r>
              <a:rPr lang="en-US" b="1" i="1"/>
              <a:t>What’s on everybody’s mind is the One Big Beautiful Bill that has now been passed into law.</a:t>
            </a:r>
            <a:endParaRPr lang="en-US"/>
          </a:p>
          <a:p>
            <a:r>
              <a:rPr lang="en-US" b="1" i="1"/>
              <a:t>Some highlights include:</a:t>
            </a:r>
            <a:endParaRPr lang="en-US"/>
          </a:p>
          <a:p>
            <a:pPr marL="171450" indent="-171450">
              <a:buFont typeface="Arial"/>
              <a:buChar char="•"/>
            </a:pPr>
            <a:r>
              <a:rPr lang="en-US" b="1" i="1"/>
              <a:t>Charity Act –This would incentivize middle America to give more as they can deduct their gifts again, even if they don’t itemize their tax returns. </a:t>
            </a:r>
            <a:endParaRPr lang="en-US"/>
          </a:p>
          <a:p>
            <a:pPr marL="171450" indent="-171450">
              <a:buFont typeface="Arial"/>
              <a:buChar char="•"/>
            </a:pPr>
            <a:r>
              <a:rPr lang="en-US" b="1" i="1"/>
              <a:t>Parking Tax – has come up multiple times to tax the employee on the use of the nonprofit employer’s parking lot spaces. This potential tax has been taken out.  </a:t>
            </a:r>
            <a:endParaRPr lang="en-US"/>
          </a:p>
          <a:p>
            <a:pPr marL="171450" indent="-171450">
              <a:buFont typeface="Arial"/>
              <a:buChar char="•"/>
            </a:pPr>
            <a:r>
              <a:rPr lang="en-US" b="1" i="1"/>
              <a:t>Further expansion of the College 529 plan has been expanded include dual enrollment fees, home education expenses, etc.  </a:t>
            </a:r>
            <a:endParaRPr lang="en-US"/>
          </a:p>
          <a:p>
            <a:r>
              <a:rPr lang="en-US" b="1" i="1"/>
              <a:t> </a:t>
            </a:r>
            <a:endParaRPr lang="en-US"/>
          </a:p>
          <a:p>
            <a:r>
              <a:rPr lang="en-US"/>
              <a:t> </a:t>
            </a:r>
          </a:p>
          <a:p>
            <a:r>
              <a:rPr lang="en-US" b="1" i="1"/>
              <a:t>Voucher – government funded from its budget, direct to school or families and is state aid. Limited to tuition. </a:t>
            </a:r>
            <a:endParaRPr lang="en-US"/>
          </a:p>
          <a:p>
            <a:pPr marL="171450" indent="-171450">
              <a:buFont typeface="Arial"/>
              <a:buChar char="•"/>
            </a:pPr>
            <a:r>
              <a:rPr lang="en-US" b="1" i="1"/>
              <a:t>ESA (Education Savings Account) – typically give parents access to a sum of money to spend on their child’s education (includes tuition, supplies, tutoring, resources). </a:t>
            </a:r>
            <a:endParaRPr lang="en-US"/>
          </a:p>
          <a:p>
            <a:pPr marL="171450" indent="-171450">
              <a:buFont typeface="Arial"/>
              <a:buChar char="•"/>
            </a:pPr>
            <a:r>
              <a:rPr lang="en-US" b="1" i="1"/>
              <a:t>Individual Tax Credit – the individual claims their own child’s educational expenses on their personal taxes. </a:t>
            </a:r>
            <a:endParaRPr lang="en-US"/>
          </a:p>
          <a:p>
            <a:pPr marL="171450" indent="-171450">
              <a:buFont typeface="Arial"/>
              <a:buChar char="•"/>
            </a:pPr>
            <a:r>
              <a:rPr lang="en-US" b="1" i="1"/>
              <a:t>Tax Credit Scholarship Programs – Donor gives to a separate scholarship organization who then awards scholarships to students and schools. Donor gets a refundable tax credit applied against their taxes. </a:t>
            </a:r>
            <a:endParaRPr lang="en-US"/>
          </a:p>
          <a:p>
            <a:r>
              <a:rPr lang="en-US" b="1">
                <a:solidFill>
                  <a:srgbClr val="FF0000"/>
                </a:solidFill>
              </a:rPr>
              <a:t> </a:t>
            </a:r>
            <a:endParaRPr lang="en-US"/>
          </a:p>
          <a:p>
            <a:endParaRPr lang="en-US"/>
          </a:p>
        </p:txBody>
      </p:sp>
      <p:sp>
        <p:nvSpPr>
          <p:cNvPr id="4" name="Slide Number Placeholder 3">
            <a:extLst>
              <a:ext uri="{FF2B5EF4-FFF2-40B4-BE49-F238E27FC236}">
                <a16:creationId xmlns:a16="http://schemas.microsoft.com/office/drawing/2014/main" id="{ECA5271C-A956-0016-6256-07AF8B6F515B}"/>
              </a:ext>
            </a:extLst>
          </p:cNvPr>
          <p:cNvSpPr>
            <a:spLocks noGrp="1"/>
          </p:cNvSpPr>
          <p:nvPr>
            <p:ph type="sldNum" sz="quarter" idx="5"/>
          </p:nvPr>
        </p:nvSpPr>
        <p:spPr/>
        <p:txBody>
          <a:bodyPr/>
          <a:lstStyle/>
          <a:p>
            <a:fld id="{B619D26D-499C-4FF6-939D-E03E80759081}" type="slidenum">
              <a:rPr lang="en-US" smtClean="0"/>
              <a:t>44</a:t>
            </a:fld>
            <a:endParaRPr lang="en-US"/>
          </a:p>
        </p:txBody>
      </p:sp>
    </p:spTree>
    <p:extLst>
      <p:ext uri="{BB962C8B-B14F-4D97-AF65-F5344CB8AC3E}">
        <p14:creationId xmlns:p14="http://schemas.microsoft.com/office/powerpoint/2010/main" val="15724299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35      Philip’s slide 7 Educational Choice for Children Act</a:t>
            </a:r>
            <a:endParaRPr lang="en-US"/>
          </a:p>
          <a:p>
            <a:r>
              <a:rPr lang="en-US" b="1" i="1"/>
              <a:t>The one thing coming out of the One Big Beautiful </a:t>
            </a:r>
            <a:r>
              <a:rPr lang="en-US" b="1" i="1" err="1"/>
              <a:t>Billl</a:t>
            </a:r>
            <a:r>
              <a:rPr lang="en-US" b="1" i="1"/>
              <a:t> that all of us have on our minds is ECCA… The Educational Choice for Children Act. </a:t>
            </a:r>
            <a:endParaRPr lang="en-US"/>
          </a:p>
          <a:p>
            <a:pPr marL="171450" indent="-171450">
              <a:buFont typeface="Arial"/>
              <a:buChar char="•"/>
            </a:pPr>
            <a:r>
              <a:rPr lang="en-US" b="1" i="1"/>
              <a:t>This would be available to all taxpayers even if they don’t itemize.  It’s a 100% federal tax credit, not a tax deduction so it is a refundable credit against any income taxes you have paid over the year. </a:t>
            </a:r>
            <a:endParaRPr lang="en-US"/>
          </a:p>
          <a:p>
            <a:pPr marL="171450" indent="-171450">
              <a:buFont typeface="Arial"/>
              <a:buChar char="•"/>
            </a:pPr>
            <a:r>
              <a:rPr lang="en-US" b="1" i="1"/>
              <a:t>Because it’s a tax credit (Supreme Court has ruled tax credits are not government aid or government money) and not a federally funded program out of tax dollars it is a much safer way of doing school choice. </a:t>
            </a:r>
            <a:endParaRPr lang="en-US"/>
          </a:p>
          <a:p>
            <a:pPr marL="171450" indent="-171450">
              <a:buFont typeface="Arial"/>
              <a:buChar char="•"/>
            </a:pPr>
            <a:r>
              <a:rPr lang="en-US" b="1" i="1"/>
              <a:t>The tax credit is permanent, no expiration or sunset date. The original bill did not make the program permanent; it would have to be renewed in 5 years originally.  This is a big win. </a:t>
            </a:r>
            <a:endParaRPr lang="en-US"/>
          </a:p>
          <a:p>
            <a:pPr marL="171450" indent="-171450">
              <a:buFont typeface="Arial"/>
              <a:buChar char="•"/>
            </a:pPr>
            <a:r>
              <a:rPr lang="en-US" b="1" i="1"/>
              <a:t>It is a limited tax credit to $1700 per filer. May expand that to $3,400 for married filing jointly.  Will wait for rules to see as they become available. </a:t>
            </a:r>
            <a:endParaRPr lang="en-US"/>
          </a:p>
          <a:p>
            <a:pPr marL="171450" indent="-171450">
              <a:buFont typeface="Arial"/>
              <a:buChar char="•"/>
            </a:pPr>
            <a:r>
              <a:rPr lang="en-US" b="1" i="1"/>
              <a:t>There is an opt-in feature to this law. That is, states will have to give notice to the Treasurer department of their intent to participate and create a system for scholarship granting organizations to operate. Actually, the governor of each state is given the responsibility to approve SGOs… scholarship granting organizations, which would include  ACSI’s Children’s Tuition Fund program… which we will talk about in a few minutes.  </a:t>
            </a:r>
            <a:endParaRPr lang="en-US"/>
          </a:p>
          <a:p>
            <a:pPr marL="171450" indent="-171450">
              <a:buFont typeface="Arial"/>
              <a:buChar char="•"/>
            </a:pPr>
            <a:r>
              <a:rPr lang="en-US" b="1" i="1"/>
              <a:t>The original bill required all private schools in the program to run IEP programs. This was removed. This is a major win. </a:t>
            </a:r>
            <a:endParaRPr lang="en-US"/>
          </a:p>
          <a:p>
            <a:pPr marL="171450" indent="-171450">
              <a:buFont typeface="Arial"/>
              <a:buChar char="•"/>
            </a:pPr>
            <a:r>
              <a:rPr lang="en-US" b="1" i="1"/>
              <a:t>As currently written, ACSI does not see a religious liberty concern for participating in the program.  Future administrations could change the program but currently, there are robust religious liberty laws to protect schools that participate. </a:t>
            </a:r>
            <a:endParaRPr lang="en-US"/>
          </a:p>
          <a:p>
            <a:r>
              <a:rPr lang="en-US" b="1" i="1"/>
              <a:t> </a:t>
            </a:r>
            <a:endParaRPr lang="en-US"/>
          </a:p>
        </p:txBody>
      </p:sp>
      <p:sp>
        <p:nvSpPr>
          <p:cNvPr id="4" name="Slide Number Placeholder 3"/>
          <p:cNvSpPr>
            <a:spLocks noGrp="1"/>
          </p:cNvSpPr>
          <p:nvPr>
            <p:ph type="sldNum" sz="quarter" idx="5"/>
          </p:nvPr>
        </p:nvSpPr>
        <p:spPr/>
        <p:txBody>
          <a:bodyPr/>
          <a:lstStyle/>
          <a:p>
            <a:fld id="{B619D26D-499C-4FF6-939D-E03E80759081}" type="slidenum">
              <a:rPr lang="en-US" smtClean="0"/>
              <a:t>45</a:t>
            </a:fld>
            <a:endParaRPr lang="en-US"/>
          </a:p>
        </p:txBody>
      </p:sp>
    </p:spTree>
    <p:extLst>
      <p:ext uri="{BB962C8B-B14F-4D97-AF65-F5344CB8AC3E}">
        <p14:creationId xmlns:p14="http://schemas.microsoft.com/office/powerpoint/2010/main" val="39143305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36 Philip’s slide #8 Legislative Summary</a:t>
            </a:r>
            <a:endParaRPr lang="en-US"/>
          </a:p>
          <a:p>
            <a:r>
              <a:rPr lang="en-US" b="1" i="1"/>
              <a:t>Some may be concerned as to whether or not this is a form of federal financial assistance. It is not. The scholarships do not make the school a recipient of federal financial aid.  This is private money and not federal funds. </a:t>
            </a:r>
            <a:endParaRPr lang="en-US"/>
          </a:p>
          <a:p>
            <a:r>
              <a:rPr lang="en-US" b="1" i="1"/>
              <a:t> </a:t>
            </a:r>
            <a:endParaRPr lang="en-US"/>
          </a:p>
          <a:p>
            <a:r>
              <a:rPr lang="en-US" b="1" i="1"/>
              <a:t>Qualifications for recipients. The average American family will qualify based on income thresholds. You can see the income qualifications up on the screen. </a:t>
            </a:r>
            <a:endParaRPr lang="en-US"/>
          </a:p>
          <a:p>
            <a:r>
              <a:rPr lang="en-US" b="1" i="1"/>
              <a:t> </a:t>
            </a:r>
            <a:endParaRPr lang="en-US"/>
          </a:p>
          <a:p>
            <a:r>
              <a:rPr lang="en-US" b="1" i="1" err="1"/>
              <a:t>Thereis</a:t>
            </a:r>
            <a:r>
              <a:rPr lang="en-US" b="1" i="1"/>
              <a:t> no limit on how much the program can bring in.  The limit is on the size of the individual gift, $1,700</a:t>
            </a:r>
            <a:endParaRPr lang="en-US"/>
          </a:p>
          <a:p>
            <a:r>
              <a:rPr lang="en-US" b="1" i="1"/>
              <a:t> </a:t>
            </a:r>
            <a:endParaRPr lang="en-US"/>
          </a:p>
          <a:p>
            <a:r>
              <a:rPr lang="en-US" b="1" i="1"/>
              <a:t>So, what if your Governor does not approve any SGOs in your state?</a:t>
            </a:r>
            <a:endParaRPr lang="en-US"/>
          </a:p>
          <a:p>
            <a:pPr marL="171450" indent="-171450">
              <a:buFont typeface="Arial"/>
              <a:buChar char="•"/>
            </a:pPr>
            <a:r>
              <a:rPr lang="en-US" b="1" i="1"/>
              <a:t>Individuals can give even if their state decides not to participate.  That would mean any gift given could not scholarship kids in states that do not participate but it could provide scholarships to kids in other states. </a:t>
            </a:r>
            <a:endParaRPr lang="en-US"/>
          </a:p>
          <a:p>
            <a:pPr marL="171450" indent="-171450">
              <a:buFont typeface="Arial"/>
              <a:buChar char="•"/>
            </a:pPr>
            <a:r>
              <a:rPr lang="en-US" b="1" i="1"/>
              <a:t>Families will be able to designate schools to give to at this point, but you cannot designate to an individual student.  </a:t>
            </a:r>
            <a:endParaRPr lang="en-US"/>
          </a:p>
          <a:p>
            <a:endParaRPr lang="en-US"/>
          </a:p>
          <a:p>
            <a:endParaRPr lang="en-US"/>
          </a:p>
        </p:txBody>
      </p:sp>
      <p:sp>
        <p:nvSpPr>
          <p:cNvPr id="4" name="Slide Number Placeholder 3"/>
          <p:cNvSpPr>
            <a:spLocks noGrp="1"/>
          </p:cNvSpPr>
          <p:nvPr>
            <p:ph type="sldNum" sz="quarter" idx="5"/>
          </p:nvPr>
        </p:nvSpPr>
        <p:spPr/>
        <p:txBody>
          <a:bodyPr/>
          <a:lstStyle/>
          <a:p>
            <a:fld id="{B619D26D-499C-4FF6-939D-E03E80759081}" type="slidenum">
              <a:rPr lang="en-US" smtClean="0"/>
              <a:t>46</a:t>
            </a:fld>
            <a:endParaRPr lang="en-US"/>
          </a:p>
        </p:txBody>
      </p:sp>
    </p:spTree>
    <p:extLst>
      <p:ext uri="{BB962C8B-B14F-4D97-AF65-F5344CB8AC3E}">
        <p14:creationId xmlns:p14="http://schemas.microsoft.com/office/powerpoint/2010/main" val="1049602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37 Philip’s slide #9  Legislative Summary</a:t>
            </a:r>
            <a:endParaRPr lang="en-US"/>
          </a:p>
          <a:p>
            <a:r>
              <a:rPr lang="en-US" b="1" i="1"/>
              <a:t>Some final thoughts on ECCA.</a:t>
            </a:r>
            <a:endParaRPr lang="en-US"/>
          </a:p>
          <a:p>
            <a:pPr marL="171450" indent="-171450">
              <a:buFont typeface="Arial"/>
              <a:buChar char="•"/>
            </a:pPr>
            <a:r>
              <a:rPr lang="en-US" b="1" i="1"/>
              <a:t>The first donations to SGOs can start Jan 1. 2027 and the impact will be for the 2027-28 school year.</a:t>
            </a:r>
            <a:endParaRPr lang="en-US"/>
          </a:p>
          <a:p>
            <a:pPr marL="171450" indent="-171450">
              <a:buFont typeface="Arial"/>
              <a:buChar char="•"/>
            </a:pPr>
            <a:r>
              <a:rPr lang="en-US" b="1" i="1"/>
              <a:t>This will not impact state choice programs as those dollars are credited at the state tax level, not the federal level. You can take advantage of both state and federal tax credit programs where they are available.</a:t>
            </a:r>
            <a:endParaRPr lang="en-US"/>
          </a:p>
          <a:p>
            <a:pPr marL="171450" indent="-171450">
              <a:buFont typeface="Arial"/>
              <a:buChar char="•"/>
            </a:pPr>
            <a:r>
              <a:rPr lang="en-US" b="1" i="1"/>
              <a:t>Keep an eye on what your state governor does to see if the state will join the federal program or not. Remember, your Governor is the one who accepts or rejects this Federal Tax Credit program in your state.  </a:t>
            </a:r>
            <a:endParaRPr lang="en-US"/>
          </a:p>
          <a:p>
            <a:endParaRPr lang="en-US"/>
          </a:p>
          <a:p>
            <a:endParaRPr lang="en-US"/>
          </a:p>
        </p:txBody>
      </p:sp>
      <p:sp>
        <p:nvSpPr>
          <p:cNvPr id="4" name="Slide Number Placeholder 3"/>
          <p:cNvSpPr>
            <a:spLocks noGrp="1"/>
          </p:cNvSpPr>
          <p:nvPr>
            <p:ph type="sldNum" sz="quarter" idx="5"/>
          </p:nvPr>
        </p:nvSpPr>
        <p:spPr/>
        <p:txBody>
          <a:bodyPr/>
          <a:lstStyle/>
          <a:p>
            <a:fld id="{B619D26D-499C-4FF6-939D-E03E80759081}" type="slidenum">
              <a:rPr lang="en-US" smtClean="0"/>
              <a:t>47</a:t>
            </a:fld>
            <a:endParaRPr lang="en-US"/>
          </a:p>
        </p:txBody>
      </p:sp>
    </p:spTree>
    <p:extLst>
      <p:ext uri="{BB962C8B-B14F-4D97-AF65-F5344CB8AC3E}">
        <p14:creationId xmlns:p14="http://schemas.microsoft.com/office/powerpoint/2010/main" val="20149081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Char char="•"/>
            </a:pPr>
            <a:r>
              <a:rPr lang="en-US" b="1">
                <a:solidFill>
                  <a:srgbClr val="FF0000"/>
                </a:solidFill>
              </a:rPr>
              <a:t>SLIDE 38  Philip’s slide #10  What’s Next?</a:t>
            </a:r>
            <a:endParaRPr lang="en-US"/>
          </a:p>
          <a:p>
            <a:pPr>
              <a:buFont typeface="Arial"/>
              <a:buChar char="•"/>
            </a:pPr>
            <a:r>
              <a:rPr lang="en-US" b="1" i="1"/>
              <a:t>The next step is for regulations to be drafted on how the program will be implemented.  This is where the details of how the program will work is decided.  Keep a close eye out for updates from ACSI on giving your opinion when the regulations are drafted. </a:t>
            </a:r>
          </a:p>
          <a:p>
            <a:pPr lvl="1">
              <a:buFont typeface="Arial"/>
              <a:buChar char="•"/>
            </a:pPr>
            <a:r>
              <a:rPr lang="en-US" b="1" i="1"/>
              <a:t>Remember, states will need to authorize their participation; they need to “opt in” to participate.  Keep in contact with ACSI Public Policy and Legal Affairs to track each state’s efforts. When appropriate, we need to make sure that your voice is heard at the statehouse. Lobby your state government to opt into the program. </a:t>
            </a:r>
            <a:endParaRPr lang="en-US"/>
          </a:p>
          <a:p>
            <a:pPr lvl="1">
              <a:buFont typeface="Arial"/>
              <a:buChar char="•"/>
            </a:pPr>
            <a:r>
              <a:rPr lang="en-US" b="1" i="1"/>
              <a:t> </a:t>
            </a:r>
            <a:endParaRPr lang="en-US"/>
          </a:p>
          <a:p>
            <a:pPr>
              <a:buFont typeface="Arial"/>
              <a:buChar char="•"/>
            </a:pPr>
            <a:r>
              <a:rPr lang="en-US" b="1" i="1"/>
              <a:t>What to do if you live in a heavy anti-school choice state? </a:t>
            </a:r>
          </a:p>
          <a:p>
            <a:pPr lvl="1">
              <a:buFont typeface="Arial"/>
              <a:buChar char="•"/>
            </a:pPr>
            <a:r>
              <a:rPr lang="en-US" b="1" i="1"/>
              <a:t>Keep in mind these are not dollars being taken from other state projects or budgets, this is a federal program funded out of Washington, D.C. If states don’t participate they will lose the money altogether. </a:t>
            </a:r>
          </a:p>
          <a:p>
            <a:pPr lvl="1">
              <a:buFont typeface="Arial"/>
              <a:buChar char="•"/>
            </a:pPr>
            <a:r>
              <a:rPr lang="en-US" b="1" i="1"/>
              <a:t>Just because the current governor doesn’t opt-in, that doesn’t mean the state can never participate – the next governor can opt the state in. </a:t>
            </a:r>
          </a:p>
          <a:p>
            <a:pPr lvl="1">
              <a:buFont typeface="Arial"/>
              <a:buChar char="•"/>
            </a:pPr>
            <a:r>
              <a:rPr lang="en-US" b="1" i="1"/>
              <a:t> </a:t>
            </a:r>
            <a:endParaRPr lang="en-US"/>
          </a:p>
          <a:p>
            <a:pPr lvl="1">
              <a:buFont typeface="Arial"/>
              <a:buChar char="•"/>
            </a:pPr>
            <a:r>
              <a:rPr lang="en-US" b="1" i="1"/>
              <a:t>In the meantime, build your own educational efforts and donor pipeline.</a:t>
            </a:r>
          </a:p>
          <a:p>
            <a:pPr lvl="1">
              <a:buFont typeface="Arial"/>
              <a:buChar char="•"/>
            </a:pPr>
            <a:r>
              <a:rPr lang="en-US" b="1" i="1"/>
              <a:t>We have time before this program kicks in, so take advantage of that time to start building a network of informed givers.</a:t>
            </a:r>
            <a:endParaRPr lang="en-US"/>
          </a:p>
          <a:p>
            <a:pPr lvl="1">
              <a:buFont typeface="Arial"/>
              <a:buChar char="•"/>
            </a:pPr>
            <a:r>
              <a:rPr lang="en-US" b="1" i="1"/>
              <a:t>If you live in a state that doesn’t have a tax credit program you will have a lot of education on how the program works and expectations for donors. </a:t>
            </a:r>
          </a:p>
          <a:p>
            <a:pPr lvl="1">
              <a:buFont typeface="Arial"/>
              <a:buChar char="•"/>
            </a:pPr>
            <a:r>
              <a:rPr lang="en-US" b="1" i="1"/>
              <a:t> </a:t>
            </a:r>
            <a:endParaRPr lang="en-US"/>
          </a:p>
          <a:p>
            <a:pPr lvl="1">
              <a:buFont typeface="Arial"/>
              <a:buChar char="•"/>
            </a:pPr>
            <a:r>
              <a:rPr lang="en-US" b="1" i="1"/>
              <a:t>Reach out to ACSI’s Children’s Tuition Fund to help with all of the above.  ACSI has been doing this very thing for two decades. </a:t>
            </a:r>
          </a:p>
          <a:p>
            <a:pPr lvl="1">
              <a:buFont typeface="Arial"/>
              <a:buChar char="•"/>
            </a:pPr>
            <a:r>
              <a:rPr lang="en-US" b="1">
                <a:solidFill>
                  <a:srgbClr val="FF0000"/>
                </a:solidFill>
              </a:rPr>
              <a:t> </a:t>
            </a:r>
            <a:endParaRPr lang="en-US"/>
          </a:p>
          <a:p>
            <a:pPr marL="171450" indent="-171450">
              <a:buFontTx/>
              <a:buChar char="-"/>
            </a:pPr>
            <a:endParaRPr lang="en-US"/>
          </a:p>
          <a:p>
            <a:pPr marL="628650" lvl="1" indent="-171450">
              <a:buFontTx/>
              <a:buChar char="-"/>
            </a:pPr>
            <a:endParaRPr lang="en-US"/>
          </a:p>
        </p:txBody>
      </p:sp>
      <p:sp>
        <p:nvSpPr>
          <p:cNvPr id="4" name="Slide Number Placeholder 3"/>
          <p:cNvSpPr>
            <a:spLocks noGrp="1"/>
          </p:cNvSpPr>
          <p:nvPr>
            <p:ph type="sldNum" sz="quarter" idx="5"/>
          </p:nvPr>
        </p:nvSpPr>
        <p:spPr/>
        <p:txBody>
          <a:bodyPr/>
          <a:lstStyle/>
          <a:p>
            <a:fld id="{B619D26D-499C-4FF6-939D-E03E80759081}" type="slidenum">
              <a:rPr lang="en-US" smtClean="0"/>
              <a:t>48</a:t>
            </a:fld>
            <a:endParaRPr lang="en-US"/>
          </a:p>
        </p:txBody>
      </p:sp>
    </p:spTree>
    <p:extLst>
      <p:ext uri="{BB962C8B-B14F-4D97-AF65-F5344CB8AC3E}">
        <p14:creationId xmlns:p14="http://schemas.microsoft.com/office/powerpoint/2010/main" val="2044352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INSERT VIDEO: LNM Greeting and Highlight</a:t>
            </a:r>
            <a:endParaRPr lang="en-US"/>
          </a:p>
          <a:p>
            <a:endParaRPr lang="en-US" b="1" i="1"/>
          </a:p>
          <a:p>
            <a:r>
              <a:rPr lang="en-US" sz="1200" b="1" i="1" kern="1200">
                <a:solidFill>
                  <a:schemeClr val="tx1"/>
                </a:solidFill>
                <a:effectLst/>
                <a:latin typeface="+mn-lt"/>
                <a:ea typeface="+mn-ea"/>
                <a:cs typeface="+mn-cs"/>
              </a:rPr>
              <a:t>As we begin, here is a word from our President and CEO, Dr. Larry Taylor.  </a:t>
            </a:r>
            <a:r>
              <a:rPr lang="en-US" sz="1200" b="0" i="0" kern="1200">
                <a:solidFill>
                  <a:schemeClr val="tx1"/>
                </a:solidFill>
                <a:effectLst/>
                <a:latin typeface="+mn-lt"/>
                <a:ea typeface="+mn-ea"/>
                <a:cs typeface="+mn-cs"/>
              </a:rPr>
              <a:t> </a:t>
            </a:r>
            <a:endParaRPr lang="en-US">
              <a:ea typeface="+mn-ea"/>
              <a:cs typeface="+mn-cs"/>
            </a:endParaRPr>
          </a:p>
          <a:p>
            <a:pPr fontAlgn="base"/>
            <a:r>
              <a:rPr lang="en-US" sz="1200" b="0" i="0" kern="1200">
                <a:solidFill>
                  <a:schemeClr val="tx1"/>
                </a:solidFill>
                <a:effectLst/>
                <a:latin typeface="+mn-lt"/>
                <a:ea typeface="+mn-ea"/>
                <a:cs typeface="+mn-cs"/>
              </a:rPr>
              <a:t>(</a:t>
            </a:r>
            <a:r>
              <a:rPr lang="en-US" sz="1200" b="1" i="0" kern="1200">
                <a:solidFill>
                  <a:schemeClr val="tx1"/>
                </a:solidFill>
                <a:effectLst/>
                <a:latin typeface="+mn-lt"/>
                <a:ea typeface="+mn-ea"/>
                <a:cs typeface="+mn-cs"/>
              </a:rPr>
              <a:t>SLIDE 4  </a:t>
            </a:r>
            <a:r>
              <a:rPr lang="en-US" sz="1200" b="0" i="0" kern="1200">
                <a:solidFill>
                  <a:schemeClr val="tx1"/>
                </a:solidFill>
                <a:effectLst/>
                <a:latin typeface="+mn-lt"/>
                <a:ea typeface="+mn-ea"/>
                <a:cs typeface="+mn-cs"/>
              </a:rPr>
              <a:t>VIDEO:  LT Greeting </a:t>
            </a:r>
            <a:r>
              <a:rPr lang="en-US"/>
              <a:t>(1:54)</a:t>
            </a:r>
            <a:r>
              <a:rPr lang="en-US" sz="1200" b="0" i="0" kern="1200">
                <a:solidFill>
                  <a:schemeClr val="tx1"/>
                </a:solidFill>
                <a:effectLst/>
                <a:latin typeface="+mn-lt"/>
                <a:ea typeface="+mn-ea"/>
                <a:cs typeface="+mn-cs"/>
              </a:rPr>
              <a:t> and Highlight Reel Package (1:15) with outcue of </a:t>
            </a:r>
            <a:r>
              <a:rPr lang="en-US"/>
              <a:t> music fading to ACSI LOGO on screen)</a:t>
            </a:r>
            <a:r>
              <a:rPr lang="en-US" sz="1200" b="0" i="0" kern="1200">
                <a:solidFill>
                  <a:schemeClr val="tx1"/>
                </a:solidFill>
                <a:effectLst/>
                <a:latin typeface="+mn-lt"/>
                <a:ea typeface="+mn-ea"/>
                <a:cs typeface="+mn-cs"/>
              </a:rPr>
              <a:t> </a:t>
            </a:r>
            <a:endParaRPr lang="en-US" sz="1200" b="0" i="0" kern="1200">
              <a:solidFill>
                <a:schemeClr val="tx1"/>
              </a:solidFill>
              <a:effectLst/>
              <a:latin typeface="+mn-lt"/>
            </a:endParaRPr>
          </a:p>
          <a:p>
            <a:endParaRPr lang="en-US"/>
          </a:p>
        </p:txBody>
      </p:sp>
      <p:sp>
        <p:nvSpPr>
          <p:cNvPr id="4" name="Slide Number Placeholder 3"/>
          <p:cNvSpPr>
            <a:spLocks noGrp="1"/>
          </p:cNvSpPr>
          <p:nvPr>
            <p:ph type="sldNum" sz="quarter" idx="5"/>
          </p:nvPr>
        </p:nvSpPr>
        <p:spPr/>
        <p:txBody>
          <a:bodyPr/>
          <a:lstStyle/>
          <a:p>
            <a:fld id="{217B745E-44B2-493E-90A7-EE6D837C336C}" type="slidenum">
              <a:rPr lang="en-US" smtClean="0"/>
              <a:t>4</a:t>
            </a:fld>
            <a:endParaRPr lang="en-US"/>
          </a:p>
        </p:txBody>
      </p:sp>
    </p:spTree>
    <p:extLst>
      <p:ext uri="{BB962C8B-B14F-4D97-AF65-F5344CB8AC3E}">
        <p14:creationId xmlns:p14="http://schemas.microsoft.com/office/powerpoint/2010/main" val="5667338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37  James Elliott’s slide #1  Children Tuition Fund</a:t>
            </a:r>
            <a:endParaRPr lang="en-US"/>
          </a:p>
          <a:p>
            <a:r>
              <a:rPr lang="en-US" b="1" i="1"/>
              <a:t>CTF supports ACSI and its mission primarily as a means of creating access for students to attend Christian schools. CTF really accomplishes ACSI’s Access Pillar.</a:t>
            </a:r>
            <a:endParaRPr lang="en-US"/>
          </a:p>
          <a:p>
            <a:r>
              <a:rPr lang="en-US" b="1" i="1"/>
              <a:t> </a:t>
            </a:r>
            <a:endParaRPr lang="en-US"/>
          </a:p>
          <a:p>
            <a:r>
              <a:rPr lang="en-US" b="1" i="1"/>
              <a:t>Remember what ECCA is NOT… it not a voucher. Vouchers are direct, allocated dollars from a government source. Same with Education Savings Accounts (ESA). ECCA is NOT a voucher program or a Educational Savings account. though you will see it referred to as such in the media and from opponents of the program.</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AE4C0-61A4-476F-A465-E1E0D0DD572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73990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ECCA is a tax-credit. Money comes from private donors (that we call tax-credit contributors) to a non-profit 501c3 like CTF. CTF then provides funding to schools for the benefit of qualified students. This tax-credit mechanism offers protections to schools and families who would prefer not to “take government money” as well as to protect schools from government overreach related to hiring, curriculum, etc.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AE4C0-61A4-476F-A465-E1E0D0DD572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357503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b="1">
                <a:solidFill>
                  <a:srgbClr val="FF0000"/>
                </a:solidFill>
              </a:rPr>
              <a:t>SLIDE 38  James Elliott’s slide #6   ECCA is a Tax-Credit</a:t>
            </a:r>
            <a:endParaRPr lang="en-US"/>
          </a:p>
          <a:p>
            <a:pPr>
              <a:buFont typeface="Arial" panose="020B0604020202020204" pitchFamily="34" charset="0"/>
              <a:buChar char="•"/>
            </a:pPr>
            <a:r>
              <a:rPr lang="en-US" b="1" i="1"/>
              <a:t>As we have already stated, ECCA is a tax-credit. Money comes from private donors (that we call tax-credit contributors) to a non-profit 501c3 like ACSI’s Children’s Tuition Fund. CTF then provides funding to schools for the benefit of qualified students. </a:t>
            </a:r>
          </a:p>
          <a:p>
            <a:pPr>
              <a:buFont typeface="Arial" panose="020B0604020202020204" pitchFamily="34" charset="0"/>
              <a:buChar char="•"/>
            </a:pPr>
            <a:endParaRPr lang="en-US" b="1" i="1"/>
          </a:p>
          <a:p>
            <a:r>
              <a:rPr lang="en-US" b="1">
                <a:solidFill>
                  <a:srgbClr val="FF0000"/>
                </a:solidFill>
              </a:rPr>
              <a:t>SLIDE 39  James Elliott’s slide #9</a:t>
            </a:r>
            <a:endParaRPr lang="en-US"/>
          </a:p>
          <a:p>
            <a:r>
              <a:rPr lang="en-US" b="1" i="1"/>
              <a:t>ACSI’s Children’s Tuition Fund will be available in all 50 states and DC. With over 20 years working in tax credit programs, we have a commitment to Christian schools and Kingdom education and are ready to assist you. </a:t>
            </a:r>
            <a:endParaRPr lang="en-US"/>
          </a:p>
          <a:p>
            <a:pPr>
              <a:buFont typeface="Arial" panose="020B0604020202020204" pitchFamily="34" charset="0"/>
            </a:pPr>
            <a:endParaRPr lang="en-US" b="1" i="1"/>
          </a:p>
          <a:p>
            <a:endParaRPr lang="en-US"/>
          </a:p>
        </p:txBody>
      </p:sp>
      <p:sp>
        <p:nvSpPr>
          <p:cNvPr id="4" name="Slide Number Placeholder 3"/>
          <p:cNvSpPr>
            <a:spLocks noGrp="1"/>
          </p:cNvSpPr>
          <p:nvPr>
            <p:ph type="sldNum" sz="quarter" idx="5"/>
          </p:nvPr>
        </p:nvSpPr>
        <p:spPr/>
        <p:txBody>
          <a:bodyPr/>
          <a:lstStyle/>
          <a:p>
            <a:fld id="{535AE4C0-61A4-476F-A465-E1E0D0DD5724}" type="slidenum">
              <a:rPr lang="en-US" smtClean="0"/>
              <a:t>51</a:t>
            </a:fld>
            <a:endParaRPr lang="en-US"/>
          </a:p>
        </p:txBody>
      </p:sp>
    </p:spTree>
    <p:extLst>
      <p:ext uri="{BB962C8B-B14F-4D97-AF65-F5344CB8AC3E}">
        <p14:creationId xmlns:p14="http://schemas.microsoft.com/office/powerpoint/2010/main" val="23954326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1D7D6-0A54-F459-8B29-DD8F4DEB25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8C7428-CB91-29A8-F31B-63B8E4B81E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13E094-4892-675C-193D-40B0F7DF75C1}"/>
              </a:ext>
            </a:extLst>
          </p:cNvPr>
          <p:cNvSpPr>
            <a:spLocks noGrp="1"/>
          </p:cNvSpPr>
          <p:nvPr>
            <p:ph type="body" idx="1"/>
          </p:nvPr>
        </p:nvSpPr>
        <p:spPr/>
        <p:txBody>
          <a:bodyPr/>
          <a:lstStyle/>
          <a:p>
            <a:pPr>
              <a:buFont typeface="Arial" panose="020B0604020202020204" pitchFamily="34" charset="0"/>
              <a:buChar char="•"/>
            </a:pPr>
            <a:r>
              <a:rPr lang="en-US" b="1">
                <a:solidFill>
                  <a:srgbClr val="FF0000"/>
                </a:solidFill>
              </a:rPr>
              <a:t>SLIDE 40  James Elliott’s slide #10   Why Participate in School Choice?</a:t>
            </a:r>
            <a:endParaRPr lang="en-US"/>
          </a:p>
          <a:p>
            <a:pPr>
              <a:buFont typeface="Arial" panose="020B0604020202020204" pitchFamily="34" charset="0"/>
              <a:buChar char="•"/>
            </a:pPr>
            <a:r>
              <a:rPr lang="en-US" b="1" i="1"/>
              <a:t>If you are concerned about participating in a school choice program, review the points on this slide that give some encouragement to participate or contact James Elliott, Director of CTF for more information.</a:t>
            </a:r>
          </a:p>
          <a:p>
            <a:pPr marL="171450" indent="-171450">
              <a:buFont typeface="Arial" panose="020B0604020202020204" pitchFamily="34" charset="0"/>
              <a:buChar char="•"/>
            </a:pPr>
            <a:endParaRPr lang="en-US"/>
          </a:p>
        </p:txBody>
      </p:sp>
      <p:sp>
        <p:nvSpPr>
          <p:cNvPr id="4" name="Slide Number Placeholder 3">
            <a:extLst>
              <a:ext uri="{FF2B5EF4-FFF2-40B4-BE49-F238E27FC236}">
                <a16:creationId xmlns:a16="http://schemas.microsoft.com/office/drawing/2014/main" id="{320A1635-019C-8776-2587-B6D351692152}"/>
              </a:ext>
            </a:extLst>
          </p:cNvPr>
          <p:cNvSpPr>
            <a:spLocks noGrp="1"/>
          </p:cNvSpPr>
          <p:nvPr>
            <p:ph type="sldNum" sz="quarter" idx="5"/>
          </p:nvPr>
        </p:nvSpPr>
        <p:spPr/>
        <p:txBody>
          <a:bodyPr/>
          <a:lstStyle/>
          <a:p>
            <a:fld id="{535AE4C0-61A4-476F-A465-E1E0D0DD5724}" type="slidenum">
              <a:rPr lang="en-US" smtClean="0"/>
              <a:t>52</a:t>
            </a:fld>
            <a:endParaRPr lang="en-US"/>
          </a:p>
        </p:txBody>
      </p:sp>
    </p:spTree>
    <p:extLst>
      <p:ext uri="{BB962C8B-B14F-4D97-AF65-F5344CB8AC3E}">
        <p14:creationId xmlns:p14="http://schemas.microsoft.com/office/powerpoint/2010/main" val="25969198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FD26F-2293-08BF-E3A3-9DAFCD54B0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D6DA59-1AF7-99D9-A3B9-265A4A4038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0A65D1-3C2B-CF3B-A944-C428B083B7F2}"/>
              </a:ext>
            </a:extLst>
          </p:cNvPr>
          <p:cNvSpPr>
            <a:spLocks noGrp="1"/>
          </p:cNvSpPr>
          <p:nvPr>
            <p:ph type="body" idx="1"/>
          </p:nvPr>
        </p:nvSpPr>
        <p:spPr/>
        <p:txBody>
          <a:bodyPr/>
          <a:lstStyle/>
          <a:p>
            <a:pPr marL="0" indent="0">
              <a:buFont typeface="Arial" panose="020B0604020202020204" pitchFamily="34" charset="0"/>
              <a:buNone/>
            </a:pPr>
            <a:r>
              <a:rPr lang="en-US"/>
              <a:t>Education is going to be the key for the next several months. There will be no shortage of families who want to apply for a scholarship. Funding is going to be the key. Because these will be tax-credit scholarships the money must be raised by SGOs. CTF will need to join with our schools to raise these dollars. For the next several months educating school boards and donors will be of primary focus. Reach out to CTF and get them to your school for a board education meeting and to educate your donors. They can obviously join virtually if that’s your preference. But education is the key for the next several months… probably until the late spring of 2026.</a:t>
            </a:r>
          </a:p>
        </p:txBody>
      </p:sp>
      <p:sp>
        <p:nvSpPr>
          <p:cNvPr id="4" name="Slide Number Placeholder 3">
            <a:extLst>
              <a:ext uri="{FF2B5EF4-FFF2-40B4-BE49-F238E27FC236}">
                <a16:creationId xmlns:a16="http://schemas.microsoft.com/office/drawing/2014/main" id="{4632BF94-B8B9-709D-7D40-086C90F7219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AE4C0-61A4-476F-A465-E1E0D0DD5724}"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492554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42  This is James Elliott’s slide #13   Questions </a:t>
            </a:r>
            <a:endParaRPr lang="en-US"/>
          </a:p>
          <a:p>
            <a:r>
              <a:rPr lang="en-US" b="1" i="1"/>
              <a:t> </a:t>
            </a:r>
            <a:endParaRPr lang="en-US"/>
          </a:p>
          <a:p>
            <a:r>
              <a:rPr lang="en-US" b="1" i="1"/>
              <a:t>Here’s CTF Director James Elliott and his associate Tonia Harding’s contact info</a:t>
            </a:r>
            <a:r>
              <a:rPr lang="en-US" b="1">
                <a:solidFill>
                  <a:srgbClr val="FF0000"/>
                </a:solidFill>
              </a:rPr>
              <a:t>. </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54</a:t>
            </a:fld>
            <a:endParaRPr lang="en-US"/>
          </a:p>
        </p:txBody>
      </p:sp>
    </p:spTree>
    <p:extLst>
      <p:ext uri="{BB962C8B-B14F-4D97-AF65-F5344CB8AC3E}">
        <p14:creationId xmlns:p14="http://schemas.microsoft.com/office/powerpoint/2010/main" val="6216171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43   What’s Happening in Your State?</a:t>
            </a:r>
            <a:endParaRPr lang="en-US"/>
          </a:p>
          <a:p>
            <a:r>
              <a:rPr lang="en-US" b="1" i="1"/>
              <a:t>We are going to transition to what is happening in your state. State legislatures directly impact your daily operations, including scholarships, curriculum, accreditation, and employment.</a:t>
            </a:r>
            <a:endParaRPr lang="en-US"/>
          </a:p>
          <a:p>
            <a:r>
              <a:rPr lang="en-US" b="1" i="1"/>
              <a:t>Your engagement strengthens the movement — local leaders rooted in mission have the greatest influence on policy. So, while you are listening to what is happening in your state, remember some Practical Ways You Can Influence State Policy Today</a:t>
            </a:r>
            <a:endParaRPr lang="en-US"/>
          </a:p>
          <a:p>
            <a:pPr marL="342900" lvl="1" indent="-342900">
              <a:buChar char="•"/>
            </a:pPr>
            <a:r>
              <a:rPr lang="en-US" b="1" i="1"/>
              <a:t> Stay informed — Look out for policy alerts from ACSI and join (or form) a coalition of Christian schools in your state.</a:t>
            </a:r>
            <a:endParaRPr lang="en-US"/>
          </a:p>
          <a:p>
            <a:pPr marL="342900" lvl="1" indent="-342900">
              <a:buChar char="•"/>
            </a:pPr>
            <a:r>
              <a:rPr lang="en-US" b="1" i="1"/>
              <a:t> Host a legislator on campus giving a tour builds real connections and makes tough policy asks easier.</a:t>
            </a:r>
            <a:endParaRPr lang="en-US"/>
          </a:p>
          <a:p>
            <a:pPr marL="342900" lvl="1" indent="-342900">
              <a:buChar char="•"/>
            </a:pPr>
            <a:r>
              <a:rPr lang="en-US" b="1" i="1"/>
              <a:t>Educate your staff and families and equip your school community to be thoughtful, engaged citizens.</a:t>
            </a:r>
            <a:br>
              <a:rPr lang="en-US" b="1" i="1">
                <a:cs typeface="+mn-lt"/>
              </a:rPr>
            </a:br>
            <a:br>
              <a:rPr lang="en-US" b="1" i="1">
                <a:cs typeface="+mn-lt"/>
              </a:rPr>
            </a:br>
            <a:r>
              <a:rPr lang="en-US" b="1" i="1"/>
              <a:t> ACSI has named Autumn Faulkner as our new State Policy Engagement Director. She is available to answer your questions, provide support and training. You can email Autumn at  </a:t>
            </a:r>
            <a:r>
              <a:rPr lang="en-US" b="1" i="1">
                <a:hlinkClick r:id="rId3"/>
              </a:rPr>
              <a:t>Autumn_Faulkner@acsi.org</a:t>
            </a:r>
            <a:r>
              <a:rPr lang="en-US" b="1" i="1"/>
              <a:t> </a:t>
            </a:r>
            <a:br>
              <a:rPr lang="en-US" b="1" i="1">
                <a:cs typeface="+mn-lt"/>
              </a:rPr>
            </a:br>
            <a:br>
              <a:rPr lang="en-US" b="1" i="1">
                <a:cs typeface="+mn-lt"/>
              </a:rPr>
            </a:br>
            <a:r>
              <a:rPr lang="en-US" b="1" i="1"/>
              <a:t> Policy can change fast—engaged leaders make the difference. </a:t>
            </a:r>
            <a:br>
              <a:rPr lang="en-US" b="1" i="1">
                <a:cs typeface="+mn-lt"/>
              </a:rPr>
            </a:br>
            <a:br>
              <a:rPr lang="en-US" b="1" i="1">
                <a:cs typeface="+mn-lt"/>
              </a:rPr>
            </a:br>
            <a:r>
              <a:rPr lang="en-US" b="1" i="1"/>
              <a:t>(Possibly give an example of a legislative policy that was changed in your state by advocacy.)</a:t>
            </a:r>
            <a:br>
              <a:rPr lang="en-US" b="1" i="1">
                <a:cs typeface="+mn-lt"/>
              </a:rPr>
            </a:br>
            <a:br>
              <a:rPr lang="en-US" b="1" i="1">
                <a:cs typeface="+mn-lt"/>
              </a:rPr>
            </a:br>
            <a:r>
              <a:rPr lang="en-US" b="1" i="1"/>
              <a:t>So, let’s turn it over to… </a:t>
            </a:r>
            <a:r>
              <a:rPr lang="en-US"/>
              <a:t>(name/title of who is speaking to the state issue).</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55</a:t>
            </a:fld>
            <a:endParaRPr lang="en-US"/>
          </a:p>
        </p:txBody>
      </p:sp>
    </p:spTree>
    <p:extLst>
      <p:ext uri="{BB962C8B-B14F-4D97-AF65-F5344CB8AC3E}">
        <p14:creationId xmlns:p14="http://schemas.microsoft.com/office/powerpoint/2010/main" val="2999798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F7A45-A5E7-1E67-E8EF-DF77934DA3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7186C0-CC92-B29C-AC78-933E4C4FC9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9549E3-89E9-C1E8-367F-7FB68F112AFE}"/>
              </a:ext>
            </a:extLst>
          </p:cNvPr>
          <p:cNvSpPr>
            <a:spLocks noGrp="1"/>
          </p:cNvSpPr>
          <p:nvPr>
            <p:ph type="body" idx="1"/>
          </p:nvPr>
        </p:nvSpPr>
        <p:spPr/>
        <p:txBody>
          <a:bodyPr/>
          <a:lstStyle/>
          <a:p>
            <a:r>
              <a:rPr lang="en-US" b="1">
                <a:solidFill>
                  <a:srgbClr val="FF0000"/>
                </a:solidFill>
              </a:rPr>
              <a:t>SLIDE 44</a:t>
            </a:r>
            <a:r>
              <a:rPr lang="en-US">
                <a:solidFill>
                  <a:srgbClr val="FF0000"/>
                </a:solidFill>
              </a:rPr>
              <a:t>       </a:t>
            </a:r>
            <a:r>
              <a:rPr lang="en-US" b="1">
                <a:solidFill>
                  <a:srgbClr val="FF0000"/>
                </a:solidFill>
              </a:rPr>
              <a:t>State &amp; Local issues</a:t>
            </a:r>
            <a:endParaRPr lang="en-US"/>
          </a:p>
          <a:p>
            <a:endParaRPr lang="en-US" b="1">
              <a:solidFill>
                <a:srgbClr val="FF0000"/>
              </a:solidFil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0ED91685-42BB-0EC1-183A-98071F76FA46}"/>
              </a:ext>
            </a:extLst>
          </p:cNvPr>
          <p:cNvSpPr>
            <a:spLocks noGrp="1"/>
          </p:cNvSpPr>
          <p:nvPr>
            <p:ph type="sldNum" sz="quarter" idx="5"/>
          </p:nvPr>
        </p:nvSpPr>
        <p:spPr/>
        <p:txBody>
          <a:bodyPr/>
          <a:lstStyle/>
          <a:p>
            <a:fld id="{217B745E-44B2-493E-90A7-EE6D837C336C}" type="slidenum">
              <a:rPr lang="en-US" smtClean="0"/>
              <a:t>56</a:t>
            </a:fld>
            <a:endParaRPr lang="en-US"/>
          </a:p>
        </p:txBody>
      </p:sp>
    </p:spTree>
    <p:extLst>
      <p:ext uri="{BB962C8B-B14F-4D97-AF65-F5344CB8AC3E}">
        <p14:creationId xmlns:p14="http://schemas.microsoft.com/office/powerpoint/2010/main" val="10121158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11:30  STRETCH BREAK (5 minute break)</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57</a:t>
            </a:fld>
            <a:endParaRPr lang="en-US"/>
          </a:p>
        </p:txBody>
      </p:sp>
    </p:spTree>
    <p:extLst>
      <p:ext uri="{BB962C8B-B14F-4D97-AF65-F5344CB8AC3E}">
        <p14:creationId xmlns:p14="http://schemas.microsoft.com/office/powerpoint/2010/main" val="27465753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45</a:t>
            </a:r>
            <a:r>
              <a:rPr lang="en-US" b="1"/>
              <a:t>   11:35-11:40  Cardus Education Survey/Mental Health</a:t>
            </a:r>
            <a:endParaRPr lang="en-US"/>
          </a:p>
          <a:p>
            <a:pPr algn="just"/>
            <a:r>
              <a:rPr lang="en-US" b="1" i="1"/>
              <a:t>In late 2024, ACSI and the School Counseling Mental Health Initiative (SCMHI) at Denver Seminary surveyed Christian school leaders at ACSI member schools on their perceptions of student and educator well-being, school policies, and overall mental health culture in schools. We conducted this research in response to the rising concern regarding the decline in youth mental health across the United States and the globe.</a:t>
            </a:r>
            <a:endParaRPr lang="en-US"/>
          </a:p>
          <a:p>
            <a:pPr algn="just"/>
            <a:r>
              <a:rPr lang="en-US" b="1" i="1"/>
              <a:t>Through this research, we aimed to explore the state of student and educator well-being in Christian schools, as seen through the perspective of heads of school. This brief provides topline findings along with recommendations for discussion and exploration within your own school context. </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58</a:t>
            </a:fld>
            <a:endParaRPr lang="en-US"/>
          </a:p>
        </p:txBody>
      </p:sp>
    </p:spTree>
    <p:extLst>
      <p:ext uri="{BB962C8B-B14F-4D97-AF65-F5344CB8AC3E}">
        <p14:creationId xmlns:p14="http://schemas.microsoft.com/office/powerpoint/2010/main" val="1729860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2BC6C-B20C-7000-50C3-8C8BDBDBC9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8C7B08-9939-B118-2B93-C41D53CF18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7C9D05-8822-E484-DB3E-4BEADDF964DA}"/>
              </a:ext>
            </a:extLst>
          </p:cNvPr>
          <p:cNvSpPr>
            <a:spLocks noGrp="1"/>
          </p:cNvSpPr>
          <p:nvPr>
            <p:ph type="body" idx="1"/>
          </p:nvPr>
        </p:nvSpPr>
        <p:spPr/>
        <p:txBody>
          <a:bodyPr/>
          <a:lstStyle/>
          <a:p>
            <a:r>
              <a:rPr lang="en-US" b="1">
                <a:solidFill>
                  <a:srgbClr val="FF0000"/>
                </a:solidFill>
              </a:rPr>
              <a:t>INSERT </a:t>
            </a:r>
            <a:r>
              <a:rPr lang="en-US" b="1" i="0" kern="1200">
                <a:solidFill>
                  <a:srgbClr val="FF0000"/>
                </a:solidFill>
                <a:effectLst/>
              </a:rPr>
              <a:t>VIDEO:</a:t>
            </a:r>
            <a:r>
              <a:rPr lang="en-US" b="1">
                <a:solidFill>
                  <a:srgbClr val="FF0000"/>
                </a:solidFill>
              </a:rPr>
              <a:t> What's Coming This Year</a:t>
            </a:r>
            <a:endParaRPr lang="en-US"/>
          </a:p>
          <a:p>
            <a:endParaRPr lang="en-US"/>
          </a:p>
        </p:txBody>
      </p:sp>
      <p:sp>
        <p:nvSpPr>
          <p:cNvPr id="4" name="Slide Number Placeholder 3">
            <a:extLst>
              <a:ext uri="{FF2B5EF4-FFF2-40B4-BE49-F238E27FC236}">
                <a16:creationId xmlns:a16="http://schemas.microsoft.com/office/drawing/2014/main" id="{2D920476-098E-493D-E392-9781A896293A}"/>
              </a:ext>
            </a:extLst>
          </p:cNvPr>
          <p:cNvSpPr>
            <a:spLocks noGrp="1"/>
          </p:cNvSpPr>
          <p:nvPr>
            <p:ph type="sldNum" sz="quarter" idx="5"/>
          </p:nvPr>
        </p:nvSpPr>
        <p:spPr/>
        <p:txBody>
          <a:bodyPr/>
          <a:lstStyle/>
          <a:p>
            <a:fld id="{217B745E-44B2-493E-90A7-EE6D837C336C}" type="slidenum">
              <a:rPr lang="en-US" smtClean="0"/>
              <a:t>5</a:t>
            </a:fld>
            <a:endParaRPr lang="en-US"/>
          </a:p>
        </p:txBody>
      </p:sp>
    </p:spTree>
    <p:extLst>
      <p:ext uri="{BB962C8B-B14F-4D97-AF65-F5344CB8AC3E}">
        <p14:creationId xmlns:p14="http://schemas.microsoft.com/office/powerpoint/2010/main" val="17093180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1">
                <a:solidFill>
                  <a:srgbClr val="FF0000"/>
                </a:solidFill>
              </a:rPr>
              <a:t>SLIDE 46:</a:t>
            </a:r>
            <a:r>
              <a:rPr lang="en-US" b="1"/>
              <a:t>    KEY FINDINGS</a:t>
            </a:r>
            <a:endParaRPr lang="en-US"/>
          </a:p>
          <a:p>
            <a:pPr marL="285750" indent="-285750">
              <a:buFont typeface="Arial"/>
              <a:buChar char="•"/>
            </a:pPr>
            <a:r>
              <a:rPr lang="en-US" b="1" i="1"/>
              <a:t>Student Mental Health: 80% of leaders rate student mental health </a:t>
            </a:r>
            <a:r>
              <a:rPr lang="en-US" b="1" i="1" err="1"/>
              <a:t>as“good</a:t>
            </a:r>
            <a:r>
              <a:rPr lang="en-US" b="1" i="1"/>
              <a:t>,” yet 88% say Christian schools should be concerned about </a:t>
            </a:r>
            <a:r>
              <a:rPr lang="en-US" b="1" i="1" err="1"/>
              <a:t>studentwell</a:t>
            </a:r>
            <a:r>
              <a:rPr lang="en-US" b="1" i="1"/>
              <a:t>-being. Leaders say the top student issues are 1) anxiety, 2) </a:t>
            </a:r>
            <a:r>
              <a:rPr lang="en-US" b="1" i="1" err="1"/>
              <a:t>attentiondifficulties</a:t>
            </a:r>
            <a:r>
              <a:rPr lang="en-US" b="1" i="1"/>
              <a:t>, and 3) low self-esteem. </a:t>
            </a:r>
            <a:endParaRPr lang="en-US"/>
          </a:p>
          <a:p>
            <a:pPr marL="285750" indent="-285750" algn="just">
              <a:buFont typeface="Arial"/>
              <a:buChar char="•"/>
            </a:pPr>
            <a:r>
              <a:rPr lang="en-US" b="1" i="1"/>
              <a:t>School Approaches &amp; Resources: 94% of leaders cite insufficient funding for </a:t>
            </a:r>
            <a:r>
              <a:rPr lang="en-US" b="1" i="1" err="1"/>
              <a:t>mentalhealth</a:t>
            </a:r>
            <a:r>
              <a:rPr lang="en-US" b="1" i="1"/>
              <a:t> support; just under half (47%) of schools offer some kind of </a:t>
            </a:r>
            <a:r>
              <a:rPr lang="en-US" b="1" i="1" err="1"/>
              <a:t>studentcounseling</a:t>
            </a:r>
            <a:r>
              <a:rPr lang="en-US" b="1" i="1"/>
              <a:t>. Leaders say the top challenges they face are lack of </a:t>
            </a:r>
            <a:r>
              <a:rPr lang="en-US" b="1" i="1" err="1"/>
              <a:t>mentalhealth</a:t>
            </a:r>
            <a:r>
              <a:rPr lang="en-US" b="1" i="1"/>
              <a:t> professionals and the influence of technology/social media.  </a:t>
            </a:r>
            <a:endParaRPr lang="en-US"/>
          </a:p>
          <a:p>
            <a:pPr marL="285750" indent="-285750" algn="just">
              <a:buFont typeface="Arial"/>
              <a:buChar char="•"/>
            </a:pPr>
            <a:r>
              <a:rPr lang="en-US" b="1" i="1"/>
              <a:t>Cell Phone Usage</a:t>
            </a:r>
            <a:endParaRPr lang="en-US"/>
          </a:p>
          <a:p>
            <a:pPr marL="285750" indent="-285750" algn="just">
              <a:buFont typeface="Arial"/>
              <a:buChar char="•"/>
            </a:pPr>
            <a:r>
              <a:rPr lang="en-US" b="1" i="1"/>
              <a:t>Christian Foundations: 95% of schools integrate their Christian faith </a:t>
            </a:r>
            <a:r>
              <a:rPr lang="en-US" b="1" i="1" err="1"/>
              <a:t>intomental</a:t>
            </a:r>
            <a:r>
              <a:rPr lang="en-US" b="1" i="1"/>
              <a:t> health approaches and care for students. 69% of leaders say faith-based approach supports their own well-being. </a:t>
            </a:r>
            <a:endParaRPr lang="en-US"/>
          </a:p>
          <a:p>
            <a:pPr marL="285750" indent="-285750" algn="just">
              <a:buFont typeface="Arial"/>
              <a:buChar char="•"/>
            </a:pPr>
            <a:r>
              <a:rPr lang="en-US" b="1" i="1"/>
              <a:t>Leader Well-being: About half (44%) of leaders say they are often </a:t>
            </a:r>
            <a:r>
              <a:rPr lang="en-US" b="1" i="1" err="1"/>
              <a:t>fatigued,and</a:t>
            </a:r>
            <a:r>
              <a:rPr lang="en-US" b="1" i="1"/>
              <a:t> over a quarter (29%) experience emotional exhaustion.  </a:t>
            </a:r>
            <a:endParaRPr lang="en-US"/>
          </a:p>
          <a:p>
            <a:pPr algn="just"/>
            <a:r>
              <a:rPr lang="en-US" b="1" i="1"/>
              <a:t> </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59</a:t>
            </a:fld>
            <a:endParaRPr lang="en-US"/>
          </a:p>
        </p:txBody>
      </p:sp>
    </p:spTree>
    <p:extLst>
      <p:ext uri="{BB962C8B-B14F-4D97-AF65-F5344CB8AC3E}">
        <p14:creationId xmlns:p14="http://schemas.microsoft.com/office/powerpoint/2010/main" val="42630637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47:  </a:t>
            </a:r>
            <a:r>
              <a:rPr lang="en-US">
                <a:solidFill>
                  <a:srgbClr val="242424"/>
                </a:solidFill>
              </a:rPr>
              <a:t> </a:t>
            </a:r>
            <a:r>
              <a:rPr lang="en-US" b="1"/>
              <a:t>Secure &amp; Sound: Cultivating Mental Health and Safety in Christian Schools</a:t>
            </a:r>
            <a:endParaRPr lang="en-US"/>
          </a:p>
          <a:p>
            <a:r>
              <a:rPr lang="en-US" b="1"/>
              <a:t>Location: Denver Seminary in Denver, CO</a:t>
            </a:r>
            <a:endParaRPr lang="en-US"/>
          </a:p>
          <a:p>
            <a:r>
              <a:rPr lang="en-US" b="1"/>
              <a:t>Date: May 1, 2026</a:t>
            </a:r>
            <a:endParaRPr lang="en-US"/>
          </a:p>
          <a:p>
            <a:endParaRPr lang="en-US" b="1">
              <a:latin typeface="Aptos"/>
              <a:ea typeface="Calibri"/>
              <a:cs typeface="Calibri"/>
            </a:endParaRPr>
          </a:p>
          <a:p>
            <a:r>
              <a:rPr lang="en-US" b="1" i="1"/>
              <a:t>Be on the lookout for the Survey results coming out this fall, AND consider coming to a one-day symposium entitled: </a:t>
            </a:r>
            <a:r>
              <a:rPr lang="en-US" b="1" i="1">
                <a:solidFill>
                  <a:srgbClr val="242424"/>
                </a:solidFill>
              </a:rPr>
              <a:t>Secure &amp; Sound: Cultivating Mental Health and Safety in Christian Schools. </a:t>
            </a:r>
            <a:r>
              <a:rPr lang="en-US" b="1" i="1"/>
              <a:t>This event is designed to equip Christian school leaders, educators, and staff with practical tools and research-informed strategies from a biblical perspective addressing two essential pillars of well-being: mental health and safety.</a:t>
            </a:r>
            <a:endParaRPr lang="en-US"/>
          </a:p>
          <a:p>
            <a:endParaRPr lang="en-US" b="1">
              <a:latin typeface="Aptos"/>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60</a:t>
            </a:fld>
            <a:endParaRPr lang="en-US"/>
          </a:p>
        </p:txBody>
      </p:sp>
    </p:spTree>
    <p:extLst>
      <p:ext uri="{BB962C8B-B14F-4D97-AF65-F5344CB8AC3E}">
        <p14:creationId xmlns:p14="http://schemas.microsoft.com/office/powerpoint/2010/main" val="30776822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0000"/>
                </a:solidFill>
              </a:rPr>
              <a:t>SLIDE 48</a:t>
            </a:r>
            <a:r>
              <a:rPr lang="en-US">
                <a:solidFill>
                  <a:srgbClr val="FF0000"/>
                </a:solidFill>
              </a:rPr>
              <a:t> </a:t>
            </a:r>
            <a:r>
              <a:rPr lang="en-US" b="1"/>
              <a:t>OPEN DISCUSSION</a:t>
            </a:r>
            <a:endParaRPr lang="en-US"/>
          </a:p>
          <a:p>
            <a:r>
              <a:rPr lang="en-US" i="1"/>
              <a:t>We sent out a survey to last year’s LNM participants asking among other things, what topics they would like to see discussed at this year’s LNMs. The most frequently cited topics included: </a:t>
            </a:r>
            <a:endParaRPr lang="en-US"/>
          </a:p>
          <a:p>
            <a:pPr marL="285750" indent="-285750">
              <a:buFont typeface="Arial"/>
              <a:buChar char="•"/>
            </a:pPr>
            <a:r>
              <a:rPr lang="en-US" i="1"/>
              <a:t>Transition of HOS (Succession Plan)</a:t>
            </a:r>
            <a:endParaRPr lang="en-US"/>
          </a:p>
          <a:p>
            <a:pPr marL="285750" indent="-285750">
              <a:buFont typeface="Arial"/>
              <a:buChar char="•"/>
            </a:pPr>
            <a:r>
              <a:rPr lang="en-US" i="1"/>
              <a:t>Healthy School Boards</a:t>
            </a:r>
            <a:endParaRPr lang="en-US"/>
          </a:p>
          <a:p>
            <a:pPr marL="285750" indent="-285750">
              <a:buFont typeface="Arial"/>
              <a:buChar char="•"/>
            </a:pPr>
            <a:r>
              <a:rPr lang="en-US" i="1"/>
              <a:t>AI usage</a:t>
            </a:r>
            <a:endParaRPr lang="en-US"/>
          </a:p>
          <a:p>
            <a:pPr marL="285750" indent="-285750">
              <a:buFont typeface="Arial"/>
              <a:buChar char="•"/>
            </a:pPr>
            <a:r>
              <a:rPr lang="en-US" i="1"/>
              <a:t>Student Recruitment/Retention</a:t>
            </a:r>
            <a:endParaRPr lang="en-US"/>
          </a:p>
          <a:p>
            <a:r>
              <a:rPr lang="en-US" i="1"/>
              <a:t>We are going to take a few minutes and give you the opportunity to talk among yourselves about topics that you wish to discuss. The list of topics on the screen are just a suggestion. Please feel free to address these or any other topic of interest to you.</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217B745E-44B2-493E-90A7-EE6D837C336C}" type="slidenum">
              <a:rPr lang="en-US" smtClean="0"/>
              <a:t>61</a:t>
            </a:fld>
            <a:endParaRPr lang="en-US"/>
          </a:p>
        </p:txBody>
      </p:sp>
    </p:spTree>
    <p:extLst>
      <p:ext uri="{BB962C8B-B14F-4D97-AF65-F5344CB8AC3E}">
        <p14:creationId xmlns:p14="http://schemas.microsoft.com/office/powerpoint/2010/main" val="38849059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48644-2F1F-5483-9287-49254FF843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B2D7A0-71F9-7E91-500D-3758B5D451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3D0AB4-F1B5-2C9C-C888-1C921F9B1655}"/>
              </a:ext>
            </a:extLst>
          </p:cNvPr>
          <p:cNvSpPr>
            <a:spLocks noGrp="1"/>
          </p:cNvSpPr>
          <p:nvPr>
            <p:ph type="body" idx="1"/>
          </p:nvPr>
        </p:nvSpPr>
        <p:spPr/>
        <p:txBody>
          <a:bodyPr/>
          <a:lstStyle/>
          <a:p>
            <a:r>
              <a:rPr lang="en-US" b="1" i="0" kern="1200">
                <a:solidFill>
                  <a:srgbClr val="FF0000"/>
                </a:solidFill>
                <a:effectLst/>
              </a:rPr>
              <a:t>SLIDE </a:t>
            </a:r>
            <a:r>
              <a:rPr lang="en-US" b="1">
                <a:solidFill>
                  <a:srgbClr val="FF0000"/>
                </a:solidFill>
              </a:rPr>
              <a:t>49</a:t>
            </a:r>
            <a:r>
              <a:rPr lang="en-US"/>
              <a:t> </a:t>
            </a:r>
            <a:r>
              <a:rPr lang="en-US" b="0" i="0" kern="1200">
                <a:effectLst/>
              </a:rPr>
              <a:t>(</a:t>
            </a:r>
            <a:r>
              <a:rPr lang="en-US"/>
              <a:t>SLIDE: </a:t>
            </a:r>
            <a:r>
              <a:rPr lang="en-US" b="0" i="0" kern="1200">
                <a:effectLst/>
              </a:rPr>
              <a:t>LNM Resource Center</a:t>
            </a:r>
            <a:r>
              <a:rPr lang="en-US"/>
              <a:t>)  </a:t>
            </a:r>
            <a:r>
              <a:rPr lang="en-US" b="1">
                <a:solidFill>
                  <a:srgbClr val="FF0000"/>
                </a:solidFill>
              </a:rPr>
              <a:t> </a:t>
            </a:r>
            <a:r>
              <a:rPr lang="en-US" b="1" i="1"/>
              <a:t>We have been sharing a lot of information today. To help you absorb the information</a:t>
            </a:r>
            <a:r>
              <a:rPr lang="en-US" b="1" i="1" kern="1200">
                <a:effectLst/>
              </a:rPr>
              <a:t>, </a:t>
            </a:r>
            <a:r>
              <a:rPr lang="en-US" b="1" i="1"/>
              <a:t>we just want to remind you to access the </a:t>
            </a:r>
            <a:r>
              <a:rPr lang="en-US" b="1" i="1" kern="1200">
                <a:effectLst/>
              </a:rPr>
              <a:t>LNM Resource Center.</a:t>
            </a:r>
            <a:endParaRPr lang="en-US"/>
          </a:p>
          <a:p>
            <a:endParaRPr lang="en-US"/>
          </a:p>
        </p:txBody>
      </p:sp>
      <p:sp>
        <p:nvSpPr>
          <p:cNvPr id="4" name="Slide Number Placeholder 3">
            <a:extLst>
              <a:ext uri="{FF2B5EF4-FFF2-40B4-BE49-F238E27FC236}">
                <a16:creationId xmlns:a16="http://schemas.microsoft.com/office/drawing/2014/main" id="{0E5F69EE-59D2-0EF8-EF8D-267694442408}"/>
              </a:ext>
            </a:extLst>
          </p:cNvPr>
          <p:cNvSpPr>
            <a:spLocks noGrp="1"/>
          </p:cNvSpPr>
          <p:nvPr>
            <p:ph type="sldNum" sz="quarter" idx="5"/>
          </p:nvPr>
        </p:nvSpPr>
        <p:spPr/>
        <p:txBody>
          <a:bodyPr/>
          <a:lstStyle/>
          <a:p>
            <a:fld id="{217B745E-44B2-493E-90A7-EE6D837C336C}" type="slidenum">
              <a:rPr lang="en-US" smtClean="0"/>
              <a:t>62</a:t>
            </a:fld>
            <a:endParaRPr lang="en-US"/>
          </a:p>
        </p:txBody>
      </p:sp>
    </p:spTree>
    <p:extLst>
      <p:ext uri="{BB962C8B-B14F-4D97-AF65-F5344CB8AC3E}">
        <p14:creationId xmlns:p14="http://schemas.microsoft.com/office/powerpoint/2010/main" val="35410519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DE83C-3BA7-76A9-4DE2-E6614D98C4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C8D422-6DB2-3BA4-7316-7F6401AA25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93686F-0273-C938-5800-92B24869BD55}"/>
              </a:ext>
            </a:extLst>
          </p:cNvPr>
          <p:cNvSpPr>
            <a:spLocks noGrp="1"/>
          </p:cNvSpPr>
          <p:nvPr>
            <p:ph type="body" idx="1"/>
          </p:nvPr>
        </p:nvSpPr>
        <p:spPr/>
        <p:txBody>
          <a:bodyPr/>
          <a:lstStyle/>
          <a:p>
            <a:r>
              <a:rPr lang="en-US" b="1" i="0" kern="1200">
                <a:solidFill>
                  <a:srgbClr val="FF0000"/>
                </a:solidFill>
                <a:effectLst/>
              </a:rPr>
              <a:t>SLIDE </a:t>
            </a:r>
            <a:r>
              <a:rPr lang="en-US" b="1">
                <a:solidFill>
                  <a:srgbClr val="FF0000"/>
                </a:solidFill>
              </a:rPr>
              <a:t>50 </a:t>
            </a:r>
            <a:r>
              <a:rPr lang="en-US" b="1" i="1"/>
              <a:t>If you are interested in these new areas</a:t>
            </a:r>
            <a:r>
              <a:rPr lang="en-US" b="1" i="1" kern="1200">
                <a:effectLst/>
              </a:rPr>
              <a:t>, </a:t>
            </a:r>
            <a:r>
              <a:rPr lang="en-US" b="1" i="1"/>
              <a:t>we have an inquiry form on the </a:t>
            </a:r>
            <a:r>
              <a:rPr lang="en-US" b="1" i="1" kern="1200">
                <a:effectLst/>
              </a:rPr>
              <a:t>LNM Resource Center</a:t>
            </a:r>
            <a:r>
              <a:rPr lang="en-US" b="1" i="1"/>
              <a:t> you can complete and our ACSI Care Team will contact you with more information</a:t>
            </a:r>
            <a:r>
              <a:rPr lang="en-US" b="1" i="1" kern="1200">
                <a:effectLst/>
              </a:rPr>
              <a:t>.</a:t>
            </a:r>
            <a:r>
              <a:rPr lang="en-US" b="1" i="1"/>
              <a:t> </a:t>
            </a:r>
            <a:endParaRPr lang="en-US"/>
          </a:p>
          <a:p>
            <a:endParaRPr lang="en-US" b="1" i="1"/>
          </a:p>
          <a:p>
            <a:endParaRPr lang="en-US"/>
          </a:p>
        </p:txBody>
      </p:sp>
      <p:sp>
        <p:nvSpPr>
          <p:cNvPr id="4" name="Slide Number Placeholder 3">
            <a:extLst>
              <a:ext uri="{FF2B5EF4-FFF2-40B4-BE49-F238E27FC236}">
                <a16:creationId xmlns:a16="http://schemas.microsoft.com/office/drawing/2014/main" id="{D3CFDCBE-4571-834C-BF7B-1E003E2FE144}"/>
              </a:ext>
            </a:extLst>
          </p:cNvPr>
          <p:cNvSpPr>
            <a:spLocks noGrp="1"/>
          </p:cNvSpPr>
          <p:nvPr>
            <p:ph type="sldNum" sz="quarter" idx="5"/>
          </p:nvPr>
        </p:nvSpPr>
        <p:spPr/>
        <p:txBody>
          <a:bodyPr/>
          <a:lstStyle/>
          <a:p>
            <a:fld id="{217B745E-44B2-493E-90A7-EE6D837C336C}" type="slidenum">
              <a:rPr lang="en-US" smtClean="0"/>
              <a:t>63</a:t>
            </a:fld>
            <a:endParaRPr lang="en-US"/>
          </a:p>
        </p:txBody>
      </p:sp>
    </p:spTree>
    <p:extLst>
      <p:ext uri="{BB962C8B-B14F-4D97-AF65-F5344CB8AC3E}">
        <p14:creationId xmlns:p14="http://schemas.microsoft.com/office/powerpoint/2010/main" val="23892141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90CE2-553D-09FA-A205-D38CBCCBF5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636823-7611-5483-DF42-E60FFD10B4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D02329-A56A-1247-1479-AE4F3F8D240A}"/>
              </a:ext>
            </a:extLst>
          </p:cNvPr>
          <p:cNvSpPr>
            <a:spLocks noGrp="1"/>
          </p:cNvSpPr>
          <p:nvPr>
            <p:ph type="body" idx="1"/>
          </p:nvPr>
        </p:nvSpPr>
        <p:spPr/>
        <p:txBody>
          <a:bodyPr/>
          <a:lstStyle/>
          <a:p>
            <a:r>
              <a:rPr lang="en-US" b="1">
                <a:solidFill>
                  <a:srgbClr val="FF0000"/>
                </a:solidFill>
              </a:rPr>
              <a:t>SLIDE 51   </a:t>
            </a:r>
            <a:r>
              <a:rPr lang="en-US">
                <a:solidFill>
                  <a:srgbClr val="FF0000"/>
                </a:solidFill>
              </a:rPr>
              <a:t>   </a:t>
            </a:r>
            <a:r>
              <a:rPr lang="en-US"/>
              <a:t>(SLIDE: Newsletters QR link)</a:t>
            </a:r>
            <a:r>
              <a:rPr lang="en-US" b="1"/>
              <a:t>  </a:t>
            </a:r>
            <a:r>
              <a:rPr lang="en-US" b="1" i="1"/>
              <a:t>While you are on the resource center, follow the link to subscribe to our newsletters for relevant content. We are trying very hard to not inundate you with all kinds of material coming from ACSI. So, we now are utilizing an opt-in process in order for you to have control of what comes into your in-box.  So, please opt-in to the materials/newsletters/invitations to events that you wish to receive. Thanks.</a:t>
            </a:r>
            <a:endParaRPr lang="en-US"/>
          </a:p>
          <a:p>
            <a:endParaRPr lang="en-US"/>
          </a:p>
        </p:txBody>
      </p:sp>
      <p:sp>
        <p:nvSpPr>
          <p:cNvPr id="4" name="Slide Number Placeholder 3">
            <a:extLst>
              <a:ext uri="{FF2B5EF4-FFF2-40B4-BE49-F238E27FC236}">
                <a16:creationId xmlns:a16="http://schemas.microsoft.com/office/drawing/2014/main" id="{CE89B4F9-2D28-A538-2975-6602D5BB6E9A}"/>
              </a:ext>
            </a:extLst>
          </p:cNvPr>
          <p:cNvSpPr>
            <a:spLocks noGrp="1"/>
          </p:cNvSpPr>
          <p:nvPr>
            <p:ph type="sldNum" sz="quarter" idx="5"/>
          </p:nvPr>
        </p:nvSpPr>
        <p:spPr/>
        <p:txBody>
          <a:bodyPr/>
          <a:lstStyle/>
          <a:p>
            <a:fld id="{217B745E-44B2-493E-90A7-EE6D837C336C}" type="slidenum">
              <a:rPr lang="en-US" smtClean="0"/>
              <a:t>65</a:t>
            </a:fld>
            <a:endParaRPr lang="en-US"/>
          </a:p>
        </p:txBody>
      </p:sp>
    </p:spTree>
    <p:extLst>
      <p:ext uri="{BB962C8B-B14F-4D97-AF65-F5344CB8AC3E}">
        <p14:creationId xmlns:p14="http://schemas.microsoft.com/office/powerpoint/2010/main" val="18766123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591EF8-5986-F4F0-5190-9D9613B2E1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712618-7418-7F76-B2DB-4B74C7F8C0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857487-81D3-86E9-B0E2-7809924413D5}"/>
              </a:ext>
            </a:extLst>
          </p:cNvPr>
          <p:cNvSpPr>
            <a:spLocks noGrp="1"/>
          </p:cNvSpPr>
          <p:nvPr>
            <p:ph type="body" idx="1"/>
          </p:nvPr>
        </p:nvSpPr>
        <p:spPr/>
        <p:txBody>
          <a:bodyPr/>
          <a:lstStyle/>
          <a:p>
            <a:r>
              <a:rPr lang="en-US" b="1">
                <a:solidFill>
                  <a:srgbClr val="FF0000"/>
                </a:solidFill>
              </a:rPr>
              <a:t>SLIDE </a:t>
            </a:r>
            <a:r>
              <a:rPr lang="en-US" b="1" i="1">
                <a:solidFill>
                  <a:srgbClr val="FF0000"/>
                </a:solidFill>
              </a:rPr>
              <a:t>52    </a:t>
            </a:r>
            <a:r>
              <a:rPr lang="en-US" b="1" i="1"/>
              <a:t>We have 8 unique ACSI newsletters, full of helpful curated information for you and your staff.</a:t>
            </a:r>
            <a:endParaRPr lang="en-US"/>
          </a:p>
          <a:p>
            <a:endParaRPr lang="en-US" b="1" i="1"/>
          </a:p>
          <a:p>
            <a:endParaRPr lang="en-US"/>
          </a:p>
        </p:txBody>
      </p:sp>
      <p:sp>
        <p:nvSpPr>
          <p:cNvPr id="4" name="Slide Number Placeholder 3">
            <a:extLst>
              <a:ext uri="{FF2B5EF4-FFF2-40B4-BE49-F238E27FC236}">
                <a16:creationId xmlns:a16="http://schemas.microsoft.com/office/drawing/2014/main" id="{B64D3805-EBB5-A0C4-C1FD-0252AB72BC54}"/>
              </a:ext>
            </a:extLst>
          </p:cNvPr>
          <p:cNvSpPr>
            <a:spLocks noGrp="1"/>
          </p:cNvSpPr>
          <p:nvPr>
            <p:ph type="sldNum" sz="quarter" idx="5"/>
          </p:nvPr>
        </p:nvSpPr>
        <p:spPr/>
        <p:txBody>
          <a:bodyPr/>
          <a:lstStyle/>
          <a:p>
            <a:fld id="{217B745E-44B2-493E-90A7-EE6D837C336C}" type="slidenum">
              <a:rPr lang="en-US" smtClean="0"/>
              <a:t>66</a:t>
            </a:fld>
            <a:endParaRPr lang="en-US"/>
          </a:p>
        </p:txBody>
      </p:sp>
    </p:spTree>
    <p:extLst>
      <p:ext uri="{BB962C8B-B14F-4D97-AF65-F5344CB8AC3E}">
        <p14:creationId xmlns:p14="http://schemas.microsoft.com/office/powerpoint/2010/main" val="260198245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Catalyst Dallas slide – use as you see fit. </a:t>
            </a:r>
          </a:p>
          <a:p>
            <a:endParaRPr lang="en-US"/>
          </a:p>
        </p:txBody>
      </p:sp>
      <p:sp>
        <p:nvSpPr>
          <p:cNvPr id="4" name="Slide Number Placeholder 3"/>
          <p:cNvSpPr>
            <a:spLocks noGrp="1"/>
          </p:cNvSpPr>
          <p:nvPr>
            <p:ph type="sldNum" sz="quarter" idx="5"/>
          </p:nvPr>
        </p:nvSpPr>
        <p:spPr/>
        <p:txBody>
          <a:bodyPr/>
          <a:lstStyle/>
          <a:p>
            <a:fld id="{217B745E-44B2-493E-90A7-EE6D837C336C}" type="slidenum">
              <a:rPr lang="en-US" smtClean="0"/>
              <a:t>67</a:t>
            </a:fld>
            <a:endParaRPr lang="en-US"/>
          </a:p>
        </p:txBody>
      </p:sp>
    </p:spTree>
    <p:extLst>
      <p:ext uri="{BB962C8B-B14F-4D97-AF65-F5344CB8AC3E}">
        <p14:creationId xmlns:p14="http://schemas.microsoft.com/office/powerpoint/2010/main" val="9559178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A9F76-EC54-7F72-D591-03BF0316FC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45C121-6950-011B-531B-05FFCBDF6F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83EAAA-D89A-3F4B-E7E9-52D5DC241024}"/>
              </a:ext>
            </a:extLst>
          </p:cNvPr>
          <p:cNvSpPr>
            <a:spLocks noGrp="1"/>
          </p:cNvSpPr>
          <p:nvPr>
            <p:ph type="body" idx="1"/>
          </p:nvPr>
        </p:nvSpPr>
        <p:spPr/>
        <p:txBody>
          <a:bodyPr/>
          <a:lstStyle/>
          <a:p>
            <a:r>
              <a:rPr lang="en-US" b="1" i="0" kern="1200">
                <a:solidFill>
                  <a:srgbClr val="FF0000"/>
                </a:solidFill>
                <a:effectLst/>
              </a:rPr>
              <a:t>SLIDE </a:t>
            </a:r>
            <a:r>
              <a:rPr lang="en-US" b="1">
                <a:solidFill>
                  <a:srgbClr val="FF0000"/>
                </a:solidFill>
              </a:rPr>
              <a:t>53 </a:t>
            </a:r>
            <a:r>
              <a:rPr lang="en-US" b="0" i="0" kern="1200">
                <a:effectLst/>
              </a:rPr>
              <a:t>(SLIDE </a:t>
            </a:r>
            <a:r>
              <a:rPr lang="en-US"/>
              <a:t>– SOCIAL MEDIA):</a:t>
            </a:r>
            <a:r>
              <a:rPr lang="en-US" b="1" i="1"/>
              <a:t>Remember, </a:t>
            </a:r>
            <a:r>
              <a:rPr lang="en-US" b="1" i="1" kern="1200">
                <a:effectLst/>
              </a:rPr>
              <a:t>share a photo on your social media and use hashtag </a:t>
            </a:r>
            <a:r>
              <a:rPr lang="en-US" b="1" i="1"/>
              <a:t>“#</a:t>
            </a:r>
            <a:r>
              <a:rPr lang="en-US" b="1" i="1" kern="1200">
                <a:effectLst/>
              </a:rPr>
              <a:t>ACSI2025</a:t>
            </a:r>
            <a:r>
              <a:rPr lang="en-US" b="1" i="1"/>
              <a:t>”</a:t>
            </a:r>
            <a:r>
              <a:rPr lang="en-US" b="1" i="1" kern="1200">
                <a:effectLst/>
              </a:rPr>
              <a:t> to share it with us!</a:t>
            </a:r>
            <a:endParaRPr lang="en-US" b="1"/>
          </a:p>
          <a:p>
            <a:endParaRPr lang="en-US"/>
          </a:p>
        </p:txBody>
      </p:sp>
      <p:sp>
        <p:nvSpPr>
          <p:cNvPr id="4" name="Slide Number Placeholder 3">
            <a:extLst>
              <a:ext uri="{FF2B5EF4-FFF2-40B4-BE49-F238E27FC236}">
                <a16:creationId xmlns:a16="http://schemas.microsoft.com/office/drawing/2014/main" id="{72D27037-9CDA-BA5B-C99E-F328C624446E}"/>
              </a:ext>
            </a:extLst>
          </p:cNvPr>
          <p:cNvSpPr>
            <a:spLocks noGrp="1"/>
          </p:cNvSpPr>
          <p:nvPr>
            <p:ph type="sldNum" sz="quarter" idx="5"/>
          </p:nvPr>
        </p:nvSpPr>
        <p:spPr/>
        <p:txBody>
          <a:bodyPr/>
          <a:lstStyle/>
          <a:p>
            <a:fld id="{217B745E-44B2-493E-90A7-EE6D837C336C}" type="slidenum">
              <a:rPr lang="en-US" smtClean="0"/>
              <a:t>68</a:t>
            </a:fld>
            <a:endParaRPr lang="en-US"/>
          </a:p>
        </p:txBody>
      </p:sp>
    </p:spTree>
    <p:extLst>
      <p:ext uri="{BB962C8B-B14F-4D97-AF65-F5344CB8AC3E}">
        <p14:creationId xmlns:p14="http://schemas.microsoft.com/office/powerpoint/2010/main" val="37884193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7FD4C-25DE-6DC6-5ABE-86B17B95AA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C9031B-0388-94A0-0CE7-C533B2EA4F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F47FEB-C1A9-2561-0004-9897C7FF359E}"/>
              </a:ext>
            </a:extLst>
          </p:cNvPr>
          <p:cNvSpPr>
            <a:spLocks noGrp="1"/>
          </p:cNvSpPr>
          <p:nvPr>
            <p:ph type="body" idx="1"/>
          </p:nvPr>
        </p:nvSpPr>
        <p:spPr/>
        <p:txBody>
          <a:bodyPr/>
          <a:lstStyle/>
          <a:p>
            <a:pPr rtl="0" fontAlgn="base"/>
            <a:endParaRPr lang="en-US" sz="1200" b="0" i="0" kern="1200">
              <a:solidFill>
                <a:schemeClr val="tx1"/>
              </a:solidFill>
              <a:effectLst/>
              <a:latin typeface="+mn-lt"/>
            </a:endParaRPr>
          </a:p>
          <a:p>
            <a:r>
              <a:rPr lang="en-US" b="1">
                <a:solidFill>
                  <a:srgbClr val="FF0000"/>
                </a:solidFill>
              </a:rPr>
              <a:t>SLIDE 54</a:t>
            </a:r>
            <a:r>
              <a:rPr lang="en-US">
                <a:solidFill>
                  <a:srgbClr val="FF0000"/>
                </a:solidFill>
              </a:rPr>
              <a:t>  </a:t>
            </a:r>
            <a:r>
              <a:rPr lang="en-US" b="1" i="1"/>
              <a:t>Okay, it’s time for lunch.  Thank you to (School leader and school) for hosting today’s LNM. I’m going to pray and as we sit together at our tables, please feel free to extend the conversations on the topics shared this morning. This is your time for fellowship and connection. When you are done with lunch, you are welcome to leave.  I will be here for questions. Thank you so much for sharing your time with us today! </a:t>
            </a:r>
            <a:endParaRPr lang="en-US"/>
          </a:p>
          <a:p>
            <a:r>
              <a:rPr lang="en-US" b="1" i="1"/>
              <a:t>Please don’t forget to complete the LNM survey that will be emailed to you this afternoon.</a:t>
            </a:r>
            <a:endParaRPr lang="en-US"/>
          </a:p>
          <a:p>
            <a:r>
              <a:rPr lang="en-US" b="1" i="1"/>
              <a:t>(PRAY)</a:t>
            </a:r>
            <a:endParaRPr lang="en-US"/>
          </a:p>
          <a:p>
            <a:endParaRPr lang="en-US"/>
          </a:p>
        </p:txBody>
      </p:sp>
      <p:sp>
        <p:nvSpPr>
          <p:cNvPr id="4" name="Slide Number Placeholder 3">
            <a:extLst>
              <a:ext uri="{FF2B5EF4-FFF2-40B4-BE49-F238E27FC236}">
                <a16:creationId xmlns:a16="http://schemas.microsoft.com/office/drawing/2014/main" id="{9D40C2D9-5C34-A273-0682-DFB79155F719}"/>
              </a:ext>
            </a:extLst>
          </p:cNvPr>
          <p:cNvSpPr>
            <a:spLocks noGrp="1"/>
          </p:cNvSpPr>
          <p:nvPr>
            <p:ph type="sldNum" sz="quarter" idx="5"/>
          </p:nvPr>
        </p:nvSpPr>
        <p:spPr/>
        <p:txBody>
          <a:bodyPr/>
          <a:lstStyle/>
          <a:p>
            <a:fld id="{217B745E-44B2-493E-90A7-EE6D837C336C}" type="slidenum">
              <a:rPr lang="en-US" smtClean="0"/>
              <a:t>69</a:t>
            </a:fld>
            <a:endParaRPr lang="en-US"/>
          </a:p>
        </p:txBody>
      </p:sp>
    </p:spTree>
    <p:extLst>
      <p:ext uri="{BB962C8B-B14F-4D97-AF65-F5344CB8AC3E}">
        <p14:creationId xmlns:p14="http://schemas.microsoft.com/office/powerpoint/2010/main" val="3524215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0D0D-7BE4-30CD-20E1-7312C32712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4B8668-10C3-0E94-F5C8-E298529378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3B2F0C-CFAA-CFDC-52F3-60A86F9CE78F}"/>
              </a:ext>
            </a:extLst>
          </p:cNvPr>
          <p:cNvSpPr>
            <a:spLocks noGrp="1"/>
          </p:cNvSpPr>
          <p:nvPr>
            <p:ph type="body" idx="1"/>
          </p:nvPr>
        </p:nvSpPr>
        <p:spPr/>
        <p:txBody>
          <a:bodyPr/>
          <a:lstStyle/>
          <a:p>
            <a:r>
              <a:rPr lang="en-US" b="1">
                <a:solidFill>
                  <a:srgbClr val="FF0000"/>
                </a:solidFill>
              </a:rPr>
              <a:t>INSERT </a:t>
            </a:r>
            <a:r>
              <a:rPr lang="en-US" b="1" i="0" kern="1200">
                <a:solidFill>
                  <a:srgbClr val="FF0000"/>
                </a:solidFill>
                <a:effectLst/>
              </a:rPr>
              <a:t>VIDEO:</a:t>
            </a:r>
            <a:r>
              <a:rPr lang="en-US" b="1">
                <a:solidFill>
                  <a:srgbClr val="FF0000"/>
                </a:solidFill>
              </a:rPr>
              <a:t> 2025 ACSI Highlight Video for LNM</a:t>
            </a:r>
            <a:endParaRPr lang="en-US"/>
          </a:p>
          <a:p>
            <a:endParaRPr lang="en-US"/>
          </a:p>
        </p:txBody>
      </p:sp>
      <p:sp>
        <p:nvSpPr>
          <p:cNvPr id="4" name="Slide Number Placeholder 3">
            <a:extLst>
              <a:ext uri="{FF2B5EF4-FFF2-40B4-BE49-F238E27FC236}">
                <a16:creationId xmlns:a16="http://schemas.microsoft.com/office/drawing/2014/main" id="{FC6A0520-F7C8-52E8-228D-B501CBE7445E}"/>
              </a:ext>
            </a:extLst>
          </p:cNvPr>
          <p:cNvSpPr>
            <a:spLocks noGrp="1"/>
          </p:cNvSpPr>
          <p:nvPr>
            <p:ph type="sldNum" sz="quarter" idx="5"/>
          </p:nvPr>
        </p:nvSpPr>
        <p:spPr/>
        <p:txBody>
          <a:bodyPr/>
          <a:lstStyle/>
          <a:p>
            <a:fld id="{217B745E-44B2-493E-90A7-EE6D837C336C}" type="slidenum">
              <a:rPr lang="en-US" smtClean="0"/>
              <a:t>6</a:t>
            </a:fld>
            <a:endParaRPr lang="en-US"/>
          </a:p>
        </p:txBody>
      </p:sp>
    </p:spTree>
    <p:extLst>
      <p:ext uri="{BB962C8B-B14F-4D97-AF65-F5344CB8AC3E}">
        <p14:creationId xmlns:p14="http://schemas.microsoft.com/office/powerpoint/2010/main" val="2902845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kern="1200">
                <a:solidFill>
                  <a:schemeClr val="tx1"/>
                </a:solidFill>
                <a:effectLst/>
                <a:latin typeface="+mn-lt"/>
                <a:ea typeface="+mn-ea"/>
                <a:cs typeface="+mn-cs"/>
              </a:rPr>
              <a:t>(Directors): Give a corresponding challenge and reading from Scripture </a:t>
            </a:r>
          </a:p>
          <a:p>
            <a:pPr rtl="0" fontAlgn="base"/>
            <a:r>
              <a:rPr lang="en-US" sz="1200" b="0" i="0" kern="1200">
                <a:solidFill>
                  <a:schemeClr val="tx1"/>
                </a:solidFill>
                <a:effectLst/>
                <a:latin typeface="+mn-lt"/>
                <a:ea typeface="+mn-ea"/>
                <a:cs typeface="+mn-cs"/>
              </a:rPr>
              <a:t>AND PRAY! </a:t>
            </a:r>
          </a:p>
          <a:p>
            <a:endParaRPr lang="en-US"/>
          </a:p>
        </p:txBody>
      </p:sp>
      <p:sp>
        <p:nvSpPr>
          <p:cNvPr id="4" name="Slide Number Placeholder 3"/>
          <p:cNvSpPr>
            <a:spLocks noGrp="1"/>
          </p:cNvSpPr>
          <p:nvPr>
            <p:ph type="sldNum" sz="quarter" idx="5"/>
          </p:nvPr>
        </p:nvSpPr>
        <p:spPr/>
        <p:txBody>
          <a:bodyPr/>
          <a:lstStyle/>
          <a:p>
            <a:fld id="{217B745E-44B2-493E-90A7-EE6D837C336C}" type="slidenum">
              <a:rPr lang="en-US" smtClean="0"/>
              <a:t>7</a:t>
            </a:fld>
            <a:endParaRPr lang="en-US"/>
          </a:p>
        </p:txBody>
      </p:sp>
    </p:spTree>
    <p:extLst>
      <p:ext uri="{BB962C8B-B14F-4D97-AF65-F5344CB8AC3E}">
        <p14:creationId xmlns:p14="http://schemas.microsoft.com/office/powerpoint/2010/main" val="3920358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C58142-52EC-06A1-1C31-6F94889E15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3E37A-C539-5BF0-6889-0AB7581905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8C81A9-7CBE-F55B-0851-B3091BD3C704}"/>
              </a:ext>
            </a:extLst>
          </p:cNvPr>
          <p:cNvSpPr>
            <a:spLocks noGrp="1"/>
          </p:cNvSpPr>
          <p:nvPr>
            <p:ph type="body" idx="1"/>
          </p:nvPr>
        </p:nvSpPr>
        <p:spPr/>
        <p:txBody>
          <a:bodyPr/>
          <a:lstStyle/>
          <a:p>
            <a:r>
              <a:rPr lang="en-US"/>
              <a:t>Globally, we are serving Christian Schools across 7 geographic divisions.  The 8</a:t>
            </a:r>
            <a:r>
              <a:rPr lang="en-US" baseline="30000"/>
              <a:t>th</a:t>
            </a:r>
            <a:r>
              <a:rPr lang="en-US"/>
              <a:t> division are any international schools located across the world. </a:t>
            </a:r>
          </a:p>
          <a:p>
            <a:pPr lvl="0"/>
            <a:r>
              <a:rPr lang="en-US" kern="1200">
                <a:effectLst/>
              </a:rPr>
              <a:t>ACSI has 18 NACS –National Association of Christian Schools- functioning as Global Licensed Members.</a:t>
            </a:r>
            <a:endParaRPr lang="en-US"/>
          </a:p>
          <a:p>
            <a:pPr lvl="0"/>
            <a:r>
              <a:rPr lang="en-US" kern="1200">
                <a:effectLst/>
              </a:rPr>
              <a:t>Our global impact is vast…. More than 47k schools, 15 million students, and close to 950k teachers being touched in some way by ACSI. </a:t>
            </a:r>
            <a:endParaRPr lang="en-US"/>
          </a:p>
          <a:p>
            <a:r>
              <a:rPr lang="en-US" b="1"/>
              <a:t>Our </a:t>
            </a:r>
            <a:r>
              <a:rPr lang="en-US" b="1" kern="1200">
                <a:effectLst/>
              </a:rPr>
              <a:t>mission </a:t>
            </a:r>
            <a:r>
              <a:rPr lang="en-US" b="1"/>
              <a:t>is </a:t>
            </a:r>
            <a:r>
              <a:rPr lang="en-US" b="1" kern="1200">
                <a:effectLst/>
              </a:rPr>
              <a:t>to strengthen </a:t>
            </a:r>
            <a:r>
              <a:rPr lang="en-US" b="1"/>
              <a:t>Christian </a:t>
            </a:r>
            <a:r>
              <a:rPr lang="en-US" b="1" kern="1200">
                <a:effectLst/>
              </a:rPr>
              <a:t>schools and </a:t>
            </a:r>
            <a:r>
              <a:rPr lang="en-US" b="1"/>
              <a:t>equip Christian </a:t>
            </a:r>
            <a:r>
              <a:rPr lang="en-US" b="1" kern="1200">
                <a:effectLst/>
              </a:rPr>
              <a:t>educators </a:t>
            </a:r>
            <a:r>
              <a:rPr lang="en-US" b="1"/>
              <a:t>worldwide as they prepare students academically and inspire them </a:t>
            </a:r>
            <a:r>
              <a:rPr lang="en-US" b="1" kern="1200">
                <a:effectLst/>
              </a:rPr>
              <a:t>to </a:t>
            </a:r>
            <a:r>
              <a:rPr lang="en-US" b="1"/>
              <a:t>become devoted followers of Jesus Christ.  Our end goal is for </a:t>
            </a:r>
            <a:r>
              <a:rPr lang="en-US" b="1" kern="1200">
                <a:effectLst/>
              </a:rPr>
              <a:t>the </a:t>
            </a:r>
            <a:r>
              <a:rPr lang="en-US" b="1"/>
              <a:t>next generation </a:t>
            </a:r>
            <a:r>
              <a:rPr lang="en-US" b="1" kern="1200">
                <a:effectLst/>
              </a:rPr>
              <a:t>of </a:t>
            </a:r>
            <a:r>
              <a:rPr lang="en-US" b="1"/>
              <a:t>Esthers and Daniels come to know, love and follow Jesus. </a:t>
            </a:r>
            <a:endParaRPr lang="en-US">
              <a:ea typeface="+mn-ea"/>
              <a:cs typeface="+mn-cs"/>
            </a:endParaRPr>
          </a:p>
          <a:p>
            <a:endParaRPr lang="en-US"/>
          </a:p>
        </p:txBody>
      </p:sp>
      <p:sp>
        <p:nvSpPr>
          <p:cNvPr id="4" name="Slide Number Placeholder 3">
            <a:extLst>
              <a:ext uri="{FF2B5EF4-FFF2-40B4-BE49-F238E27FC236}">
                <a16:creationId xmlns:a16="http://schemas.microsoft.com/office/drawing/2014/main" id="{3F0303E3-934F-AC38-ACBF-30916A12687A}"/>
              </a:ext>
            </a:extLst>
          </p:cNvPr>
          <p:cNvSpPr>
            <a:spLocks noGrp="1"/>
          </p:cNvSpPr>
          <p:nvPr>
            <p:ph type="sldNum" sz="quarter" idx="5"/>
          </p:nvPr>
        </p:nvSpPr>
        <p:spPr/>
        <p:txBody>
          <a:bodyPr/>
          <a:lstStyle/>
          <a:p>
            <a:fld id="{66E41878-1D07-492D-B522-C456F28598CE}" type="slidenum">
              <a:rPr lang="en-US" smtClean="0"/>
              <a:t>18</a:t>
            </a:fld>
            <a:endParaRPr lang="en-US"/>
          </a:p>
        </p:txBody>
      </p:sp>
    </p:spTree>
    <p:extLst>
      <p:ext uri="{BB962C8B-B14F-4D97-AF65-F5344CB8AC3E}">
        <p14:creationId xmlns:p14="http://schemas.microsoft.com/office/powerpoint/2010/main" val="1599237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kern="1200">
                <a:solidFill>
                  <a:srgbClr val="FF0000"/>
                </a:solidFill>
                <a:effectLst/>
              </a:rPr>
              <a:t>SLIDE 10</a:t>
            </a:r>
            <a:r>
              <a:rPr lang="en-US" b="0" i="0" kern="1200">
                <a:effectLst/>
              </a:rPr>
              <a:t> Vision 2030 branding with 4 key initiatives</a:t>
            </a:r>
            <a:endParaRPr lang="en-US"/>
          </a:p>
          <a:p>
            <a:r>
              <a:rPr lang="en-US" i="1"/>
              <a:t>At </a:t>
            </a:r>
            <a:r>
              <a:rPr lang="en-US" b="0" i="1" kern="1200">
                <a:effectLst/>
              </a:rPr>
              <a:t>ACSI</a:t>
            </a:r>
            <a:r>
              <a:rPr lang="en-US" i="1"/>
              <a:t>, we</a:t>
            </a:r>
            <a:r>
              <a:rPr lang="en-US" b="0" i="1" kern="1200">
                <a:effectLst/>
              </a:rPr>
              <a:t> are working diligently on our strategic plan called Vision 2030. Many of the topics discussed today come from one of the 4 key initiatives in Vision 2030. These 4 initiatives include:</a:t>
            </a:r>
            <a:endParaRPr lang="en-US"/>
          </a:p>
          <a:p>
            <a:pPr marL="285750" indent="-285750">
              <a:buFont typeface="Arial"/>
              <a:buChar char="•"/>
            </a:pPr>
            <a:r>
              <a:rPr lang="en-US" b="0" i="1" kern="1200">
                <a:effectLst/>
              </a:rPr>
              <a:t>New Fields of Ministry</a:t>
            </a:r>
            <a:endParaRPr lang="en-US"/>
          </a:p>
          <a:p>
            <a:pPr marL="285750" indent="-285750">
              <a:buFont typeface="Arial"/>
              <a:buChar char="•"/>
            </a:pPr>
            <a:r>
              <a:rPr lang="en-US" b="0" i="1" kern="1200">
                <a:effectLst/>
              </a:rPr>
              <a:t>Missional Partnerships</a:t>
            </a:r>
            <a:endParaRPr lang="en-US"/>
          </a:p>
          <a:p>
            <a:pPr marL="285750" indent="-285750">
              <a:buFont typeface="Arial"/>
              <a:buChar char="•"/>
            </a:pPr>
            <a:r>
              <a:rPr lang="en-US" b="0" i="1" kern="1200">
                <a:effectLst/>
              </a:rPr>
              <a:t>Educational Resources and Programs</a:t>
            </a:r>
            <a:endParaRPr lang="en-US"/>
          </a:p>
          <a:p>
            <a:pPr marL="285750" indent="-285750">
              <a:buFont typeface="Arial"/>
              <a:buChar char="•"/>
            </a:pPr>
            <a:r>
              <a:rPr lang="en-US" b="0" i="1" kern="1200">
                <a:effectLst/>
              </a:rPr>
              <a:t>Teacher &amp; Leader Pipeline</a:t>
            </a:r>
            <a:endParaRPr lang="en-US"/>
          </a:p>
          <a:p>
            <a:endParaRPr lang="en-US" i="1"/>
          </a:p>
          <a:p>
            <a:endParaRPr lang="en-US" sz="1200" b="0" i="0" kern="1200">
              <a:solidFill>
                <a:schemeClr val="tx1"/>
              </a:solidFill>
              <a:effectLst/>
              <a:latin typeface="+mn-lt"/>
            </a:endParaRPr>
          </a:p>
          <a:p>
            <a:endParaRPr lang="en-US"/>
          </a:p>
        </p:txBody>
      </p:sp>
      <p:sp>
        <p:nvSpPr>
          <p:cNvPr id="4" name="Slide Number Placeholder 3"/>
          <p:cNvSpPr>
            <a:spLocks noGrp="1"/>
          </p:cNvSpPr>
          <p:nvPr>
            <p:ph type="sldNum" sz="quarter" idx="5"/>
          </p:nvPr>
        </p:nvSpPr>
        <p:spPr/>
        <p:txBody>
          <a:bodyPr/>
          <a:lstStyle/>
          <a:p>
            <a:fld id="{217B745E-44B2-493E-90A7-EE6D837C336C}" type="slidenum">
              <a:rPr lang="en-US" smtClean="0"/>
              <a:t>19</a:t>
            </a:fld>
            <a:endParaRPr lang="en-US"/>
          </a:p>
        </p:txBody>
      </p:sp>
    </p:spTree>
    <p:extLst>
      <p:ext uri="{BB962C8B-B14F-4D97-AF65-F5344CB8AC3E}">
        <p14:creationId xmlns:p14="http://schemas.microsoft.com/office/powerpoint/2010/main" val="493558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1436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93913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FAA0A8-6FED-4254-0CDE-FB5986F5BD4B}"/>
              </a:ext>
            </a:extLst>
          </p:cNvPr>
          <p:cNvPicPr>
            <a:picLocks noChangeAspect="1"/>
          </p:cNvPicPr>
          <p:nvPr userDrawn="1"/>
        </p:nvPicPr>
        <p:blipFill>
          <a:blip r:embed="rId2"/>
          <a:srcRect/>
          <a:stretch/>
        </p:blipFill>
        <p:spPr>
          <a:xfrm>
            <a:off x="0" y="0"/>
            <a:ext cx="12191999" cy="6864626"/>
          </a:xfrm>
          <a:prstGeom prst="rect">
            <a:avLst/>
          </a:prstGeom>
        </p:spPr>
      </p:pic>
      <p:sp>
        <p:nvSpPr>
          <p:cNvPr id="2" name="Title 1">
            <a:extLst>
              <a:ext uri="{FF2B5EF4-FFF2-40B4-BE49-F238E27FC236}">
                <a16:creationId xmlns:a16="http://schemas.microsoft.com/office/drawing/2014/main" id="{6342EF88-7E05-7BB6-3D76-384A9E911FB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2C83144-0BDD-2D56-9D08-8B7ACF67353B}"/>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13182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E541CE7-E9B9-9908-90EE-636F7992C28B}"/>
              </a:ext>
            </a:extLst>
          </p:cNvPr>
          <p:cNvPicPr>
            <a:picLocks noChangeAspect="1"/>
          </p:cNvPicPr>
          <p:nvPr userDrawn="1"/>
        </p:nvPicPr>
        <p:blipFill>
          <a:blip r:embed="rId2"/>
          <a:srcRect/>
          <a:stretch/>
        </p:blipFill>
        <p:spPr>
          <a:xfrm>
            <a:off x="0" y="0"/>
            <a:ext cx="12191999" cy="6864625"/>
          </a:xfrm>
          <a:prstGeom prst="rect">
            <a:avLst/>
          </a:prstGeom>
        </p:spPr>
      </p:pic>
      <p:sp>
        <p:nvSpPr>
          <p:cNvPr id="2" name="Title 1">
            <a:extLst>
              <a:ext uri="{FF2B5EF4-FFF2-40B4-BE49-F238E27FC236}">
                <a16:creationId xmlns:a16="http://schemas.microsoft.com/office/drawing/2014/main" id="{C7B0A0C3-3F70-AD81-088F-35C9CAE6BBF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D292CE3-ACBE-6DD4-85D1-C02BBA08627C}"/>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A85910-A164-8500-54C2-07A3710EE212}"/>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33435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63765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515993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789956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564213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918662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8/19/2025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431107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8/19/2025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78695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FAA0A8-6FED-4254-0CDE-FB5986F5BD4B}"/>
              </a:ext>
            </a:extLst>
          </p:cNvPr>
          <p:cNvPicPr>
            <a:picLocks noChangeAspect="1"/>
          </p:cNvPicPr>
          <p:nvPr userDrawn="1"/>
        </p:nvPicPr>
        <p:blipFill>
          <a:blip r:embed="rId2"/>
          <a:srcRect/>
          <a:stretch/>
        </p:blipFill>
        <p:spPr>
          <a:xfrm>
            <a:off x="0" y="0"/>
            <a:ext cx="12191999" cy="6864626"/>
          </a:xfrm>
          <a:prstGeom prst="rect">
            <a:avLst/>
          </a:prstGeom>
        </p:spPr>
      </p:pic>
      <p:sp>
        <p:nvSpPr>
          <p:cNvPr id="2" name="Title 1">
            <a:extLst>
              <a:ext uri="{FF2B5EF4-FFF2-40B4-BE49-F238E27FC236}">
                <a16:creationId xmlns:a16="http://schemas.microsoft.com/office/drawing/2014/main" id="{6342EF88-7E05-7BB6-3D76-384A9E911FB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2C83144-0BDD-2D56-9D08-8B7ACF67353B}"/>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078666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41265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549403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211201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508165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77630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E541CE7-E9B9-9908-90EE-636F7992C28B}"/>
              </a:ext>
            </a:extLst>
          </p:cNvPr>
          <p:cNvPicPr>
            <a:picLocks noChangeAspect="1"/>
          </p:cNvPicPr>
          <p:nvPr userDrawn="1"/>
        </p:nvPicPr>
        <p:blipFill>
          <a:blip r:embed="rId2"/>
          <a:srcRect/>
          <a:stretch/>
        </p:blipFill>
        <p:spPr>
          <a:xfrm>
            <a:off x="0" y="0"/>
            <a:ext cx="12191999" cy="6864625"/>
          </a:xfrm>
          <a:prstGeom prst="rect">
            <a:avLst/>
          </a:prstGeom>
        </p:spPr>
      </p:pic>
      <p:sp>
        <p:nvSpPr>
          <p:cNvPr id="2" name="Title 1">
            <a:extLst>
              <a:ext uri="{FF2B5EF4-FFF2-40B4-BE49-F238E27FC236}">
                <a16:creationId xmlns:a16="http://schemas.microsoft.com/office/drawing/2014/main" id="{C7B0A0C3-3F70-AD81-088F-35C9CAE6BBF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D292CE3-ACBE-6DD4-85D1-C02BBA08627C}"/>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A85910-A164-8500-54C2-07A3710EE212}"/>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0525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D7A8B-0E55-E446-B909-CCDD1A82CA4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1AF4F6-0FEF-2AC4-60AE-52416144B7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2D2507-E4B3-B5F4-351A-07C5147B612A}"/>
              </a:ext>
            </a:extLst>
          </p:cNvPr>
          <p:cNvSpPr>
            <a:spLocks noGrp="1"/>
          </p:cNvSpPr>
          <p:nvPr>
            <p:ph type="dt" sz="half" idx="10"/>
          </p:nvPr>
        </p:nvSpPr>
        <p:spPr/>
        <p:txBody>
          <a:bodyPr/>
          <a:lstStyle/>
          <a:p>
            <a:fld id="{B3C9BBDF-0FD9-4DAA-B3D8-B717A107C532}" type="datetimeFigureOut">
              <a:rPr lang="en-US" smtClean="0"/>
              <a:t>8/19/2025</a:t>
            </a:fld>
            <a:endParaRPr lang="en-US"/>
          </a:p>
        </p:txBody>
      </p:sp>
      <p:sp>
        <p:nvSpPr>
          <p:cNvPr id="5" name="Footer Placeholder 4">
            <a:extLst>
              <a:ext uri="{FF2B5EF4-FFF2-40B4-BE49-F238E27FC236}">
                <a16:creationId xmlns:a16="http://schemas.microsoft.com/office/drawing/2014/main" id="{48E9A7D4-B4F4-AE3C-30BE-BB099A7908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2B1DA6-FEB4-E3D3-2201-4CCE3C867774}"/>
              </a:ext>
            </a:extLst>
          </p:cNvPr>
          <p:cNvSpPr>
            <a:spLocks noGrp="1"/>
          </p:cNvSpPr>
          <p:nvPr>
            <p:ph type="sldNum" sz="quarter" idx="12"/>
          </p:nvPr>
        </p:nvSpPr>
        <p:spPr/>
        <p:txBody>
          <a:bodyPr/>
          <a:lstStyle/>
          <a:p>
            <a:fld id="{5B932164-F3E5-486D-8C72-86ABCB0B47FC}" type="slidenum">
              <a:rPr lang="en-US" smtClean="0"/>
              <a:t>‹#›</a:t>
            </a:fld>
            <a:endParaRPr lang="en-US"/>
          </a:p>
        </p:txBody>
      </p:sp>
    </p:spTree>
    <p:extLst>
      <p:ext uri="{BB962C8B-B14F-4D97-AF65-F5344CB8AC3E}">
        <p14:creationId xmlns:p14="http://schemas.microsoft.com/office/powerpoint/2010/main" val="2063261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DB37CA-8D69-5EF9-7795-4DF4286949DE}"/>
              </a:ext>
            </a:extLst>
          </p:cNvPr>
          <p:cNvSpPr>
            <a:spLocks noGrp="1"/>
          </p:cNvSpPr>
          <p:nvPr>
            <p:ph type="dt" sz="half" idx="10"/>
          </p:nvPr>
        </p:nvSpPr>
        <p:spPr/>
        <p:txBody>
          <a:bodyPr/>
          <a:lstStyle/>
          <a:p>
            <a:fld id="{B3C9BBDF-0FD9-4DAA-B3D8-B717A107C532}" type="datetimeFigureOut">
              <a:rPr lang="en-US" smtClean="0"/>
              <a:t>8/19/2025</a:t>
            </a:fld>
            <a:endParaRPr lang="en-US"/>
          </a:p>
        </p:txBody>
      </p:sp>
      <p:sp>
        <p:nvSpPr>
          <p:cNvPr id="3" name="Footer Placeholder 2">
            <a:extLst>
              <a:ext uri="{FF2B5EF4-FFF2-40B4-BE49-F238E27FC236}">
                <a16:creationId xmlns:a16="http://schemas.microsoft.com/office/drawing/2014/main" id="{CC1C3463-032E-1583-5816-087C1D6F95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C1CF25-069B-CCE5-589A-5410F63B8737}"/>
              </a:ext>
            </a:extLst>
          </p:cNvPr>
          <p:cNvSpPr>
            <a:spLocks noGrp="1"/>
          </p:cNvSpPr>
          <p:nvPr>
            <p:ph type="sldNum" sz="quarter" idx="12"/>
          </p:nvPr>
        </p:nvSpPr>
        <p:spPr/>
        <p:txBody>
          <a:bodyPr/>
          <a:lstStyle/>
          <a:p>
            <a:fld id="{5B932164-F3E5-486D-8C72-86ABCB0B47FC}" type="slidenum">
              <a:rPr lang="en-US" smtClean="0"/>
              <a:t>‹#›</a:t>
            </a:fld>
            <a:endParaRPr lang="en-US"/>
          </a:p>
        </p:txBody>
      </p:sp>
    </p:spTree>
    <p:extLst>
      <p:ext uri="{BB962C8B-B14F-4D97-AF65-F5344CB8AC3E}">
        <p14:creationId xmlns:p14="http://schemas.microsoft.com/office/powerpoint/2010/main" val="93096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33652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FAA0A8-6FED-4254-0CDE-FB5986F5BD4B}"/>
              </a:ext>
            </a:extLst>
          </p:cNvPr>
          <p:cNvPicPr>
            <a:picLocks noChangeAspect="1"/>
          </p:cNvPicPr>
          <p:nvPr userDrawn="1"/>
        </p:nvPicPr>
        <p:blipFill>
          <a:blip r:embed="rId2"/>
          <a:srcRect/>
          <a:stretch/>
        </p:blipFill>
        <p:spPr>
          <a:xfrm>
            <a:off x="0" y="0"/>
            <a:ext cx="12191999" cy="6864626"/>
          </a:xfrm>
          <a:prstGeom prst="rect">
            <a:avLst/>
          </a:prstGeom>
        </p:spPr>
      </p:pic>
      <p:sp>
        <p:nvSpPr>
          <p:cNvPr id="2" name="Title 1">
            <a:extLst>
              <a:ext uri="{FF2B5EF4-FFF2-40B4-BE49-F238E27FC236}">
                <a16:creationId xmlns:a16="http://schemas.microsoft.com/office/drawing/2014/main" id="{6342EF88-7E05-7BB6-3D76-384A9E911FB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2C83144-0BDD-2D56-9D08-8B7ACF67353B}"/>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920190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E541CE7-E9B9-9908-90EE-636F7992C28B}"/>
              </a:ext>
            </a:extLst>
          </p:cNvPr>
          <p:cNvPicPr>
            <a:picLocks noChangeAspect="1"/>
          </p:cNvPicPr>
          <p:nvPr userDrawn="1"/>
        </p:nvPicPr>
        <p:blipFill>
          <a:blip r:embed="rId2"/>
          <a:srcRect/>
          <a:stretch/>
        </p:blipFill>
        <p:spPr>
          <a:xfrm>
            <a:off x="0" y="0"/>
            <a:ext cx="12191999" cy="6864625"/>
          </a:xfrm>
          <a:prstGeom prst="rect">
            <a:avLst/>
          </a:prstGeom>
        </p:spPr>
      </p:pic>
      <p:sp>
        <p:nvSpPr>
          <p:cNvPr id="2" name="Title 1">
            <a:extLst>
              <a:ext uri="{FF2B5EF4-FFF2-40B4-BE49-F238E27FC236}">
                <a16:creationId xmlns:a16="http://schemas.microsoft.com/office/drawing/2014/main" id="{C7B0A0C3-3F70-AD81-088F-35C9CAE6BBF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D292CE3-ACBE-6DD4-85D1-C02BBA08627C}"/>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A85910-A164-8500-54C2-07A3710EE212}"/>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583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5358A9-88C9-4B95-BA31-63252A273A56}" type="datetimeFigureOut">
              <a:rPr lang="en-US" smtClean="0"/>
              <a:t>8/19/2025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E1E2C9-6CC1-4D8D-8986-4C669F945CF0}" type="slidenum">
              <a:rPr lang="en-US" smtClean="0"/>
              <a:t>‹#›</a:t>
            </a:fld>
            <a:endParaRPr lang="en-US"/>
          </a:p>
        </p:txBody>
      </p:sp>
    </p:spTree>
    <p:extLst>
      <p:ext uri="{BB962C8B-B14F-4D97-AF65-F5344CB8AC3E}">
        <p14:creationId xmlns:p14="http://schemas.microsoft.com/office/powerpoint/2010/main" val="18833410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4.jpe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5.jpeg"/><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374FAE-9D4E-11C9-F487-1F7F0A36C6C3}"/>
              </a:ext>
            </a:extLst>
          </p:cNvPr>
          <p:cNvPicPr>
            <a:picLocks noChangeAspect="1"/>
          </p:cNvPicPr>
          <p:nvPr userDrawn="1"/>
        </p:nvPicPr>
        <p:blipFill>
          <a:blip r:embed="rId7"/>
          <a:srcRect/>
          <a:stretch/>
        </p:blipFill>
        <p:spPr>
          <a:xfrm>
            <a:off x="1" y="0"/>
            <a:ext cx="12180229" cy="6857999"/>
          </a:xfrm>
          <a:prstGeom prst="rect">
            <a:avLst/>
          </a:prstGeom>
        </p:spPr>
      </p:pic>
    </p:spTree>
    <p:extLst>
      <p:ext uri="{BB962C8B-B14F-4D97-AF65-F5344CB8AC3E}">
        <p14:creationId xmlns:p14="http://schemas.microsoft.com/office/powerpoint/2010/main" val="28151324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2" r:id="rId4"/>
    <p:sldLayoutId id="214748367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374FAE-9D4E-11C9-F487-1F7F0A36C6C3}"/>
              </a:ext>
            </a:extLst>
          </p:cNvPr>
          <p:cNvPicPr>
            <a:picLocks noChangeAspect="1"/>
          </p:cNvPicPr>
          <p:nvPr userDrawn="1"/>
        </p:nvPicPr>
        <p:blipFill>
          <a:blip r:embed="rId6"/>
          <a:srcRect/>
          <a:stretch/>
        </p:blipFill>
        <p:spPr>
          <a:xfrm>
            <a:off x="1" y="0"/>
            <a:ext cx="12180229" cy="6857999"/>
          </a:xfrm>
          <a:prstGeom prst="rect">
            <a:avLst/>
          </a:prstGeom>
        </p:spPr>
      </p:pic>
    </p:spTree>
    <p:extLst>
      <p:ext uri="{BB962C8B-B14F-4D97-AF65-F5344CB8AC3E}">
        <p14:creationId xmlns:p14="http://schemas.microsoft.com/office/powerpoint/2010/main" val="244624281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7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374FAE-9D4E-11C9-F487-1F7F0A36C6C3}"/>
              </a:ext>
            </a:extLst>
          </p:cNvPr>
          <p:cNvPicPr>
            <a:picLocks noChangeAspect="1"/>
          </p:cNvPicPr>
          <p:nvPr userDrawn="1"/>
        </p:nvPicPr>
        <p:blipFill>
          <a:blip r:embed="rId6"/>
          <a:srcRect/>
          <a:stretch/>
        </p:blipFill>
        <p:spPr>
          <a:xfrm>
            <a:off x="0" y="0"/>
            <a:ext cx="12180231" cy="6857999"/>
          </a:xfrm>
          <a:prstGeom prst="rect">
            <a:avLst/>
          </a:prstGeom>
        </p:spPr>
      </p:pic>
    </p:spTree>
    <p:extLst>
      <p:ext uri="{BB962C8B-B14F-4D97-AF65-F5344CB8AC3E}">
        <p14:creationId xmlns:p14="http://schemas.microsoft.com/office/powerpoint/2010/main" val="1384280198"/>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8/19/2025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030500517"/>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11E_585C343F.xml"/><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https://player.vimeo.com/video/1091250991?app_id=122963" TargetMode="Externa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23.sv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svg"/><Relationship Id="rId4" Type="http://schemas.microsoft.com/office/2007/relationships/hdphoto" Target="../media/hdphoto1.wdp"/><Relationship Id="rId9"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30.jpeg"/><Relationship Id="rId7" Type="http://schemas.openxmlformats.org/officeDocument/2006/relationships/diagramLayout" Target="../diagrams/layout1.xml"/><Relationship Id="rId12" Type="http://schemas.openxmlformats.org/officeDocument/2006/relationships/image" Target="../media/image33.svg"/><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diagramData" Target="../diagrams/data1.xml"/><Relationship Id="rId11" Type="http://schemas.openxmlformats.org/officeDocument/2006/relationships/image" Target="../media/image32.png"/><Relationship Id="rId5" Type="http://schemas.openxmlformats.org/officeDocument/2006/relationships/image" Target="../media/image17.png"/><Relationship Id="rId10" Type="http://schemas.microsoft.com/office/2007/relationships/diagramDrawing" Target="../diagrams/drawing1.xml"/><Relationship Id="rId4" Type="http://schemas.openxmlformats.org/officeDocument/2006/relationships/image" Target="../media/image31.png"/><Relationship Id="rId9" Type="http://schemas.openxmlformats.org/officeDocument/2006/relationships/diagramColors" Target="../diagrams/colors1.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20.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image" Target="../media/image19.jpeg"/><Relationship Id="rId7" Type="http://schemas.openxmlformats.org/officeDocument/2006/relationships/diagramData" Target="../diagrams/data2.xml"/><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20.png"/><Relationship Id="rId11" Type="http://schemas.microsoft.com/office/2007/relationships/diagramDrawing" Target="../diagrams/drawing2.xml"/><Relationship Id="rId5" Type="http://schemas.openxmlformats.org/officeDocument/2006/relationships/image" Target="../media/image17.png"/><Relationship Id="rId10" Type="http://schemas.openxmlformats.org/officeDocument/2006/relationships/diagramColors" Target="../diagrams/colors2.xml"/><Relationship Id="rId4" Type="http://schemas.openxmlformats.org/officeDocument/2006/relationships/image" Target="../media/image30.jpeg"/><Relationship Id="rId9"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microsoft.com/office/2018/10/relationships/comments" Target="../comments/modernComment_106_6DC2F94B.xml"/><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ideo" Target="https://player.vimeo.com/video/1104485350?app_id=122963" TargetMode="Externa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microsoft.com/office/2018/10/relationships/comments" Target="../comments/modernComment_132_FAE17177.xml"/><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image" Target="../media/image39.png"/><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player.vimeo.com/video/1107410847?h=9eac5c3831&amp;amp;app_id=122963" TargetMode="Externa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microsoft.com/office/2018/10/relationships/comments" Target="../comments/modernComment_156_55361772.xml"/><Relationship Id="rId7"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20.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jpeg"/></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1.xml"/><Relationship Id="rId1" Type="http://schemas.openxmlformats.org/officeDocument/2006/relationships/slideLayout" Target="../slideLayouts/slideLayout15.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microsoft.com/office/2018/10/relationships/comments" Target="../comments/modernComment_13B_BACAC42F.xml"/><Relationship Id="rId7" Type="http://schemas.openxmlformats.org/officeDocument/2006/relationships/image" Target="../media/image42.svg"/><Relationship Id="rId2" Type="http://schemas.openxmlformats.org/officeDocument/2006/relationships/notesSlide" Target="../notesSlides/notesSlide42.xml"/><Relationship Id="rId1" Type="http://schemas.openxmlformats.org/officeDocument/2006/relationships/slideLayout" Target="../slideLayouts/slideLayout5.xml"/><Relationship Id="rId6" Type="http://schemas.openxmlformats.org/officeDocument/2006/relationships/image" Target="../media/image41.png"/><Relationship Id="rId5" Type="http://schemas.openxmlformats.org/officeDocument/2006/relationships/image" Target="../media/image44.png"/><Relationship Id="rId4" Type="http://schemas.openxmlformats.org/officeDocument/2006/relationships/image" Target="../media/image40.jpeg"/></Relationships>
</file>

<file path=ppt/slides/_rels/slide4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3.xml"/><Relationship Id="rId1" Type="http://schemas.openxmlformats.org/officeDocument/2006/relationships/slideLayout" Target="../slideLayouts/slideLayout5.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4.xml"/><Relationship Id="rId1" Type="http://schemas.openxmlformats.org/officeDocument/2006/relationships/slideLayout" Target="../slideLayouts/slideLayout20.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8" Type="http://schemas.openxmlformats.org/officeDocument/2006/relationships/hyperlink" Target="mailto:ctf@acsi.org" TargetMode="External"/><Relationship Id="rId3" Type="http://schemas.microsoft.com/office/2018/10/relationships/comments" Target="../comments/modernComment_13E_312A66F0.xml"/><Relationship Id="rId7" Type="http://schemas.openxmlformats.org/officeDocument/2006/relationships/image" Target="../media/image42.svg"/><Relationship Id="rId2" Type="http://schemas.openxmlformats.org/officeDocument/2006/relationships/notesSlide" Target="../notesSlides/notesSlide45.xml"/><Relationship Id="rId1" Type="http://schemas.openxmlformats.org/officeDocument/2006/relationships/slideLayout" Target="../slideLayouts/slideLayout5.xml"/><Relationship Id="rId6" Type="http://schemas.openxmlformats.org/officeDocument/2006/relationships/image" Target="../media/image41.png"/><Relationship Id="rId5" Type="http://schemas.openxmlformats.org/officeDocument/2006/relationships/image" Target="../media/image44.png"/><Relationship Id="rId4" Type="http://schemas.openxmlformats.org/officeDocument/2006/relationships/image" Target="../media/image40.jpeg"/><Relationship Id="rId9" Type="http://schemas.openxmlformats.org/officeDocument/2006/relationships/image" Target="../media/image45.jpeg"/></Relationships>
</file>

<file path=ppt/slides/_rels/slide46.xml.rels><?xml version="1.0" encoding="UTF-8" standalone="yes"?>
<Relationships xmlns="http://schemas.openxmlformats.org/package/2006/relationships"><Relationship Id="rId3" Type="http://schemas.openxmlformats.org/officeDocument/2006/relationships/hyperlink" Target="mailto:Autumn_Faulkner@acsi.org" TargetMode="External"/><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ideo" Target="https://player.vimeo.com/video/1108192580?app_id=122963" TargetMode="External"/><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3" Type="http://schemas.microsoft.com/office/2018/10/relationships/comments" Target="../comments/modernComment_143_A24B2A4B.xml"/><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4.xml.rels><?xml version="1.0" encoding="UTF-8" standalone="yes"?>
<Relationships xmlns="http://schemas.openxmlformats.org/package/2006/relationships"><Relationship Id="rId3" Type="http://schemas.microsoft.com/office/2018/10/relationships/comments" Target="../comments/modernComment_14D_5CD41D2.xml"/><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png"/></Relationships>
</file>

<file path=ppt/slides/_rels/slide55.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5.png"/><Relationship Id="rId3" Type="http://schemas.openxmlformats.org/officeDocument/2006/relationships/image" Target="../media/image48.png"/><Relationship Id="rId7" Type="http://schemas.openxmlformats.org/officeDocument/2006/relationships/image" Target="../media/image51.jpeg"/><Relationship Id="rId12" Type="http://schemas.microsoft.com/office/2007/relationships/hdphoto" Target="../media/hdphoto4.wdp"/><Relationship Id="rId2" Type="http://schemas.microsoft.com/office/2018/10/relationships/comments" Target="../comments/modernComment_152_8EC4D37B.xml"/><Relationship Id="rId16" Type="http://schemas.openxmlformats.org/officeDocument/2006/relationships/image" Target="../media/image58.jpeg"/><Relationship Id="rId1" Type="http://schemas.openxmlformats.org/officeDocument/2006/relationships/slideLayout" Target="../slideLayouts/slideLayout2.xml"/><Relationship Id="rId6" Type="http://schemas.openxmlformats.org/officeDocument/2006/relationships/image" Target="../media/image50.png"/><Relationship Id="rId11" Type="http://schemas.openxmlformats.org/officeDocument/2006/relationships/image" Target="../media/image54.png"/><Relationship Id="rId5" Type="http://schemas.microsoft.com/office/2007/relationships/hdphoto" Target="../media/hdphoto2.wdp"/><Relationship Id="rId15" Type="http://schemas.openxmlformats.org/officeDocument/2006/relationships/image" Target="../media/image57.png"/><Relationship Id="rId10" Type="http://schemas.openxmlformats.org/officeDocument/2006/relationships/image" Target="../media/image53.png"/><Relationship Id="rId4" Type="http://schemas.openxmlformats.org/officeDocument/2006/relationships/image" Target="../media/image49.png"/><Relationship Id="rId9" Type="http://schemas.microsoft.com/office/2007/relationships/hdphoto" Target="../media/hdphoto3.wdp"/><Relationship Id="rId14" Type="http://schemas.openxmlformats.org/officeDocument/2006/relationships/image" Target="../media/image56.png"/></Relationships>
</file>

<file path=ppt/slides/_rels/slide56.xml.rels><?xml version="1.0" encoding="UTF-8" standalone="yes"?>
<Relationships xmlns="http://schemas.openxmlformats.org/package/2006/relationships"><Relationship Id="rId3" Type="http://schemas.microsoft.com/office/2018/10/relationships/comments" Target="../comments/modernComment_146_7307DEDF.xml"/><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9.png"/></Relationships>
</file>

<file path=ppt/slides/_rels/slide57.xml.rels><?xml version="1.0" encoding="UTF-8" standalone="yes"?>
<Relationships xmlns="http://schemas.openxmlformats.org/package/2006/relationships"><Relationship Id="rId8" Type="http://schemas.openxmlformats.org/officeDocument/2006/relationships/image" Target="../media/image64.png"/><Relationship Id="rId3" Type="http://schemas.microsoft.com/office/2018/10/relationships/comments" Target="../comments/modernComment_14E_DDEA5858.xml"/><Relationship Id="rId7" Type="http://schemas.openxmlformats.org/officeDocument/2006/relationships/image" Target="../media/image63.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jpeg"/></Relationships>
</file>

<file path=ppt/slides/_rels/slide5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player.vimeo.com/video/1104238189?app_id=122963" TargetMode="External"/><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228B422-857A-F3F5-9137-093625BB1063}"/>
              </a:ext>
            </a:extLst>
          </p:cNvPr>
          <p:cNvSpPr txBox="1"/>
          <p:nvPr/>
        </p:nvSpPr>
        <p:spPr>
          <a:xfrm>
            <a:off x="488886" y="568106"/>
            <a:ext cx="7423842" cy="1200329"/>
          </a:xfrm>
          <a:prstGeom prst="rect">
            <a:avLst/>
          </a:prstGeom>
          <a:noFill/>
        </p:spPr>
        <p:txBody>
          <a:bodyPr wrap="square" rtlCol="0">
            <a:spAutoFit/>
          </a:bodyPr>
          <a:lstStyle/>
          <a:p>
            <a:r>
              <a:rPr lang="en-US" sz="7200" b="1">
                <a:solidFill>
                  <a:srgbClr val="F9A53A"/>
                </a:solidFill>
                <a:latin typeface="Nexa Bold" panose="02000000000000000000" pitchFamily="50" charset="0"/>
              </a:rPr>
              <a:t>WELCOME</a:t>
            </a:r>
            <a:endParaRPr lang="en-US" sz="6600" b="1">
              <a:solidFill>
                <a:srgbClr val="F9A53A"/>
              </a:solidFill>
              <a:latin typeface="Nexa Bold" panose="02000000000000000000" pitchFamily="50" charset="0"/>
            </a:endParaRPr>
          </a:p>
        </p:txBody>
      </p:sp>
    </p:spTree>
    <p:extLst>
      <p:ext uri="{BB962C8B-B14F-4D97-AF65-F5344CB8AC3E}">
        <p14:creationId xmlns:p14="http://schemas.microsoft.com/office/powerpoint/2010/main" val="2876438365"/>
      </p:ext>
    </p:extLst>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7EA31A-5BD1-CFDB-F930-77B4CF5127E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2B6B5C7-3C9B-18D6-6786-B8E67F903D36}"/>
              </a:ext>
            </a:extLst>
          </p:cNvPr>
          <p:cNvSpPr/>
          <p:nvPr/>
        </p:nvSpPr>
        <p:spPr>
          <a:xfrm>
            <a:off x="0" y="5939073"/>
            <a:ext cx="8537418" cy="918927"/>
          </a:xfrm>
          <a:prstGeom prst="rect">
            <a:avLst/>
          </a:prstGeom>
          <a:solidFill>
            <a:srgbClr val="FAA0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ue and grey logo&#10;&#10;AI-generated content may be incorrect.">
            <a:extLst>
              <a:ext uri="{FF2B5EF4-FFF2-40B4-BE49-F238E27FC236}">
                <a16:creationId xmlns:a16="http://schemas.microsoft.com/office/drawing/2014/main" id="{37B408C9-47C9-0502-18EA-B6A9FCBF6F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153" y="2146182"/>
            <a:ext cx="4339003" cy="1665839"/>
          </a:xfrm>
          <a:prstGeom prst="rect">
            <a:avLst/>
          </a:prstGeom>
        </p:spPr>
      </p:pic>
      <p:pic>
        <p:nvPicPr>
          <p:cNvPr id="4098" name="Picture 2" descr="Herzog Foundation Hosts Education Freedom Rally to Celebrate ...">
            <a:extLst>
              <a:ext uri="{FF2B5EF4-FFF2-40B4-BE49-F238E27FC236}">
                <a16:creationId xmlns:a16="http://schemas.microsoft.com/office/drawing/2014/main" id="{FF272A04-5357-CAC2-8743-A40F3CB96AB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767" t="31287" r="10891" b="32938"/>
          <a:stretch>
            <a:fillRect/>
          </a:stretch>
        </p:blipFill>
        <p:spPr bwMode="auto">
          <a:xfrm>
            <a:off x="5447377" y="2146182"/>
            <a:ext cx="6485090" cy="16658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081162"/>
      </p:ext>
    </p:extLst>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26B64-AE0B-D6D0-06F5-F9A3575B6B8B}"/>
            </a:ext>
          </a:extLst>
        </p:cNvPr>
        <p:cNvGrpSpPr/>
        <p:nvPr/>
      </p:nvGrpSpPr>
      <p:grpSpPr>
        <a:xfrm>
          <a:off x="0" y="0"/>
          <a:ext cx="0" cy="0"/>
          <a:chOff x="0" y="0"/>
          <a:chExt cx="0" cy="0"/>
        </a:xfrm>
      </p:grpSpPr>
    </p:spTree>
    <p:extLst>
      <p:ext uri="{BB962C8B-B14F-4D97-AF65-F5344CB8AC3E}">
        <p14:creationId xmlns:p14="http://schemas.microsoft.com/office/powerpoint/2010/main" val="1641581147"/>
      </p:ext>
    </p:extLst>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a baby&#10;&#10;Description automatically generated">
            <a:extLst>
              <a:ext uri="{FF2B5EF4-FFF2-40B4-BE49-F238E27FC236}">
                <a16:creationId xmlns:a16="http://schemas.microsoft.com/office/drawing/2014/main" id="{D720E352-7DC3-28F4-D0AC-9F6227529511}"/>
              </a:ext>
            </a:extLst>
          </p:cNvPr>
          <p:cNvPicPr>
            <a:picLocks noChangeAspect="1"/>
          </p:cNvPicPr>
          <p:nvPr/>
        </p:nvPicPr>
        <p:blipFill>
          <a:blip r:embed="rId4"/>
          <a:stretch>
            <a:fillRect/>
          </a:stretch>
        </p:blipFill>
        <p:spPr>
          <a:xfrm>
            <a:off x="-1" y="0"/>
            <a:ext cx="12193473" cy="6858000"/>
          </a:xfrm>
          <a:prstGeom prst="rect">
            <a:avLst/>
          </a:prstGeom>
        </p:spPr>
      </p:pic>
      <p:pic>
        <p:nvPicPr>
          <p:cNvPr id="6" name="Picture 5">
            <a:extLst>
              <a:ext uri="{FF2B5EF4-FFF2-40B4-BE49-F238E27FC236}">
                <a16:creationId xmlns:a16="http://schemas.microsoft.com/office/drawing/2014/main" id="{8A5B02E5-8C33-CE9F-D823-018D5CDC7C82}"/>
              </a:ext>
            </a:extLst>
          </p:cNvPr>
          <p:cNvPicPr>
            <a:picLocks noChangeAspect="1"/>
          </p:cNvPicPr>
          <p:nvPr/>
        </p:nvPicPr>
        <p:blipFill>
          <a:blip r:embed="rId5"/>
          <a:stretch>
            <a:fillRect/>
          </a:stretch>
        </p:blipFill>
        <p:spPr>
          <a:xfrm>
            <a:off x="6174944" y="257391"/>
            <a:ext cx="5765800" cy="1828800"/>
          </a:xfrm>
          <a:prstGeom prst="rect">
            <a:avLst/>
          </a:prstGeom>
        </p:spPr>
      </p:pic>
      <p:sp>
        <p:nvSpPr>
          <p:cNvPr id="4" name="TextBox 3">
            <a:extLst>
              <a:ext uri="{FF2B5EF4-FFF2-40B4-BE49-F238E27FC236}">
                <a16:creationId xmlns:a16="http://schemas.microsoft.com/office/drawing/2014/main" id="{86F5515C-7985-ABBF-EDCE-BE4139D04661}"/>
              </a:ext>
            </a:extLst>
          </p:cNvPr>
          <p:cNvSpPr txBox="1"/>
          <p:nvPr/>
        </p:nvSpPr>
        <p:spPr>
          <a:xfrm>
            <a:off x="5866515" y="3017484"/>
            <a:ext cx="6074229" cy="1569660"/>
          </a:xfrm>
          <a:prstGeom prst="rect">
            <a:avLst/>
          </a:prstGeom>
          <a:noFill/>
        </p:spPr>
        <p:txBody>
          <a:bodyPr wrap="square" rtlCol="0">
            <a:spAutoFit/>
          </a:bodyPr>
          <a:lstStyle/>
          <a:p>
            <a:pPr algn="ctr"/>
            <a:r>
              <a:rPr lang="en-US" sz="3200" b="1">
                <a:solidFill>
                  <a:srgbClr val="173B6B"/>
                </a:solidFill>
                <a:latin typeface="Assistant Bold" pitchFamily="2" charset="-79"/>
                <a:cs typeface="Assistant Bold" pitchFamily="2" charset="-79"/>
              </a:rPr>
              <a:t>Equip parents and guardians in their God-given role to disciple their children. </a:t>
            </a:r>
          </a:p>
        </p:txBody>
      </p:sp>
    </p:spTree>
    <p:extLst>
      <p:ext uri="{BB962C8B-B14F-4D97-AF65-F5344CB8AC3E}">
        <p14:creationId xmlns:p14="http://schemas.microsoft.com/office/powerpoint/2010/main" val="1482437695"/>
      </p:ext>
    </p:extLst>
  </p:cSld>
  <p:clrMapOvr>
    <a:masterClrMapping/>
  </p:clrMapOvr>
  <p:transition spd="slow">
    <p:push/>
  </p:transition>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title="Lainie Montgomery for Flourishing Families Website">
            <a:hlinkClick r:id="" action="ppaction://media"/>
            <a:extLst>
              <a:ext uri="{FF2B5EF4-FFF2-40B4-BE49-F238E27FC236}">
                <a16:creationId xmlns:a16="http://schemas.microsoft.com/office/drawing/2014/main" id="{F0E67834-6904-E2AA-AAB6-D03F8A8F6DCD}"/>
              </a:ext>
            </a:extLst>
          </p:cNvPr>
          <p:cNvPicPr>
            <a:picLocks noRot="1" noChangeAspect="1"/>
          </p:cNvPicPr>
          <p:nvPr>
            <a:videoFile r:link="rId1"/>
          </p:nvPr>
        </p:nvPicPr>
        <p:blipFill>
          <a:blip r:embed="rId4"/>
          <a:stretch>
            <a:fillRect/>
          </a:stretch>
        </p:blipFill>
        <p:spPr>
          <a:xfrm>
            <a:off x="1227137" y="226764"/>
            <a:ext cx="9737725" cy="5486400"/>
          </a:xfrm>
          <a:prstGeom prst="rect">
            <a:avLst/>
          </a:prstGeom>
        </p:spPr>
      </p:pic>
    </p:spTree>
    <p:extLst>
      <p:ext uri="{BB962C8B-B14F-4D97-AF65-F5344CB8AC3E}">
        <p14:creationId xmlns:p14="http://schemas.microsoft.com/office/powerpoint/2010/main" val="2601735247"/>
      </p:ext>
    </p:extLst>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713D7-FF17-48EC-FC0E-DBD58CF0B782}"/>
            </a:ext>
          </a:extLst>
        </p:cNvPr>
        <p:cNvGrpSpPr/>
        <p:nvPr/>
      </p:nvGrpSpPr>
      <p:grpSpPr>
        <a:xfrm>
          <a:off x="0" y="0"/>
          <a:ext cx="0" cy="0"/>
          <a:chOff x="0" y="0"/>
          <a:chExt cx="0" cy="0"/>
        </a:xfrm>
      </p:grpSpPr>
      <p:pic>
        <p:nvPicPr>
          <p:cNvPr id="5" name="Picture 4" descr="Blur blurry green and white background&#10;&#10;Description automatically generated">
            <a:extLst>
              <a:ext uri="{FF2B5EF4-FFF2-40B4-BE49-F238E27FC236}">
                <a16:creationId xmlns:a16="http://schemas.microsoft.com/office/drawing/2014/main" id="{F32B7B23-ACA6-F006-674D-D455E891BB72}"/>
              </a:ext>
            </a:extLst>
          </p:cNvPr>
          <p:cNvPicPr>
            <a:picLocks noChangeAspect="1"/>
          </p:cNvPicPr>
          <p:nvPr/>
        </p:nvPicPr>
        <p:blipFill>
          <a:blip r:embed="rId3"/>
          <a:stretch>
            <a:fillRect/>
          </a:stretch>
        </p:blipFill>
        <p:spPr>
          <a:xfrm>
            <a:off x="0" y="-6626"/>
            <a:ext cx="12192000" cy="6864626"/>
          </a:xfrm>
          <a:prstGeom prst="rect">
            <a:avLst/>
          </a:prstGeom>
        </p:spPr>
      </p:pic>
      <p:sp>
        <p:nvSpPr>
          <p:cNvPr id="11" name="TextBox 10">
            <a:extLst>
              <a:ext uri="{FF2B5EF4-FFF2-40B4-BE49-F238E27FC236}">
                <a16:creationId xmlns:a16="http://schemas.microsoft.com/office/drawing/2014/main" id="{5FDE8B0D-E685-17B3-4DD9-570320228CD1}"/>
              </a:ext>
            </a:extLst>
          </p:cNvPr>
          <p:cNvSpPr txBox="1"/>
          <p:nvPr/>
        </p:nvSpPr>
        <p:spPr>
          <a:xfrm>
            <a:off x="3208831" y="1112711"/>
            <a:ext cx="5774338" cy="830997"/>
          </a:xfrm>
          <a:prstGeom prst="rect">
            <a:avLst/>
          </a:prstGeom>
          <a:noFill/>
        </p:spPr>
        <p:txBody>
          <a:bodyPr wrap="none" rtlCol="0">
            <a:spAutoFit/>
          </a:bodyPr>
          <a:lstStyle/>
          <a:p>
            <a:r>
              <a:rPr lang="en-US" sz="4800">
                <a:solidFill>
                  <a:schemeClr val="tx2">
                    <a:lumMod val="90000"/>
                    <a:lumOff val="10000"/>
                  </a:schemeClr>
                </a:solidFill>
                <a:latin typeface="Assistant Bold" pitchFamily="2" charset="-79"/>
                <a:cs typeface="Assistant Bold" pitchFamily="2" charset="-79"/>
              </a:rPr>
              <a:t>Outsource Parenting</a:t>
            </a:r>
          </a:p>
        </p:txBody>
      </p:sp>
      <p:sp>
        <p:nvSpPr>
          <p:cNvPr id="12" name="Rectangle 11">
            <a:extLst>
              <a:ext uri="{FF2B5EF4-FFF2-40B4-BE49-F238E27FC236}">
                <a16:creationId xmlns:a16="http://schemas.microsoft.com/office/drawing/2014/main" id="{00CD2C61-5A5B-707C-73AB-FFF6ADFF522E}"/>
              </a:ext>
            </a:extLst>
          </p:cNvPr>
          <p:cNvSpPr/>
          <p:nvPr/>
        </p:nvSpPr>
        <p:spPr>
          <a:xfrm>
            <a:off x="1807464" y="2224278"/>
            <a:ext cx="8577072" cy="351129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0D15158B-3C11-5A88-3B15-83E8F94308FC}"/>
              </a:ext>
            </a:extLst>
          </p:cNvPr>
          <p:cNvSpPr txBox="1"/>
          <p:nvPr/>
        </p:nvSpPr>
        <p:spPr>
          <a:xfrm>
            <a:off x="2574416" y="2577491"/>
            <a:ext cx="7043168" cy="2804870"/>
          </a:xfrm>
          <a:prstGeom prst="rect">
            <a:avLst/>
          </a:prstGeom>
          <a:noFill/>
        </p:spPr>
        <p:txBody>
          <a:bodyPr wrap="square">
            <a:spAutoFit/>
          </a:bodyPr>
          <a:lstStyle/>
          <a:p>
            <a:pPr>
              <a:lnSpc>
                <a:spcPct val="150000"/>
              </a:lnSpc>
            </a:pPr>
            <a:r>
              <a:rPr lang="en-US" sz="2400">
                <a:solidFill>
                  <a:schemeClr val="tx2">
                    <a:lumMod val="90000"/>
                    <a:lumOff val="10000"/>
                  </a:schemeClr>
                </a:solidFill>
                <a:latin typeface="Assistant" pitchFamily="2" charset="-79"/>
                <a:cs typeface="Assistant" pitchFamily="2" charset="-79"/>
              </a:rPr>
              <a:t>“Parents have stepped back, and they’ve handed over the worldview development process to all the outsourced experts (teachers, coaches, etc.), the professionals, the ones who allegedly have better experiences, better processes than they do.”</a:t>
            </a:r>
          </a:p>
        </p:txBody>
      </p:sp>
      <p:sp>
        <p:nvSpPr>
          <p:cNvPr id="2" name="TextBox 1">
            <a:extLst>
              <a:ext uri="{FF2B5EF4-FFF2-40B4-BE49-F238E27FC236}">
                <a16:creationId xmlns:a16="http://schemas.microsoft.com/office/drawing/2014/main" id="{00588D69-A2DC-0CB0-A184-6E2589E344A2}"/>
              </a:ext>
            </a:extLst>
          </p:cNvPr>
          <p:cNvSpPr txBox="1"/>
          <p:nvPr/>
        </p:nvSpPr>
        <p:spPr>
          <a:xfrm>
            <a:off x="8228638" y="6081037"/>
            <a:ext cx="4020879" cy="646331"/>
          </a:xfrm>
          <a:prstGeom prst="rect">
            <a:avLst/>
          </a:prstGeom>
          <a:noFill/>
        </p:spPr>
        <p:txBody>
          <a:bodyPr wrap="square" rtlCol="0">
            <a:spAutoFit/>
          </a:bodyPr>
          <a:lstStyle/>
          <a:p>
            <a:r>
              <a:rPr lang="en-US" u="sng">
                <a:solidFill>
                  <a:schemeClr val="tx2">
                    <a:lumMod val="90000"/>
                    <a:lumOff val="10000"/>
                  </a:schemeClr>
                </a:solidFill>
                <a:latin typeface="Assistant Light" pitchFamily="2" charset="-79"/>
                <a:cs typeface="Assistant Light" pitchFamily="2" charset="-79"/>
              </a:rPr>
              <a:t>Raising Spiritual Champions </a:t>
            </a:r>
            <a:r>
              <a:rPr lang="en-US">
                <a:solidFill>
                  <a:schemeClr val="tx2">
                    <a:lumMod val="90000"/>
                    <a:lumOff val="10000"/>
                  </a:schemeClr>
                </a:solidFill>
                <a:latin typeface="Assistant Light" pitchFamily="2" charset="-79"/>
                <a:cs typeface="Assistant Light" pitchFamily="2" charset="-79"/>
              </a:rPr>
              <a:t>(2023) George Barna, Cultural Research Center</a:t>
            </a:r>
            <a:endParaRPr lang="en-US"/>
          </a:p>
        </p:txBody>
      </p:sp>
    </p:spTree>
    <p:extLst>
      <p:ext uri="{BB962C8B-B14F-4D97-AF65-F5344CB8AC3E}">
        <p14:creationId xmlns:p14="http://schemas.microsoft.com/office/powerpoint/2010/main" val="3096500646"/>
      </p:ext>
    </p:extLst>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633A9-84DD-1314-025A-642B6E7F2F6F}"/>
            </a:ext>
          </a:extLst>
        </p:cNvPr>
        <p:cNvGrpSpPr/>
        <p:nvPr/>
      </p:nvGrpSpPr>
      <p:grpSpPr>
        <a:xfrm>
          <a:off x="0" y="0"/>
          <a:ext cx="0" cy="0"/>
          <a:chOff x="0" y="0"/>
          <a:chExt cx="0" cy="0"/>
        </a:xfrm>
      </p:grpSpPr>
      <p:pic>
        <p:nvPicPr>
          <p:cNvPr id="5" name="Picture 4" descr="Blur blurry green and white background&#10;&#10;Description automatically generated">
            <a:extLst>
              <a:ext uri="{FF2B5EF4-FFF2-40B4-BE49-F238E27FC236}">
                <a16:creationId xmlns:a16="http://schemas.microsoft.com/office/drawing/2014/main" id="{1B6F0DB7-37E8-0593-287C-0206CD48CC4E}"/>
              </a:ext>
            </a:extLst>
          </p:cNvPr>
          <p:cNvPicPr>
            <a:picLocks noChangeAspect="1"/>
          </p:cNvPicPr>
          <p:nvPr/>
        </p:nvPicPr>
        <p:blipFill>
          <a:blip r:embed="rId3"/>
          <a:stretch>
            <a:fillRect/>
          </a:stretch>
        </p:blipFill>
        <p:spPr>
          <a:xfrm>
            <a:off x="-2636" y="0"/>
            <a:ext cx="12192000" cy="6864626"/>
          </a:xfrm>
          <a:prstGeom prst="rect">
            <a:avLst/>
          </a:prstGeom>
        </p:spPr>
      </p:pic>
      <p:sp>
        <p:nvSpPr>
          <p:cNvPr id="2" name="Title 1">
            <a:extLst>
              <a:ext uri="{FF2B5EF4-FFF2-40B4-BE49-F238E27FC236}">
                <a16:creationId xmlns:a16="http://schemas.microsoft.com/office/drawing/2014/main" id="{6A20A394-3188-407E-8A3C-5F670A09AE52}"/>
              </a:ext>
            </a:extLst>
          </p:cNvPr>
          <p:cNvSpPr>
            <a:spLocks noGrp="1"/>
          </p:cNvSpPr>
          <p:nvPr>
            <p:ph type="ctrTitle"/>
          </p:nvPr>
        </p:nvSpPr>
        <p:spPr>
          <a:xfrm>
            <a:off x="210757" y="591570"/>
            <a:ext cx="10068444" cy="877425"/>
          </a:xfrm>
        </p:spPr>
        <p:txBody>
          <a:bodyPr anchor="t" anchorCtr="0">
            <a:noAutofit/>
          </a:bodyPr>
          <a:lstStyle/>
          <a:p>
            <a:pPr algn="l">
              <a:lnSpc>
                <a:spcPct val="100000"/>
              </a:lnSpc>
            </a:pPr>
            <a:r>
              <a:rPr lang="en-US" sz="4400" b="1">
                <a:solidFill>
                  <a:schemeClr val="tx2">
                    <a:lumMod val="90000"/>
                    <a:lumOff val="10000"/>
                  </a:schemeClr>
                </a:solidFill>
                <a:latin typeface="Assistant Bold"/>
                <a:ea typeface="Assistant Bold"/>
                <a:cs typeface="Assistant Bold"/>
                <a:sym typeface="Assistant Bold"/>
              </a:rPr>
              <a:t>Spiritual Formation in the Home</a:t>
            </a:r>
            <a:endParaRPr lang="en-US" sz="4400"/>
          </a:p>
        </p:txBody>
      </p:sp>
      <p:pic>
        <p:nvPicPr>
          <p:cNvPr id="9" name="Picture 8" descr="A blue text on a black background&#10;&#10;Description automatically generated">
            <a:extLst>
              <a:ext uri="{FF2B5EF4-FFF2-40B4-BE49-F238E27FC236}">
                <a16:creationId xmlns:a16="http://schemas.microsoft.com/office/drawing/2014/main" id="{E6C0B219-89DC-95A3-E2CC-10F63C8A9459}"/>
              </a:ext>
            </a:extLst>
          </p:cNvPr>
          <p:cNvPicPr>
            <a:picLocks noChangeAspect="1"/>
          </p:cNvPicPr>
          <p:nvPr/>
        </p:nvPicPr>
        <p:blipFill>
          <a:blip r:embed="rId4"/>
          <a:stretch>
            <a:fillRect/>
          </a:stretch>
        </p:blipFill>
        <p:spPr>
          <a:xfrm>
            <a:off x="8606431" y="543615"/>
            <a:ext cx="3127820" cy="992084"/>
          </a:xfrm>
          <a:prstGeom prst="rect">
            <a:avLst/>
          </a:prstGeom>
        </p:spPr>
      </p:pic>
      <p:sp>
        <p:nvSpPr>
          <p:cNvPr id="7" name="TextBox 6">
            <a:extLst>
              <a:ext uri="{FF2B5EF4-FFF2-40B4-BE49-F238E27FC236}">
                <a16:creationId xmlns:a16="http://schemas.microsoft.com/office/drawing/2014/main" id="{0DA5C029-E111-DC19-23A1-A6587F1BA1DC}"/>
              </a:ext>
            </a:extLst>
          </p:cNvPr>
          <p:cNvSpPr txBox="1"/>
          <p:nvPr/>
        </p:nvSpPr>
        <p:spPr>
          <a:xfrm>
            <a:off x="171540" y="6211669"/>
            <a:ext cx="12017830" cy="461665"/>
          </a:xfrm>
          <a:prstGeom prst="rect">
            <a:avLst/>
          </a:prstGeom>
          <a:noFill/>
        </p:spPr>
        <p:txBody>
          <a:bodyPr wrap="square">
            <a:spAutoFit/>
          </a:bodyPr>
          <a:lstStyle/>
          <a:p>
            <a:r>
              <a:rPr lang="en-US" sz="1200">
                <a:solidFill>
                  <a:schemeClr val="bg1"/>
                </a:solidFill>
              </a:rPr>
              <a:t>Journal of Religious Education: Spiritual Formation in the Home: An analysis of family devotions and quality of parent-child relationships</a:t>
            </a:r>
          </a:p>
          <a:p>
            <a:r>
              <a:rPr lang="en-US" sz="1200">
                <a:solidFill>
                  <a:schemeClr val="bg1"/>
                </a:solidFill>
              </a:rPr>
              <a:t>By: Dr. Matthew Lee and Dr. Rian Djita</a:t>
            </a:r>
          </a:p>
        </p:txBody>
      </p:sp>
      <p:pic>
        <p:nvPicPr>
          <p:cNvPr id="8" name="Picture 7">
            <a:extLst>
              <a:ext uri="{FF2B5EF4-FFF2-40B4-BE49-F238E27FC236}">
                <a16:creationId xmlns:a16="http://schemas.microsoft.com/office/drawing/2014/main" id="{E70BCD7E-9F2A-2E87-CB70-95F13C0C6435}"/>
              </a:ext>
            </a:extLst>
          </p:cNvPr>
          <p:cNvPicPr>
            <a:picLocks noChangeAspect="1"/>
          </p:cNvPicPr>
          <p:nvPr/>
        </p:nvPicPr>
        <p:blipFill>
          <a:blip r:embed="rId5"/>
          <a:stretch>
            <a:fillRect/>
          </a:stretch>
        </p:blipFill>
        <p:spPr>
          <a:xfrm rot="10800000">
            <a:off x="0" y="1363345"/>
            <a:ext cx="9344416" cy="211300"/>
          </a:xfrm>
          <a:prstGeom prst="rect">
            <a:avLst/>
          </a:prstGeom>
        </p:spPr>
      </p:pic>
      <p:sp>
        <p:nvSpPr>
          <p:cNvPr id="4" name="TextBox 3">
            <a:extLst>
              <a:ext uri="{FF2B5EF4-FFF2-40B4-BE49-F238E27FC236}">
                <a16:creationId xmlns:a16="http://schemas.microsoft.com/office/drawing/2014/main" id="{5A725633-C872-2EFF-CB09-EC3CAF78E216}"/>
              </a:ext>
            </a:extLst>
          </p:cNvPr>
          <p:cNvSpPr txBox="1"/>
          <p:nvPr/>
        </p:nvSpPr>
        <p:spPr>
          <a:xfrm>
            <a:off x="831239" y="2042413"/>
            <a:ext cx="8410732" cy="3662541"/>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Parents engaging in daily family devotional reported:</a:t>
            </a:r>
          </a:p>
          <a:p>
            <a:pPr marL="742950" lvl="1" indent="-285750">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15% increase </a:t>
            </a:r>
            <a:r>
              <a:rPr lang="en-US" sz="2600">
                <a:solidFill>
                  <a:srgbClr val="173B6B"/>
                </a:solidFill>
                <a:latin typeface="Assistant" pitchFamily="2" charset="-79"/>
                <a:cs typeface="Assistant" pitchFamily="2" charset="-79"/>
              </a:rPr>
              <a:t>in willingness to talk about faith</a:t>
            </a:r>
          </a:p>
          <a:p>
            <a:pPr marL="742950" lvl="1" indent="-285750">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20 % increase </a:t>
            </a:r>
            <a:r>
              <a:rPr lang="en-US" sz="2600">
                <a:solidFill>
                  <a:srgbClr val="173B6B"/>
                </a:solidFill>
                <a:latin typeface="Assistant" pitchFamily="2" charset="-79"/>
                <a:cs typeface="Assistant" pitchFamily="2" charset="-79"/>
              </a:rPr>
              <a:t>in quality family time</a:t>
            </a:r>
          </a:p>
          <a:p>
            <a:pPr marL="742950" lvl="1" indent="-285750">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12 % increase </a:t>
            </a:r>
            <a:r>
              <a:rPr lang="en-US" sz="2600">
                <a:solidFill>
                  <a:srgbClr val="173B6B"/>
                </a:solidFill>
                <a:latin typeface="Assistant" pitchFamily="2" charset="-79"/>
                <a:cs typeface="Assistant" pitchFamily="2" charset="-79"/>
              </a:rPr>
              <a:t>in overall communication </a:t>
            </a:r>
          </a:p>
          <a:p>
            <a:pPr marL="285750" indent="-285750">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Daily prayer had the strongest impact</a:t>
            </a:r>
          </a:p>
          <a:p>
            <a:pPr marL="285750" indent="-285750">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Fathers favored Bible reading, while mothers preferred devotional material </a:t>
            </a:r>
          </a:p>
        </p:txBody>
      </p:sp>
    </p:spTree>
    <p:extLst>
      <p:ext uri="{BB962C8B-B14F-4D97-AF65-F5344CB8AC3E}">
        <p14:creationId xmlns:p14="http://schemas.microsoft.com/office/powerpoint/2010/main" val="1334564588"/>
      </p:ext>
    </p:extLst>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DB24B-379B-322A-2656-DB8949F04A06}"/>
            </a:ext>
          </a:extLst>
        </p:cNvPr>
        <p:cNvGrpSpPr/>
        <p:nvPr/>
      </p:nvGrpSpPr>
      <p:grpSpPr>
        <a:xfrm>
          <a:off x="0" y="0"/>
          <a:ext cx="0" cy="0"/>
          <a:chOff x="0" y="0"/>
          <a:chExt cx="0" cy="0"/>
        </a:xfrm>
      </p:grpSpPr>
      <p:pic>
        <p:nvPicPr>
          <p:cNvPr id="5" name="Picture 4" descr="Blur blurry green and white background&#10;&#10;Description automatically generated">
            <a:extLst>
              <a:ext uri="{FF2B5EF4-FFF2-40B4-BE49-F238E27FC236}">
                <a16:creationId xmlns:a16="http://schemas.microsoft.com/office/drawing/2014/main" id="{7AEA3CBB-83B5-469C-786E-BF680AC0EB71}"/>
              </a:ext>
            </a:extLst>
          </p:cNvPr>
          <p:cNvPicPr>
            <a:picLocks noChangeAspect="1"/>
          </p:cNvPicPr>
          <p:nvPr/>
        </p:nvPicPr>
        <p:blipFill>
          <a:blip r:embed="rId3"/>
          <a:stretch>
            <a:fillRect/>
          </a:stretch>
        </p:blipFill>
        <p:spPr>
          <a:xfrm>
            <a:off x="0" y="-6626"/>
            <a:ext cx="12192000" cy="6864626"/>
          </a:xfrm>
          <a:prstGeom prst="rect">
            <a:avLst/>
          </a:prstGeom>
        </p:spPr>
      </p:pic>
      <p:pic>
        <p:nvPicPr>
          <p:cNvPr id="9" name="Picture 8" descr="A blue text on a black background&#10;&#10;Description automatically generated">
            <a:extLst>
              <a:ext uri="{FF2B5EF4-FFF2-40B4-BE49-F238E27FC236}">
                <a16:creationId xmlns:a16="http://schemas.microsoft.com/office/drawing/2014/main" id="{27C38CA3-634A-44C1-63B3-0B1E663BD47B}"/>
              </a:ext>
            </a:extLst>
          </p:cNvPr>
          <p:cNvPicPr>
            <a:picLocks noChangeAspect="1"/>
          </p:cNvPicPr>
          <p:nvPr/>
        </p:nvPicPr>
        <p:blipFill>
          <a:blip r:embed="rId4"/>
          <a:stretch>
            <a:fillRect/>
          </a:stretch>
        </p:blipFill>
        <p:spPr>
          <a:xfrm>
            <a:off x="8737202" y="615303"/>
            <a:ext cx="3127820" cy="992084"/>
          </a:xfrm>
          <a:prstGeom prst="rect">
            <a:avLst/>
          </a:prstGeom>
        </p:spPr>
      </p:pic>
      <p:pic>
        <p:nvPicPr>
          <p:cNvPr id="11" name="Picture 10">
            <a:extLst>
              <a:ext uri="{FF2B5EF4-FFF2-40B4-BE49-F238E27FC236}">
                <a16:creationId xmlns:a16="http://schemas.microsoft.com/office/drawing/2014/main" id="{9B9911EE-578E-752E-8B82-FC9A01ADF7E5}"/>
              </a:ext>
            </a:extLst>
          </p:cNvPr>
          <p:cNvPicPr>
            <a:picLocks noChangeAspect="1"/>
          </p:cNvPicPr>
          <p:nvPr/>
        </p:nvPicPr>
        <p:blipFill>
          <a:blip r:embed="rId5"/>
          <a:stretch>
            <a:fillRect/>
          </a:stretch>
        </p:blipFill>
        <p:spPr>
          <a:xfrm rot="10800000">
            <a:off x="0" y="1396086"/>
            <a:ext cx="9344416" cy="211300"/>
          </a:xfrm>
          <a:prstGeom prst="rect">
            <a:avLst/>
          </a:prstGeom>
        </p:spPr>
      </p:pic>
      <p:sp>
        <p:nvSpPr>
          <p:cNvPr id="6" name="TextBox 5">
            <a:extLst>
              <a:ext uri="{FF2B5EF4-FFF2-40B4-BE49-F238E27FC236}">
                <a16:creationId xmlns:a16="http://schemas.microsoft.com/office/drawing/2014/main" id="{BADF27AB-69BB-7242-C9EB-94C9CED89EC8}"/>
              </a:ext>
            </a:extLst>
          </p:cNvPr>
          <p:cNvSpPr txBox="1"/>
          <p:nvPr/>
        </p:nvSpPr>
        <p:spPr>
          <a:xfrm>
            <a:off x="5803392" y="6306705"/>
            <a:ext cx="7040880" cy="369332"/>
          </a:xfrm>
          <a:prstGeom prst="rect">
            <a:avLst/>
          </a:prstGeom>
          <a:noFill/>
        </p:spPr>
        <p:txBody>
          <a:bodyPr wrap="square">
            <a:spAutoFit/>
          </a:bodyPr>
          <a:lstStyle/>
          <a:p>
            <a:r>
              <a:rPr lang="en-US">
                <a:solidFill>
                  <a:schemeClr val="tx2">
                    <a:lumMod val="90000"/>
                    <a:lumOff val="10000"/>
                  </a:schemeClr>
                </a:solidFill>
                <a:latin typeface="Assistant Light" pitchFamily="2" charset="-79"/>
                <a:cs typeface="Assistant Light" pitchFamily="2" charset="-79"/>
              </a:rPr>
              <a:t>“What Makes for a Spiritually Vibrant Household?” (2019) — Barna</a:t>
            </a:r>
            <a:endParaRPr lang="en-US"/>
          </a:p>
        </p:txBody>
      </p:sp>
      <p:sp>
        <p:nvSpPr>
          <p:cNvPr id="4" name="TextBox 3">
            <a:extLst>
              <a:ext uri="{FF2B5EF4-FFF2-40B4-BE49-F238E27FC236}">
                <a16:creationId xmlns:a16="http://schemas.microsoft.com/office/drawing/2014/main" id="{D148531A-145B-FFAE-EEAB-5DE91A0234A4}"/>
              </a:ext>
            </a:extLst>
          </p:cNvPr>
          <p:cNvSpPr txBox="1"/>
          <p:nvPr/>
        </p:nvSpPr>
        <p:spPr>
          <a:xfrm>
            <a:off x="624665" y="2125775"/>
            <a:ext cx="10942669" cy="3662541"/>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Spend fun, quality time together</a:t>
            </a:r>
            <a:r>
              <a:rPr lang="en-US" sz="2600">
                <a:solidFill>
                  <a:srgbClr val="173B6B"/>
                </a:solidFill>
                <a:latin typeface="Assistant" pitchFamily="2" charset="-79"/>
                <a:cs typeface="Assistant" pitchFamily="2" charset="-79"/>
              </a:rPr>
              <a:t>…Do you support this?</a:t>
            </a:r>
          </a:p>
          <a:p>
            <a:pPr marL="285750" indent="-285750">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Welcome others</a:t>
            </a:r>
            <a:r>
              <a:rPr lang="en-US" sz="2600">
                <a:solidFill>
                  <a:srgbClr val="173B6B"/>
                </a:solidFill>
                <a:latin typeface="Assistant" pitchFamily="2" charset="-79"/>
                <a:cs typeface="Assistant" pitchFamily="2" charset="-79"/>
              </a:rPr>
              <a:t>… Do you foster this culture in your school?</a:t>
            </a:r>
          </a:p>
          <a:p>
            <a:pPr marL="285750" indent="-285750">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Ask for help</a:t>
            </a:r>
          </a:p>
          <a:p>
            <a:pPr marL="285750" indent="-285750">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Members have a personal spirituality</a:t>
            </a:r>
            <a:r>
              <a:rPr lang="en-US" sz="2600">
                <a:solidFill>
                  <a:srgbClr val="173B6B"/>
                </a:solidFill>
                <a:latin typeface="Assistant" pitchFamily="2" charset="-79"/>
                <a:cs typeface="Assistant" pitchFamily="2" charset="-79"/>
              </a:rPr>
              <a:t>…Are you intentional about assisting with this?</a:t>
            </a:r>
          </a:p>
          <a:p>
            <a:pPr marL="285750" indent="-285750">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A spiritual coach is present</a:t>
            </a:r>
            <a:r>
              <a:rPr lang="en-US" sz="2600">
                <a:solidFill>
                  <a:srgbClr val="173B6B"/>
                </a:solidFill>
                <a:latin typeface="Assistant" pitchFamily="2" charset="-79"/>
                <a:cs typeface="Assistant" pitchFamily="2" charset="-79"/>
              </a:rPr>
              <a:t>…Are you developing your moms and dads?</a:t>
            </a:r>
          </a:p>
          <a:p>
            <a:pPr marL="285750" indent="-285750">
              <a:spcAft>
                <a:spcPts val="1200"/>
              </a:spcAft>
              <a:buFont typeface="Arial" panose="020B0604020202020204" pitchFamily="34" charset="0"/>
              <a:buChar char="•"/>
            </a:pPr>
            <a:endParaRPr lang="en-US" sz="2600">
              <a:solidFill>
                <a:srgbClr val="173B6B"/>
              </a:solidFill>
              <a:latin typeface="Assistant Bold" pitchFamily="2" charset="-79"/>
              <a:cs typeface="Assistant Bold" pitchFamily="2" charset="-79"/>
            </a:endParaRPr>
          </a:p>
        </p:txBody>
      </p:sp>
      <p:sp>
        <p:nvSpPr>
          <p:cNvPr id="12" name="Title 1">
            <a:extLst>
              <a:ext uri="{FF2B5EF4-FFF2-40B4-BE49-F238E27FC236}">
                <a16:creationId xmlns:a16="http://schemas.microsoft.com/office/drawing/2014/main" id="{3115C7E5-326E-F624-B135-FF03C6EFF1EA}"/>
              </a:ext>
            </a:extLst>
          </p:cNvPr>
          <p:cNvSpPr txBox="1">
            <a:spLocks/>
          </p:cNvSpPr>
          <p:nvPr/>
        </p:nvSpPr>
        <p:spPr>
          <a:xfrm>
            <a:off x="210757" y="591570"/>
            <a:ext cx="10068444" cy="877425"/>
          </a:xfrm>
        </p:spPr>
        <p:txBody>
          <a:bodyPr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US" sz="4400" b="1">
                <a:solidFill>
                  <a:schemeClr val="tx2">
                    <a:lumMod val="90000"/>
                    <a:lumOff val="10000"/>
                  </a:schemeClr>
                </a:solidFill>
                <a:latin typeface="Assistant Bold"/>
                <a:ea typeface="Assistant Bold"/>
                <a:cs typeface="Assistant Bold"/>
                <a:sym typeface="Assistant Bold"/>
              </a:rPr>
              <a:t>Vibrant Households (Barna)</a:t>
            </a:r>
            <a:endParaRPr lang="en-US" sz="4400"/>
          </a:p>
        </p:txBody>
      </p:sp>
    </p:spTree>
    <p:extLst>
      <p:ext uri="{BB962C8B-B14F-4D97-AF65-F5344CB8AC3E}">
        <p14:creationId xmlns:p14="http://schemas.microsoft.com/office/powerpoint/2010/main" val="1216325443"/>
      </p:ext>
    </p:extLst>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Blur blurry green and white background&#10;&#10;Description automatically generated">
            <a:extLst>
              <a:ext uri="{FF2B5EF4-FFF2-40B4-BE49-F238E27FC236}">
                <a16:creationId xmlns:a16="http://schemas.microsoft.com/office/drawing/2014/main" id="{C7CDE189-0C5B-2926-87EF-B3E8A808EAEA}"/>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Lst>
          </a:blip>
          <a:stretch>
            <a:fillRect/>
          </a:stretch>
        </p:blipFill>
        <p:spPr>
          <a:xfrm>
            <a:off x="18708" y="-6626"/>
            <a:ext cx="12192000" cy="6864626"/>
          </a:xfrm>
          <a:prstGeom prst="rect">
            <a:avLst/>
          </a:prstGeom>
        </p:spPr>
      </p:pic>
      <p:grpSp>
        <p:nvGrpSpPr>
          <p:cNvPr id="2" name="Group 2"/>
          <p:cNvGrpSpPr/>
          <p:nvPr/>
        </p:nvGrpSpPr>
        <p:grpSpPr>
          <a:xfrm>
            <a:off x="8228371" y="2343419"/>
            <a:ext cx="3744041" cy="4440916"/>
            <a:chOff x="0" y="0"/>
            <a:chExt cx="1292052" cy="1466602"/>
          </a:xfrm>
          <a:solidFill>
            <a:schemeClr val="bg1"/>
          </a:solidFill>
        </p:grpSpPr>
        <p:sp>
          <p:nvSpPr>
            <p:cNvPr id="3" name="Freeform 3"/>
            <p:cNvSpPr/>
            <p:nvPr/>
          </p:nvSpPr>
          <p:spPr>
            <a:xfrm>
              <a:off x="0" y="0"/>
              <a:ext cx="1292052" cy="1466602"/>
            </a:xfrm>
            <a:custGeom>
              <a:avLst/>
              <a:gdLst/>
              <a:ahLst/>
              <a:cxnLst/>
              <a:rect l="l" t="t" r="r" b="b"/>
              <a:pathLst>
                <a:path w="1292052" h="1466602">
                  <a:moveTo>
                    <a:pt x="0" y="0"/>
                  </a:moveTo>
                  <a:lnTo>
                    <a:pt x="1292052" y="0"/>
                  </a:lnTo>
                  <a:lnTo>
                    <a:pt x="1292052" y="1466602"/>
                  </a:lnTo>
                  <a:lnTo>
                    <a:pt x="0" y="1466602"/>
                  </a:lnTo>
                  <a:close/>
                </a:path>
              </a:pathLst>
            </a:custGeom>
            <a:grpFill/>
          </p:spPr>
          <p:txBody>
            <a:bodyPr/>
            <a:lstStyle/>
            <a:p>
              <a:endParaRPr lang="en-US" sz="1200"/>
            </a:p>
          </p:txBody>
        </p:sp>
        <p:sp>
          <p:nvSpPr>
            <p:cNvPr id="4" name="TextBox 4"/>
            <p:cNvSpPr txBox="1"/>
            <p:nvPr/>
          </p:nvSpPr>
          <p:spPr>
            <a:xfrm>
              <a:off x="11155" y="9525"/>
              <a:ext cx="1280897" cy="1457077"/>
            </a:xfrm>
            <a:prstGeom prst="rect">
              <a:avLst/>
            </a:prstGeom>
            <a:grpFill/>
            <a:ln w="25400">
              <a:noFill/>
            </a:ln>
          </p:spPr>
          <p:txBody>
            <a:bodyPr lIns="33867" tIns="33867" rIns="33867" bIns="33867" rtlCol="0" anchor="ctr"/>
            <a:lstStyle/>
            <a:p>
              <a:pPr algn="ctr">
                <a:lnSpc>
                  <a:spcPts val="1467"/>
                </a:lnSpc>
              </a:pPr>
              <a:endParaRPr sz="1200"/>
            </a:p>
            <a:p>
              <a:pPr algn="ctr">
                <a:lnSpc>
                  <a:spcPts val="1467"/>
                </a:lnSpc>
              </a:pPr>
              <a:endParaRPr sz="1200"/>
            </a:p>
            <a:p>
              <a:pPr algn="ctr">
                <a:lnSpc>
                  <a:spcPts val="1467"/>
                </a:lnSpc>
              </a:pPr>
              <a:endParaRPr sz="1200"/>
            </a:p>
            <a:p>
              <a:pPr algn="ctr">
                <a:lnSpc>
                  <a:spcPts val="1467"/>
                </a:lnSpc>
              </a:pPr>
              <a:endParaRPr sz="1200"/>
            </a:p>
            <a:p>
              <a:pPr algn="ctr">
                <a:lnSpc>
                  <a:spcPts val="2493"/>
                </a:lnSpc>
              </a:pPr>
              <a:r>
                <a:rPr lang="en-US" sz="2266" b="1">
                  <a:solidFill>
                    <a:srgbClr val="203D6A"/>
                  </a:solidFill>
                  <a:latin typeface="Assistant Light"/>
                  <a:ea typeface="Assistant Light"/>
                  <a:cs typeface="Assistant Light"/>
                  <a:sym typeface="Assistant Light"/>
                </a:rPr>
                <a:t>Passing the Baton to Families</a:t>
              </a:r>
            </a:p>
          </p:txBody>
        </p:sp>
      </p:grpSp>
      <p:grpSp>
        <p:nvGrpSpPr>
          <p:cNvPr id="5" name="Group 5"/>
          <p:cNvGrpSpPr/>
          <p:nvPr/>
        </p:nvGrpSpPr>
        <p:grpSpPr>
          <a:xfrm>
            <a:off x="219589" y="2239583"/>
            <a:ext cx="3744041" cy="4549383"/>
            <a:chOff x="0" y="-35555"/>
            <a:chExt cx="1292052" cy="1502435"/>
          </a:xfrm>
          <a:solidFill>
            <a:schemeClr val="bg1"/>
          </a:solidFill>
        </p:grpSpPr>
        <p:sp>
          <p:nvSpPr>
            <p:cNvPr id="6" name="Freeform 6"/>
            <p:cNvSpPr/>
            <p:nvPr/>
          </p:nvSpPr>
          <p:spPr>
            <a:xfrm>
              <a:off x="0" y="-35555"/>
              <a:ext cx="1292052" cy="1502435"/>
            </a:xfrm>
            <a:custGeom>
              <a:avLst/>
              <a:gdLst/>
              <a:ahLst/>
              <a:cxnLst/>
              <a:rect l="l" t="t" r="r" b="b"/>
              <a:pathLst>
                <a:path w="1292052" h="1466880">
                  <a:moveTo>
                    <a:pt x="0" y="0"/>
                  </a:moveTo>
                  <a:lnTo>
                    <a:pt x="1292052" y="0"/>
                  </a:lnTo>
                  <a:lnTo>
                    <a:pt x="1292052" y="1466880"/>
                  </a:lnTo>
                  <a:lnTo>
                    <a:pt x="0" y="1466880"/>
                  </a:lnTo>
                  <a:close/>
                </a:path>
              </a:pathLst>
            </a:custGeom>
            <a:grpFill/>
          </p:spPr>
          <p:txBody>
            <a:bodyPr/>
            <a:lstStyle/>
            <a:p>
              <a:endParaRPr lang="en-US" sz="1200">
                <a:effectLst>
                  <a:outerShdw blurRad="50800" dist="50800" dir="5400000" algn="ctr" rotWithShape="0">
                    <a:schemeClr val="bg1">
                      <a:lumMod val="85000"/>
                    </a:schemeClr>
                  </a:outerShdw>
                </a:effectLst>
              </a:endParaRPr>
            </a:p>
          </p:txBody>
        </p:sp>
        <p:sp>
          <p:nvSpPr>
            <p:cNvPr id="7" name="TextBox 7"/>
            <p:cNvSpPr txBox="1"/>
            <p:nvPr/>
          </p:nvSpPr>
          <p:spPr>
            <a:xfrm>
              <a:off x="0" y="0"/>
              <a:ext cx="1292052" cy="1466880"/>
            </a:xfrm>
            <a:prstGeom prst="rect">
              <a:avLst/>
            </a:prstGeom>
            <a:grpFill/>
            <a:ln w="25400">
              <a:noFill/>
            </a:ln>
          </p:spPr>
          <p:txBody>
            <a:bodyPr lIns="33867" tIns="33867" rIns="33867" bIns="33867" rtlCol="0" anchor="ctr"/>
            <a:lstStyle/>
            <a:p>
              <a:pPr algn="ctr">
                <a:lnSpc>
                  <a:spcPts val="2493"/>
                </a:lnSpc>
              </a:pPr>
              <a:endParaRPr sz="1200">
                <a:effectLst>
                  <a:outerShdw blurRad="50800" dist="50800" dir="5400000" algn="ctr" rotWithShape="0">
                    <a:schemeClr val="bg1">
                      <a:lumMod val="85000"/>
                    </a:schemeClr>
                  </a:outerShdw>
                </a:effectLst>
              </a:endParaRPr>
            </a:p>
            <a:p>
              <a:pPr algn="ctr">
                <a:lnSpc>
                  <a:spcPts val="3079"/>
                </a:lnSpc>
              </a:pPr>
              <a:endParaRPr sz="1200">
                <a:effectLst>
                  <a:outerShdw blurRad="50800" dist="50800" dir="5400000" algn="ctr" rotWithShape="0">
                    <a:schemeClr val="bg1">
                      <a:lumMod val="85000"/>
                    </a:schemeClr>
                  </a:outerShdw>
                </a:effectLst>
              </a:endParaRPr>
            </a:p>
            <a:p>
              <a:pPr algn="ctr">
                <a:lnSpc>
                  <a:spcPts val="2493"/>
                </a:lnSpc>
              </a:pPr>
              <a:r>
                <a:rPr lang="en-US" sz="2266" b="1">
                  <a:solidFill>
                    <a:srgbClr val="203D6A"/>
                  </a:solidFill>
                  <a:effectLst>
                    <a:outerShdw blurRad="50800" dist="50800" dir="5400000" algn="ctr" rotWithShape="0">
                      <a:schemeClr val="bg1">
                        <a:lumMod val="85000"/>
                      </a:schemeClr>
                    </a:outerShdw>
                  </a:effectLst>
                  <a:latin typeface="Assistant Light"/>
                  <a:ea typeface="Assistant Light"/>
                  <a:cs typeface="Assistant Light"/>
                  <a:sym typeface="Assistant Light"/>
                </a:rPr>
                <a:t>Foundational Work</a:t>
              </a:r>
            </a:p>
          </p:txBody>
        </p:sp>
      </p:grpSp>
      <p:grpSp>
        <p:nvGrpSpPr>
          <p:cNvPr id="11" name="Group 11"/>
          <p:cNvGrpSpPr/>
          <p:nvPr/>
        </p:nvGrpSpPr>
        <p:grpSpPr>
          <a:xfrm>
            <a:off x="4223980" y="2342613"/>
            <a:ext cx="3744041" cy="4441722"/>
            <a:chOff x="0" y="0"/>
            <a:chExt cx="1292052" cy="1466880"/>
          </a:xfrm>
          <a:solidFill>
            <a:schemeClr val="bg1"/>
          </a:solidFill>
        </p:grpSpPr>
        <p:sp>
          <p:nvSpPr>
            <p:cNvPr id="12" name="Freeform 12"/>
            <p:cNvSpPr/>
            <p:nvPr/>
          </p:nvSpPr>
          <p:spPr>
            <a:xfrm>
              <a:off x="0" y="0"/>
              <a:ext cx="1292052" cy="1466880"/>
            </a:xfrm>
            <a:custGeom>
              <a:avLst/>
              <a:gdLst/>
              <a:ahLst/>
              <a:cxnLst/>
              <a:rect l="l" t="t" r="r" b="b"/>
              <a:pathLst>
                <a:path w="1292052" h="1466880">
                  <a:moveTo>
                    <a:pt x="0" y="0"/>
                  </a:moveTo>
                  <a:lnTo>
                    <a:pt x="1292052" y="0"/>
                  </a:lnTo>
                  <a:lnTo>
                    <a:pt x="1292052" y="1466880"/>
                  </a:lnTo>
                  <a:lnTo>
                    <a:pt x="0" y="1466880"/>
                  </a:lnTo>
                  <a:close/>
                </a:path>
              </a:pathLst>
            </a:custGeom>
            <a:grpFill/>
          </p:spPr>
          <p:txBody>
            <a:bodyPr/>
            <a:lstStyle/>
            <a:p>
              <a:endParaRPr lang="en-US" sz="1200"/>
            </a:p>
          </p:txBody>
        </p:sp>
        <p:sp>
          <p:nvSpPr>
            <p:cNvPr id="13" name="TextBox 13"/>
            <p:cNvSpPr txBox="1"/>
            <p:nvPr/>
          </p:nvSpPr>
          <p:spPr>
            <a:xfrm>
              <a:off x="0" y="9525"/>
              <a:ext cx="1292052" cy="1457355"/>
            </a:xfrm>
            <a:prstGeom prst="rect">
              <a:avLst/>
            </a:prstGeom>
            <a:grpFill/>
            <a:ln w="25400">
              <a:noFill/>
            </a:ln>
          </p:spPr>
          <p:txBody>
            <a:bodyPr lIns="33867" tIns="33867" rIns="33867" bIns="33867" rtlCol="0" anchor="ctr"/>
            <a:lstStyle/>
            <a:p>
              <a:pPr algn="ctr">
                <a:lnSpc>
                  <a:spcPts val="1467"/>
                </a:lnSpc>
              </a:pPr>
              <a:endParaRPr sz="1200"/>
            </a:p>
            <a:p>
              <a:pPr algn="ctr">
                <a:lnSpc>
                  <a:spcPts val="1467"/>
                </a:lnSpc>
              </a:pPr>
              <a:endParaRPr sz="1200"/>
            </a:p>
            <a:p>
              <a:pPr algn="ctr">
                <a:lnSpc>
                  <a:spcPts val="1467"/>
                </a:lnSpc>
              </a:pPr>
              <a:endParaRPr sz="1200"/>
            </a:p>
            <a:p>
              <a:pPr algn="ctr">
                <a:lnSpc>
                  <a:spcPts val="1467"/>
                </a:lnSpc>
              </a:pPr>
              <a:endParaRPr sz="1200"/>
            </a:p>
            <a:p>
              <a:pPr algn="ctr">
                <a:lnSpc>
                  <a:spcPts val="293"/>
                </a:lnSpc>
              </a:pPr>
              <a:endParaRPr sz="1200"/>
            </a:p>
            <a:p>
              <a:pPr algn="ctr">
                <a:lnSpc>
                  <a:spcPts val="2493"/>
                </a:lnSpc>
              </a:pPr>
              <a:r>
                <a:rPr lang="en-US" sz="2266" b="1">
                  <a:solidFill>
                    <a:srgbClr val="203D6A"/>
                  </a:solidFill>
                  <a:latin typeface="Assistant Light"/>
                  <a:ea typeface="Assistant Light"/>
                  <a:cs typeface="Assistant Light"/>
                  <a:sym typeface="Assistant Light"/>
                </a:rPr>
                <a:t>Messaging and Training</a:t>
              </a:r>
            </a:p>
          </p:txBody>
        </p:sp>
      </p:grpSp>
      <p:grpSp>
        <p:nvGrpSpPr>
          <p:cNvPr id="14" name="Group 14"/>
          <p:cNvGrpSpPr/>
          <p:nvPr/>
        </p:nvGrpSpPr>
        <p:grpSpPr>
          <a:xfrm>
            <a:off x="4220943" y="3221934"/>
            <a:ext cx="3784804" cy="1310087"/>
            <a:chOff x="-1200" y="174008"/>
            <a:chExt cx="1495231" cy="517565"/>
          </a:xfrm>
        </p:grpSpPr>
        <p:sp>
          <p:nvSpPr>
            <p:cNvPr id="15" name="Freeform 15"/>
            <p:cNvSpPr/>
            <p:nvPr/>
          </p:nvSpPr>
          <p:spPr>
            <a:xfrm>
              <a:off x="-1200" y="174008"/>
              <a:ext cx="1479127" cy="517565"/>
            </a:xfrm>
            <a:custGeom>
              <a:avLst/>
              <a:gdLst/>
              <a:ahLst/>
              <a:cxnLst/>
              <a:rect l="l" t="t" r="r" b="b"/>
              <a:pathLst>
                <a:path w="1479127" h="517565">
                  <a:moveTo>
                    <a:pt x="493309" y="19070"/>
                  </a:moveTo>
                  <a:cubicBezTo>
                    <a:pt x="568895" y="7556"/>
                    <a:pt x="655350" y="0"/>
                    <a:pt x="739962" y="0"/>
                  </a:cubicBezTo>
                  <a:cubicBezTo>
                    <a:pt x="824577" y="0"/>
                    <a:pt x="905997" y="6476"/>
                    <a:pt x="981028" y="17990"/>
                  </a:cubicBezTo>
                  <a:cubicBezTo>
                    <a:pt x="982627" y="18350"/>
                    <a:pt x="984223" y="18350"/>
                    <a:pt x="985818" y="18710"/>
                  </a:cubicBezTo>
                  <a:cubicBezTo>
                    <a:pt x="1267595" y="64765"/>
                    <a:pt x="1475137" y="186379"/>
                    <a:pt x="1479127" y="321944"/>
                  </a:cubicBezTo>
                  <a:lnTo>
                    <a:pt x="1479127" y="517565"/>
                  </a:lnTo>
                  <a:lnTo>
                    <a:pt x="0" y="517565"/>
                  </a:lnTo>
                  <a:lnTo>
                    <a:pt x="0" y="322089"/>
                  </a:lnTo>
                  <a:cubicBezTo>
                    <a:pt x="3991" y="185660"/>
                    <a:pt x="208339" y="64045"/>
                    <a:pt x="493309" y="19070"/>
                  </a:cubicBezTo>
                  <a:close/>
                </a:path>
              </a:pathLst>
            </a:custGeom>
            <a:solidFill>
              <a:srgbClr val="203D6A"/>
            </a:solidFill>
          </p:spPr>
          <p:txBody>
            <a:bodyPr/>
            <a:lstStyle/>
            <a:p>
              <a:endParaRPr lang="en-US" sz="1200"/>
            </a:p>
          </p:txBody>
        </p:sp>
        <p:sp>
          <p:nvSpPr>
            <p:cNvPr id="16" name="TextBox 16"/>
            <p:cNvSpPr txBox="1"/>
            <p:nvPr/>
          </p:nvSpPr>
          <p:spPr>
            <a:xfrm>
              <a:off x="14904" y="336282"/>
              <a:ext cx="1479127" cy="352465"/>
            </a:xfrm>
            <a:prstGeom prst="rect">
              <a:avLst/>
            </a:prstGeom>
          </p:spPr>
          <p:txBody>
            <a:bodyPr lIns="33867" tIns="33867" rIns="33867" bIns="33867" rtlCol="0" anchor="ctr"/>
            <a:lstStyle/>
            <a:p>
              <a:pPr algn="ctr">
                <a:lnSpc>
                  <a:spcPts val="3079"/>
                </a:lnSpc>
              </a:pPr>
              <a:r>
                <a:rPr lang="en-US" sz="2799">
                  <a:solidFill>
                    <a:srgbClr val="FFFFFF"/>
                  </a:solidFill>
                  <a:latin typeface="Assistant"/>
                  <a:ea typeface="Assistant"/>
                  <a:cs typeface="Assistant"/>
                  <a:sym typeface="Assistant"/>
                </a:rPr>
                <a:t>Phase 2</a:t>
              </a:r>
            </a:p>
            <a:p>
              <a:pPr algn="ctr">
                <a:lnSpc>
                  <a:spcPts val="2786"/>
                </a:lnSpc>
              </a:pPr>
              <a:r>
                <a:rPr lang="en-US" sz="2533" b="1">
                  <a:solidFill>
                    <a:srgbClr val="FFFFFF"/>
                  </a:solidFill>
                  <a:latin typeface="Assistant Bold"/>
                  <a:ea typeface="Assistant Bold"/>
                  <a:cs typeface="Assistant Bold"/>
                  <a:sym typeface="Assistant Bold"/>
                </a:rPr>
                <a:t>Building School Culture</a:t>
              </a:r>
            </a:p>
            <a:p>
              <a:pPr algn="ctr">
                <a:lnSpc>
                  <a:spcPts val="880"/>
                </a:lnSpc>
              </a:pPr>
              <a:endParaRPr lang="en-US" sz="2533" b="1">
                <a:solidFill>
                  <a:srgbClr val="FFFFFF"/>
                </a:solidFill>
                <a:latin typeface="Assistant Bold"/>
                <a:ea typeface="Assistant Bold"/>
                <a:cs typeface="Assistant Bold"/>
                <a:sym typeface="Assistant Bold"/>
              </a:endParaRPr>
            </a:p>
          </p:txBody>
        </p:sp>
      </p:grpSp>
      <p:grpSp>
        <p:nvGrpSpPr>
          <p:cNvPr id="17" name="Group 17"/>
          <p:cNvGrpSpPr/>
          <p:nvPr/>
        </p:nvGrpSpPr>
        <p:grpSpPr>
          <a:xfrm>
            <a:off x="218912" y="3214780"/>
            <a:ext cx="3744041" cy="1310087"/>
            <a:chOff x="0" y="0"/>
            <a:chExt cx="1479127" cy="517565"/>
          </a:xfrm>
        </p:grpSpPr>
        <p:sp>
          <p:nvSpPr>
            <p:cNvPr id="18" name="Freeform 18"/>
            <p:cNvSpPr/>
            <p:nvPr/>
          </p:nvSpPr>
          <p:spPr>
            <a:xfrm>
              <a:off x="0" y="0"/>
              <a:ext cx="1479127" cy="517565"/>
            </a:xfrm>
            <a:custGeom>
              <a:avLst/>
              <a:gdLst/>
              <a:ahLst/>
              <a:cxnLst/>
              <a:rect l="l" t="t" r="r" b="b"/>
              <a:pathLst>
                <a:path w="1479127" h="517565">
                  <a:moveTo>
                    <a:pt x="493309" y="19070"/>
                  </a:moveTo>
                  <a:cubicBezTo>
                    <a:pt x="568895" y="7556"/>
                    <a:pt x="655350" y="0"/>
                    <a:pt x="739962" y="0"/>
                  </a:cubicBezTo>
                  <a:cubicBezTo>
                    <a:pt x="824577" y="0"/>
                    <a:pt x="905997" y="6476"/>
                    <a:pt x="981028" y="17990"/>
                  </a:cubicBezTo>
                  <a:cubicBezTo>
                    <a:pt x="982627" y="18350"/>
                    <a:pt x="984223" y="18350"/>
                    <a:pt x="985818" y="18710"/>
                  </a:cubicBezTo>
                  <a:cubicBezTo>
                    <a:pt x="1267595" y="64765"/>
                    <a:pt x="1475137" y="186379"/>
                    <a:pt x="1479127" y="321944"/>
                  </a:cubicBezTo>
                  <a:lnTo>
                    <a:pt x="1479127" y="517565"/>
                  </a:lnTo>
                  <a:lnTo>
                    <a:pt x="0" y="517565"/>
                  </a:lnTo>
                  <a:lnTo>
                    <a:pt x="0" y="322089"/>
                  </a:lnTo>
                  <a:cubicBezTo>
                    <a:pt x="3991" y="185660"/>
                    <a:pt x="208339" y="64045"/>
                    <a:pt x="493309" y="19070"/>
                  </a:cubicBezTo>
                  <a:close/>
                </a:path>
              </a:pathLst>
            </a:custGeom>
            <a:solidFill>
              <a:srgbClr val="203D6A"/>
            </a:solidFill>
          </p:spPr>
          <p:txBody>
            <a:bodyPr/>
            <a:lstStyle/>
            <a:p>
              <a:endParaRPr lang="en-US" sz="1200"/>
            </a:p>
          </p:txBody>
        </p:sp>
        <p:sp>
          <p:nvSpPr>
            <p:cNvPr id="19" name="TextBox 19"/>
            <p:cNvSpPr txBox="1"/>
            <p:nvPr/>
          </p:nvSpPr>
          <p:spPr>
            <a:xfrm>
              <a:off x="0" y="165100"/>
              <a:ext cx="1479127" cy="352465"/>
            </a:xfrm>
            <a:prstGeom prst="rect">
              <a:avLst/>
            </a:prstGeom>
          </p:spPr>
          <p:txBody>
            <a:bodyPr lIns="33867" tIns="33867" rIns="33867" bIns="33867" rtlCol="0" anchor="ctr"/>
            <a:lstStyle/>
            <a:p>
              <a:pPr algn="ctr">
                <a:lnSpc>
                  <a:spcPts val="3079"/>
                </a:lnSpc>
              </a:pPr>
              <a:r>
                <a:rPr lang="en-US" sz="2799">
                  <a:solidFill>
                    <a:srgbClr val="FFFFFF"/>
                  </a:solidFill>
                  <a:latin typeface="Assistant"/>
                  <a:ea typeface="Assistant"/>
                  <a:cs typeface="Assistant"/>
                  <a:sym typeface="Assistant"/>
                </a:rPr>
                <a:t>Phase 1</a:t>
              </a:r>
            </a:p>
            <a:p>
              <a:pPr algn="ctr">
                <a:lnSpc>
                  <a:spcPts val="2786"/>
                </a:lnSpc>
              </a:pPr>
              <a:r>
                <a:rPr lang="en-US" sz="2533" b="1">
                  <a:solidFill>
                    <a:srgbClr val="FFFFFF"/>
                  </a:solidFill>
                  <a:latin typeface="Assistant Bold"/>
                  <a:ea typeface="Assistant Bold"/>
                  <a:cs typeface="Assistant Bold"/>
                  <a:sym typeface="Assistant Bold"/>
                </a:rPr>
                <a:t>Getting Started</a:t>
              </a:r>
            </a:p>
            <a:p>
              <a:pPr algn="ctr">
                <a:lnSpc>
                  <a:spcPts val="880"/>
                </a:lnSpc>
              </a:pPr>
              <a:endParaRPr lang="en-US" sz="2533" b="1">
                <a:solidFill>
                  <a:srgbClr val="FFFFFF"/>
                </a:solidFill>
                <a:latin typeface="Assistant Bold"/>
                <a:ea typeface="Assistant Bold"/>
                <a:cs typeface="Assistant Bold"/>
                <a:sym typeface="Assistant Bold"/>
              </a:endParaRPr>
            </a:p>
          </p:txBody>
        </p:sp>
      </p:grpSp>
      <p:grpSp>
        <p:nvGrpSpPr>
          <p:cNvPr id="20" name="Group 20"/>
          <p:cNvGrpSpPr/>
          <p:nvPr/>
        </p:nvGrpSpPr>
        <p:grpSpPr>
          <a:xfrm>
            <a:off x="8217613" y="3200352"/>
            <a:ext cx="3760109" cy="1324514"/>
            <a:chOff x="24" y="165482"/>
            <a:chExt cx="1481237" cy="523265"/>
          </a:xfrm>
        </p:grpSpPr>
        <p:sp>
          <p:nvSpPr>
            <p:cNvPr id="21" name="Freeform 21"/>
            <p:cNvSpPr/>
            <p:nvPr/>
          </p:nvSpPr>
          <p:spPr>
            <a:xfrm>
              <a:off x="24" y="165482"/>
              <a:ext cx="1479127" cy="523265"/>
            </a:xfrm>
            <a:custGeom>
              <a:avLst/>
              <a:gdLst/>
              <a:ahLst/>
              <a:cxnLst/>
              <a:rect l="l" t="t" r="r" b="b"/>
              <a:pathLst>
                <a:path w="1479127" h="523265">
                  <a:moveTo>
                    <a:pt x="493309" y="19070"/>
                  </a:moveTo>
                  <a:cubicBezTo>
                    <a:pt x="568895" y="7556"/>
                    <a:pt x="655350" y="0"/>
                    <a:pt x="739962" y="0"/>
                  </a:cubicBezTo>
                  <a:cubicBezTo>
                    <a:pt x="824577" y="0"/>
                    <a:pt x="905997" y="6476"/>
                    <a:pt x="981028" y="17990"/>
                  </a:cubicBezTo>
                  <a:cubicBezTo>
                    <a:pt x="982627" y="18350"/>
                    <a:pt x="984223" y="18350"/>
                    <a:pt x="985818" y="18710"/>
                  </a:cubicBezTo>
                  <a:cubicBezTo>
                    <a:pt x="1267595" y="64765"/>
                    <a:pt x="1475137" y="186379"/>
                    <a:pt x="1479127" y="322071"/>
                  </a:cubicBezTo>
                  <a:lnTo>
                    <a:pt x="1479127" y="523265"/>
                  </a:lnTo>
                  <a:lnTo>
                    <a:pt x="0" y="523265"/>
                  </a:lnTo>
                  <a:lnTo>
                    <a:pt x="0" y="322220"/>
                  </a:lnTo>
                  <a:cubicBezTo>
                    <a:pt x="3991" y="185660"/>
                    <a:pt x="208339" y="64045"/>
                    <a:pt x="493309" y="19070"/>
                  </a:cubicBezTo>
                  <a:close/>
                </a:path>
              </a:pathLst>
            </a:custGeom>
            <a:solidFill>
              <a:srgbClr val="203D6A"/>
            </a:solidFill>
          </p:spPr>
          <p:txBody>
            <a:bodyPr/>
            <a:lstStyle/>
            <a:p>
              <a:endParaRPr lang="en-US" sz="1200"/>
            </a:p>
          </p:txBody>
        </p:sp>
        <p:sp>
          <p:nvSpPr>
            <p:cNvPr id="22" name="TextBox 22"/>
            <p:cNvSpPr txBox="1"/>
            <p:nvPr/>
          </p:nvSpPr>
          <p:spPr>
            <a:xfrm>
              <a:off x="2134" y="310528"/>
              <a:ext cx="1479127" cy="358165"/>
            </a:xfrm>
            <a:prstGeom prst="rect">
              <a:avLst/>
            </a:prstGeom>
          </p:spPr>
          <p:txBody>
            <a:bodyPr lIns="33867" tIns="33867" rIns="33867" bIns="33867" rtlCol="0" anchor="ctr"/>
            <a:lstStyle/>
            <a:p>
              <a:pPr algn="ctr">
                <a:lnSpc>
                  <a:spcPts val="3079"/>
                </a:lnSpc>
              </a:pPr>
              <a:r>
                <a:rPr lang="en-US" sz="2799">
                  <a:solidFill>
                    <a:srgbClr val="FFFFFF"/>
                  </a:solidFill>
                  <a:latin typeface="Assistant"/>
                  <a:ea typeface="Assistant"/>
                  <a:cs typeface="Assistant"/>
                  <a:sym typeface="Assistant"/>
                </a:rPr>
                <a:t>Phase 3</a:t>
              </a:r>
            </a:p>
            <a:p>
              <a:pPr algn="ctr">
                <a:lnSpc>
                  <a:spcPts val="2786"/>
                </a:lnSpc>
              </a:pPr>
              <a:r>
                <a:rPr lang="en-US" sz="2533" b="1">
                  <a:solidFill>
                    <a:srgbClr val="FFFFFF"/>
                  </a:solidFill>
                  <a:latin typeface="Assistant Bold"/>
                  <a:ea typeface="Assistant Bold"/>
                  <a:cs typeface="Assistant Bold"/>
                  <a:sym typeface="Assistant Bold"/>
                </a:rPr>
                <a:t>Transforming Families</a:t>
              </a:r>
            </a:p>
            <a:p>
              <a:pPr algn="ctr">
                <a:lnSpc>
                  <a:spcPts val="953"/>
                </a:lnSpc>
              </a:pPr>
              <a:endParaRPr lang="en-US" sz="2533" b="1">
                <a:solidFill>
                  <a:srgbClr val="FFFFFF"/>
                </a:solidFill>
                <a:latin typeface="Assistant Bold"/>
                <a:ea typeface="Assistant Bold"/>
                <a:cs typeface="Assistant Bold"/>
                <a:sym typeface="Assistant Bold"/>
              </a:endParaRPr>
            </a:p>
          </p:txBody>
        </p:sp>
      </p:grpSp>
      <p:sp>
        <p:nvSpPr>
          <p:cNvPr id="57" name="Freeform 57"/>
          <p:cNvSpPr/>
          <p:nvPr/>
        </p:nvSpPr>
        <p:spPr>
          <a:xfrm>
            <a:off x="1778695" y="5174513"/>
            <a:ext cx="648467" cy="812756"/>
          </a:xfrm>
          <a:custGeom>
            <a:avLst/>
            <a:gdLst/>
            <a:ahLst/>
            <a:cxnLst/>
            <a:rect l="l" t="t" r="r" b="b"/>
            <a:pathLst>
              <a:path w="1008690" h="1353121">
                <a:moveTo>
                  <a:pt x="0" y="0"/>
                </a:moveTo>
                <a:lnTo>
                  <a:pt x="1008690" y="0"/>
                </a:lnTo>
                <a:lnTo>
                  <a:pt x="1008690" y="1353121"/>
                </a:lnTo>
                <a:lnTo>
                  <a:pt x="0" y="1353121"/>
                </a:lnTo>
                <a:lnTo>
                  <a:pt x="0" y="0"/>
                </a:lnTo>
                <a:close/>
              </a:path>
            </a:pathLst>
          </a:custGeom>
          <a:blipFill>
            <a:blip r:embed="rId5">
              <a:duotone>
                <a:prstClr val="black"/>
                <a:schemeClr val="tx2">
                  <a:tint val="45000"/>
                  <a:satMod val="400000"/>
                </a:schemeClr>
              </a:duotone>
              <a:extLst>
                <a:ext uri="{96DAC541-7B7A-43D3-8B79-37D633B846F1}">
                  <asvg:svgBlip xmlns:asvg="http://schemas.microsoft.com/office/drawing/2016/SVG/main" r:embed="rId6"/>
                </a:ext>
              </a:extLst>
            </a:blip>
            <a:stretch>
              <a:fillRect/>
            </a:stretch>
          </a:blipFill>
        </p:spPr>
        <p:txBody>
          <a:bodyPr/>
          <a:lstStyle/>
          <a:p>
            <a:endParaRPr lang="en-US" sz="1200" b="1"/>
          </a:p>
        </p:txBody>
      </p:sp>
      <p:sp>
        <p:nvSpPr>
          <p:cNvPr id="58" name="Freeform 58"/>
          <p:cNvSpPr/>
          <p:nvPr/>
        </p:nvSpPr>
        <p:spPr>
          <a:xfrm>
            <a:off x="5719728" y="5197081"/>
            <a:ext cx="827995" cy="790188"/>
          </a:xfrm>
          <a:custGeom>
            <a:avLst/>
            <a:gdLst/>
            <a:ahLst/>
            <a:cxnLst/>
            <a:rect l="l" t="t" r="r" b="b"/>
            <a:pathLst>
              <a:path w="1318678" h="1353121">
                <a:moveTo>
                  <a:pt x="0" y="0"/>
                </a:moveTo>
                <a:lnTo>
                  <a:pt x="1318678" y="0"/>
                </a:lnTo>
                <a:lnTo>
                  <a:pt x="1318678" y="1353121"/>
                </a:lnTo>
                <a:lnTo>
                  <a:pt x="0" y="1353121"/>
                </a:lnTo>
                <a:lnTo>
                  <a:pt x="0" y="0"/>
                </a:lnTo>
                <a:close/>
              </a:path>
            </a:pathLst>
          </a:custGeom>
          <a:blipFill>
            <a:blip r:embed="rId7">
              <a:duotone>
                <a:prstClr val="black"/>
                <a:schemeClr val="tx2">
                  <a:tint val="45000"/>
                  <a:satMod val="400000"/>
                </a:schemeClr>
              </a:duotone>
              <a:extLst>
                <a:ext uri="{96DAC541-7B7A-43D3-8B79-37D633B846F1}">
                  <asvg:svgBlip xmlns:asvg="http://schemas.microsoft.com/office/drawing/2016/SVG/main" r:embed="rId8"/>
                </a:ext>
              </a:extLst>
            </a:blip>
            <a:stretch>
              <a:fillRect/>
            </a:stretch>
          </a:blipFill>
        </p:spPr>
        <p:txBody>
          <a:bodyPr/>
          <a:lstStyle/>
          <a:p>
            <a:endParaRPr lang="en-US" sz="1200"/>
          </a:p>
        </p:txBody>
      </p:sp>
      <p:sp>
        <p:nvSpPr>
          <p:cNvPr id="59" name="Freeform 59"/>
          <p:cNvSpPr/>
          <p:nvPr/>
        </p:nvSpPr>
        <p:spPr>
          <a:xfrm>
            <a:off x="9575063" y="5310085"/>
            <a:ext cx="1039852" cy="674959"/>
          </a:xfrm>
          <a:custGeom>
            <a:avLst/>
            <a:gdLst/>
            <a:ahLst/>
            <a:cxnLst/>
            <a:rect l="l" t="t" r="r" b="b"/>
            <a:pathLst>
              <a:path w="1559778" h="1012438">
                <a:moveTo>
                  <a:pt x="0" y="0"/>
                </a:moveTo>
                <a:lnTo>
                  <a:pt x="1559779" y="0"/>
                </a:lnTo>
                <a:lnTo>
                  <a:pt x="1559779" y="1012438"/>
                </a:lnTo>
                <a:lnTo>
                  <a:pt x="0" y="1012438"/>
                </a:lnTo>
                <a:lnTo>
                  <a:pt x="0" y="0"/>
                </a:lnTo>
                <a:close/>
              </a:path>
            </a:pathLst>
          </a:custGeom>
          <a:blipFill>
            <a:blip r:embed="rId9">
              <a:duotone>
                <a:prstClr val="black"/>
                <a:schemeClr val="tx2">
                  <a:tint val="45000"/>
                  <a:satMod val="400000"/>
                </a:schemeClr>
              </a:duotone>
              <a:extLst>
                <a:ext uri="{96DAC541-7B7A-43D3-8B79-37D633B846F1}">
                  <asvg:svgBlip xmlns:asvg="http://schemas.microsoft.com/office/drawing/2016/SVG/main" r:embed="rId10"/>
                </a:ext>
              </a:extLst>
            </a:blip>
            <a:stretch>
              <a:fillRect/>
            </a:stretch>
          </a:blipFill>
        </p:spPr>
        <p:txBody>
          <a:bodyPr/>
          <a:lstStyle/>
          <a:p>
            <a:endParaRPr lang="en-US" sz="1200"/>
          </a:p>
        </p:txBody>
      </p:sp>
      <p:sp>
        <p:nvSpPr>
          <p:cNvPr id="60" name="TextBox 60"/>
          <p:cNvSpPr txBox="1"/>
          <p:nvPr/>
        </p:nvSpPr>
        <p:spPr>
          <a:xfrm>
            <a:off x="218913" y="6063615"/>
            <a:ext cx="3744041" cy="204030"/>
          </a:xfrm>
          <a:prstGeom prst="rect">
            <a:avLst/>
          </a:prstGeom>
        </p:spPr>
        <p:txBody>
          <a:bodyPr lIns="0" tIns="0" rIns="0" bIns="0" rtlCol="0" anchor="t">
            <a:spAutoFit/>
          </a:bodyPr>
          <a:lstStyle/>
          <a:p>
            <a:pPr algn="ctr">
              <a:lnSpc>
                <a:spcPts val="1680"/>
              </a:lnSpc>
            </a:pPr>
            <a:r>
              <a:rPr lang="en-US" sz="1200" b="1">
                <a:solidFill>
                  <a:srgbClr val="203D6A"/>
                </a:solidFill>
                <a:latin typeface="Assistant"/>
                <a:ea typeface="Assistant"/>
                <a:cs typeface="Assistant"/>
                <a:sym typeface="Assistant"/>
              </a:rPr>
              <a:t>Head of School, Board of Directors, Leadership Team</a:t>
            </a:r>
          </a:p>
        </p:txBody>
      </p:sp>
      <p:sp>
        <p:nvSpPr>
          <p:cNvPr id="61" name="TextBox 61"/>
          <p:cNvSpPr txBox="1"/>
          <p:nvPr/>
        </p:nvSpPr>
        <p:spPr>
          <a:xfrm>
            <a:off x="4223304" y="6064360"/>
            <a:ext cx="3744041" cy="204030"/>
          </a:xfrm>
          <a:prstGeom prst="rect">
            <a:avLst/>
          </a:prstGeom>
        </p:spPr>
        <p:txBody>
          <a:bodyPr lIns="0" tIns="0" rIns="0" bIns="0" rtlCol="0" anchor="t">
            <a:spAutoFit/>
          </a:bodyPr>
          <a:lstStyle/>
          <a:p>
            <a:pPr algn="ctr">
              <a:lnSpc>
                <a:spcPts val="1680"/>
              </a:lnSpc>
            </a:pPr>
            <a:r>
              <a:rPr lang="en-US" sz="1200" b="1">
                <a:solidFill>
                  <a:srgbClr val="203D6A"/>
                </a:solidFill>
                <a:latin typeface="Assistant"/>
                <a:ea typeface="Assistant"/>
                <a:cs typeface="Assistant"/>
                <a:sym typeface="Assistant"/>
              </a:rPr>
              <a:t>All School Constituents (Staff, Parents, and Students</a:t>
            </a:r>
          </a:p>
        </p:txBody>
      </p:sp>
      <p:sp>
        <p:nvSpPr>
          <p:cNvPr id="62" name="TextBox 62"/>
          <p:cNvSpPr txBox="1"/>
          <p:nvPr/>
        </p:nvSpPr>
        <p:spPr>
          <a:xfrm>
            <a:off x="8222969" y="6063615"/>
            <a:ext cx="3744041" cy="204030"/>
          </a:xfrm>
          <a:prstGeom prst="rect">
            <a:avLst/>
          </a:prstGeom>
        </p:spPr>
        <p:txBody>
          <a:bodyPr lIns="0" tIns="0" rIns="0" bIns="0" rtlCol="0" anchor="t">
            <a:spAutoFit/>
          </a:bodyPr>
          <a:lstStyle/>
          <a:p>
            <a:pPr algn="ctr">
              <a:lnSpc>
                <a:spcPts val="1680"/>
              </a:lnSpc>
            </a:pPr>
            <a:r>
              <a:rPr lang="en-US" sz="1200" b="1">
                <a:solidFill>
                  <a:srgbClr val="203D6A"/>
                </a:solidFill>
                <a:latin typeface="Assistant"/>
                <a:ea typeface="Assistant"/>
                <a:cs typeface="Assistant"/>
                <a:sym typeface="Assistant"/>
              </a:rPr>
              <a:t>Parents and Guardians</a:t>
            </a:r>
          </a:p>
        </p:txBody>
      </p:sp>
      <p:grpSp>
        <p:nvGrpSpPr>
          <p:cNvPr id="63" name="Group 63"/>
          <p:cNvGrpSpPr/>
          <p:nvPr/>
        </p:nvGrpSpPr>
        <p:grpSpPr>
          <a:xfrm rot="5400000">
            <a:off x="5970331" y="-3815803"/>
            <a:ext cx="31750" cy="11972411"/>
            <a:chOff x="0" y="0"/>
            <a:chExt cx="12543" cy="4729842"/>
          </a:xfrm>
        </p:grpSpPr>
        <p:sp>
          <p:nvSpPr>
            <p:cNvPr id="64" name="Freeform 64"/>
            <p:cNvSpPr/>
            <p:nvPr/>
          </p:nvSpPr>
          <p:spPr>
            <a:xfrm>
              <a:off x="0" y="0"/>
              <a:ext cx="12543" cy="4729842"/>
            </a:xfrm>
            <a:custGeom>
              <a:avLst/>
              <a:gdLst/>
              <a:ahLst/>
              <a:cxnLst/>
              <a:rect l="l" t="t" r="r" b="b"/>
              <a:pathLst>
                <a:path w="12543" h="4729842">
                  <a:moveTo>
                    <a:pt x="0" y="0"/>
                  </a:moveTo>
                  <a:lnTo>
                    <a:pt x="12543" y="0"/>
                  </a:lnTo>
                  <a:lnTo>
                    <a:pt x="12543" y="4729842"/>
                  </a:lnTo>
                  <a:lnTo>
                    <a:pt x="0" y="4729842"/>
                  </a:lnTo>
                  <a:close/>
                </a:path>
              </a:pathLst>
            </a:custGeom>
            <a:solidFill>
              <a:srgbClr val="FDFDFD"/>
            </a:solidFill>
          </p:spPr>
          <p:txBody>
            <a:bodyPr/>
            <a:lstStyle/>
            <a:p>
              <a:endParaRPr lang="en-US" sz="1200"/>
            </a:p>
          </p:txBody>
        </p:sp>
        <p:sp>
          <p:nvSpPr>
            <p:cNvPr id="65" name="TextBox 65"/>
            <p:cNvSpPr txBox="1"/>
            <p:nvPr/>
          </p:nvSpPr>
          <p:spPr>
            <a:xfrm>
              <a:off x="0" y="9525"/>
              <a:ext cx="12543" cy="4720317"/>
            </a:xfrm>
            <a:prstGeom prst="rect">
              <a:avLst/>
            </a:prstGeom>
          </p:spPr>
          <p:txBody>
            <a:bodyPr lIns="33867" tIns="33867" rIns="33867" bIns="33867" rtlCol="0" anchor="ctr"/>
            <a:lstStyle/>
            <a:p>
              <a:pPr algn="ctr">
                <a:lnSpc>
                  <a:spcPts val="1467"/>
                </a:lnSpc>
              </a:pPr>
              <a:endParaRPr sz="1200"/>
            </a:p>
          </p:txBody>
        </p:sp>
      </p:grpSp>
      <p:grpSp>
        <p:nvGrpSpPr>
          <p:cNvPr id="66" name="Group 66"/>
          <p:cNvGrpSpPr/>
          <p:nvPr/>
        </p:nvGrpSpPr>
        <p:grpSpPr>
          <a:xfrm rot="5400000">
            <a:off x="5989039" y="-5970330"/>
            <a:ext cx="31750" cy="11972411"/>
            <a:chOff x="0" y="0"/>
            <a:chExt cx="12543" cy="4729842"/>
          </a:xfrm>
        </p:grpSpPr>
        <p:sp>
          <p:nvSpPr>
            <p:cNvPr id="67" name="Freeform 67"/>
            <p:cNvSpPr/>
            <p:nvPr/>
          </p:nvSpPr>
          <p:spPr>
            <a:xfrm>
              <a:off x="0" y="0"/>
              <a:ext cx="12543" cy="4729842"/>
            </a:xfrm>
            <a:custGeom>
              <a:avLst/>
              <a:gdLst/>
              <a:ahLst/>
              <a:cxnLst/>
              <a:rect l="l" t="t" r="r" b="b"/>
              <a:pathLst>
                <a:path w="12543" h="4729842">
                  <a:moveTo>
                    <a:pt x="0" y="0"/>
                  </a:moveTo>
                  <a:lnTo>
                    <a:pt x="12543" y="0"/>
                  </a:lnTo>
                  <a:lnTo>
                    <a:pt x="12543" y="4729842"/>
                  </a:lnTo>
                  <a:lnTo>
                    <a:pt x="0" y="4729842"/>
                  </a:lnTo>
                  <a:close/>
                </a:path>
              </a:pathLst>
            </a:custGeom>
            <a:solidFill>
              <a:srgbClr val="FDFDFD"/>
            </a:solidFill>
          </p:spPr>
          <p:txBody>
            <a:bodyPr/>
            <a:lstStyle/>
            <a:p>
              <a:endParaRPr lang="en-US" sz="1200"/>
            </a:p>
          </p:txBody>
        </p:sp>
        <p:sp>
          <p:nvSpPr>
            <p:cNvPr id="68" name="TextBox 68"/>
            <p:cNvSpPr txBox="1"/>
            <p:nvPr/>
          </p:nvSpPr>
          <p:spPr>
            <a:xfrm>
              <a:off x="0" y="9525"/>
              <a:ext cx="12543" cy="4720317"/>
            </a:xfrm>
            <a:prstGeom prst="rect">
              <a:avLst/>
            </a:prstGeom>
          </p:spPr>
          <p:txBody>
            <a:bodyPr lIns="33867" tIns="33867" rIns="33867" bIns="33867" rtlCol="0" anchor="ctr"/>
            <a:lstStyle/>
            <a:p>
              <a:pPr algn="ctr">
                <a:lnSpc>
                  <a:spcPts val="1467"/>
                </a:lnSpc>
              </a:pPr>
              <a:endParaRPr sz="1200"/>
            </a:p>
          </p:txBody>
        </p:sp>
      </p:grpSp>
      <p:pic>
        <p:nvPicPr>
          <p:cNvPr id="32" name="Picture 31" descr="A logo of a family&#10;&#10;AI-generated content may be incorrect.">
            <a:extLst>
              <a:ext uri="{FF2B5EF4-FFF2-40B4-BE49-F238E27FC236}">
                <a16:creationId xmlns:a16="http://schemas.microsoft.com/office/drawing/2014/main" id="{6595D4A6-F521-E2AB-0C28-17DC6E8CBEB8}"/>
              </a:ext>
            </a:extLst>
          </p:cNvPr>
          <p:cNvPicPr>
            <a:picLocks noChangeAspect="1"/>
          </p:cNvPicPr>
          <p:nvPr/>
        </p:nvPicPr>
        <p:blipFill>
          <a:blip r:embed="rId11">
            <a:extLst>
              <a:ext uri="{28A0092B-C50C-407E-A947-70E740481C1C}">
                <a14:useLocalDpi xmlns:a14="http://schemas.microsoft.com/office/drawing/2010/main" val="0"/>
              </a:ext>
            </a:extLst>
          </a:blip>
          <a:srcRect t="93808"/>
          <a:stretch/>
        </p:blipFill>
        <p:spPr>
          <a:xfrm>
            <a:off x="18708" y="6646568"/>
            <a:ext cx="12192000" cy="205903"/>
          </a:xfrm>
          <a:prstGeom prst="rect">
            <a:avLst/>
          </a:prstGeom>
        </p:spPr>
      </p:pic>
      <p:pic>
        <p:nvPicPr>
          <p:cNvPr id="33" name="Picture 32" descr="A logo of a family&#10;&#10;AI-generated content may be incorrect.">
            <a:extLst>
              <a:ext uri="{FF2B5EF4-FFF2-40B4-BE49-F238E27FC236}">
                <a16:creationId xmlns:a16="http://schemas.microsoft.com/office/drawing/2014/main" id="{814B3E81-9403-75F2-23D0-336401BE2618}"/>
              </a:ext>
            </a:extLst>
          </p:cNvPr>
          <p:cNvPicPr>
            <a:picLocks noChangeAspect="1"/>
          </p:cNvPicPr>
          <p:nvPr/>
        </p:nvPicPr>
        <p:blipFill>
          <a:blip r:embed="rId11">
            <a:extLst>
              <a:ext uri="{28A0092B-C50C-407E-A947-70E740481C1C}">
                <a14:useLocalDpi xmlns:a14="http://schemas.microsoft.com/office/drawing/2010/main" val="0"/>
              </a:ext>
            </a:extLst>
          </a:blip>
          <a:srcRect t="6913"/>
          <a:stretch/>
        </p:blipFill>
        <p:spPr>
          <a:xfrm>
            <a:off x="18708" y="-6626"/>
            <a:ext cx="12192000" cy="3085734"/>
          </a:xfrm>
          <a:prstGeom prst="rect">
            <a:avLst/>
          </a:prstGeom>
        </p:spPr>
      </p:pic>
      <p:sp>
        <p:nvSpPr>
          <p:cNvPr id="9" name="TextBox 8">
            <a:extLst>
              <a:ext uri="{FF2B5EF4-FFF2-40B4-BE49-F238E27FC236}">
                <a16:creationId xmlns:a16="http://schemas.microsoft.com/office/drawing/2014/main" id="{DA59E7F2-33D2-B96A-031B-E440F723F0B8}"/>
              </a:ext>
            </a:extLst>
          </p:cNvPr>
          <p:cNvSpPr txBox="1"/>
          <p:nvPr/>
        </p:nvSpPr>
        <p:spPr>
          <a:xfrm>
            <a:off x="3643056" y="2144429"/>
            <a:ext cx="4686299" cy="646331"/>
          </a:xfrm>
          <a:prstGeom prst="rect">
            <a:avLst/>
          </a:prstGeom>
          <a:noFill/>
        </p:spPr>
        <p:txBody>
          <a:bodyPr wrap="square">
            <a:spAutoFit/>
          </a:bodyPr>
          <a:lstStyle/>
          <a:p>
            <a:r>
              <a:rPr lang="en-US" sz="3600" b="1">
                <a:solidFill>
                  <a:schemeClr val="accent2"/>
                </a:solidFill>
                <a:latin typeface="Assistant" pitchFamily="2" charset="-79"/>
                <a:cs typeface="Assistant" pitchFamily="2" charset="-79"/>
              </a:rPr>
              <a:t>School Leader Tool Kit</a:t>
            </a:r>
            <a:endParaRPr lang="en-US" sz="3600">
              <a:solidFill>
                <a:schemeClr val="accent2"/>
              </a:solidFill>
            </a:endParaRPr>
          </a:p>
        </p:txBody>
      </p:sp>
    </p:spTree>
    <p:extLst>
      <p:ext uri="{BB962C8B-B14F-4D97-AF65-F5344CB8AC3E}">
        <p14:creationId xmlns:p14="http://schemas.microsoft.com/office/powerpoint/2010/main" val="2023936992"/>
      </p:ext>
    </p:extLst>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lur blurry green and white background&#10;&#10;Description automatically generated">
            <a:extLst>
              <a:ext uri="{FF2B5EF4-FFF2-40B4-BE49-F238E27FC236}">
                <a16:creationId xmlns:a16="http://schemas.microsoft.com/office/drawing/2014/main" id="{6FA69BBF-0BBE-AD75-B947-E83E2CAC92FB}"/>
              </a:ext>
            </a:extLst>
          </p:cNvPr>
          <p:cNvPicPr>
            <a:picLocks noChangeAspect="1"/>
          </p:cNvPicPr>
          <p:nvPr/>
        </p:nvPicPr>
        <p:blipFill>
          <a:blip r:embed="rId3"/>
          <a:stretch>
            <a:fillRect/>
          </a:stretch>
        </p:blipFill>
        <p:spPr>
          <a:xfrm>
            <a:off x="0" y="-6626"/>
            <a:ext cx="12192000" cy="6864626"/>
          </a:xfrm>
          <a:prstGeom prst="rect">
            <a:avLst/>
          </a:prstGeom>
        </p:spPr>
      </p:pic>
      <p:sp>
        <p:nvSpPr>
          <p:cNvPr id="2" name="TextBox 2"/>
          <p:cNvSpPr txBox="1"/>
          <p:nvPr/>
        </p:nvSpPr>
        <p:spPr>
          <a:xfrm>
            <a:off x="5353818" y="2138675"/>
            <a:ext cx="6265453" cy="1154547"/>
          </a:xfrm>
          <a:prstGeom prst="rect">
            <a:avLst/>
          </a:prstGeom>
        </p:spPr>
        <p:txBody>
          <a:bodyPr lIns="0" tIns="0" rIns="0" bIns="0" rtlCol="0" anchor="t">
            <a:spAutoFit/>
          </a:bodyPr>
          <a:lstStyle/>
          <a:p>
            <a:pPr>
              <a:lnSpc>
                <a:spcPts val="5461"/>
              </a:lnSpc>
            </a:pPr>
            <a:r>
              <a:rPr lang="en-US" sz="5201" b="1">
                <a:solidFill>
                  <a:srgbClr val="203D6A"/>
                </a:solidFill>
                <a:latin typeface="Assistant Bold"/>
                <a:ea typeface="Assistant Bold"/>
                <a:cs typeface="Assistant Bold"/>
                <a:sym typeface="Assistant Bold"/>
              </a:rPr>
              <a:t>Getting Started</a:t>
            </a:r>
          </a:p>
          <a:p>
            <a:pPr>
              <a:lnSpc>
                <a:spcPts val="3502"/>
              </a:lnSpc>
            </a:pPr>
            <a:r>
              <a:rPr lang="en-US" sz="3334">
                <a:solidFill>
                  <a:srgbClr val="203D6A"/>
                </a:solidFill>
                <a:latin typeface="Assistant"/>
                <a:ea typeface="Assistant"/>
                <a:cs typeface="Assistant"/>
                <a:sym typeface="Assistant"/>
              </a:rPr>
              <a:t> Foundational Work</a:t>
            </a:r>
          </a:p>
        </p:txBody>
      </p:sp>
      <p:sp>
        <p:nvSpPr>
          <p:cNvPr id="3" name="AutoShape 3"/>
          <p:cNvSpPr/>
          <p:nvPr/>
        </p:nvSpPr>
        <p:spPr>
          <a:xfrm>
            <a:off x="5890556" y="156028"/>
            <a:ext cx="0" cy="518772"/>
          </a:xfrm>
          <a:prstGeom prst="line">
            <a:avLst/>
          </a:prstGeom>
          <a:ln w="38100" cap="flat">
            <a:solidFill>
              <a:srgbClr val="203D6A"/>
            </a:solidFill>
            <a:prstDash val="solid"/>
            <a:headEnd type="none" w="sm" len="sm"/>
            <a:tailEnd type="none" w="sm" len="sm"/>
          </a:ln>
        </p:spPr>
        <p:txBody>
          <a:bodyPr/>
          <a:lstStyle/>
          <a:p>
            <a:endParaRPr lang="en-US" sz="1200"/>
          </a:p>
        </p:txBody>
      </p:sp>
      <p:sp>
        <p:nvSpPr>
          <p:cNvPr id="4" name="Freeform 4"/>
          <p:cNvSpPr/>
          <p:nvPr/>
        </p:nvSpPr>
        <p:spPr>
          <a:xfrm>
            <a:off x="0" y="0"/>
            <a:ext cx="5009296" cy="6858000"/>
          </a:xfrm>
          <a:custGeom>
            <a:avLst/>
            <a:gdLst/>
            <a:ahLst/>
            <a:cxnLst/>
            <a:rect l="l" t="t" r="r" b="b"/>
            <a:pathLst>
              <a:path w="7513944" h="10287000">
                <a:moveTo>
                  <a:pt x="0" y="0"/>
                </a:moveTo>
                <a:lnTo>
                  <a:pt x="7513944" y="0"/>
                </a:lnTo>
                <a:lnTo>
                  <a:pt x="7513944" y="10287000"/>
                </a:lnTo>
                <a:lnTo>
                  <a:pt x="0" y="10287000"/>
                </a:lnTo>
                <a:lnTo>
                  <a:pt x="0" y="0"/>
                </a:lnTo>
                <a:close/>
              </a:path>
            </a:pathLst>
          </a:custGeom>
          <a:blipFill>
            <a:blip r:embed="rId4">
              <a:alphaModFix amt="16000"/>
            </a:blip>
            <a:stretch>
              <a:fillRect l="-295394"/>
            </a:stretch>
          </a:blipFill>
        </p:spPr>
        <p:txBody>
          <a:bodyPr/>
          <a:lstStyle/>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endParaRPr lang="en-US" sz="1600" i="1">
              <a:solidFill>
                <a:schemeClr val="bg1"/>
              </a:solidFill>
              <a:latin typeface="Aptos" panose="020B0004020202020204" pitchFamily="34" charset="0"/>
            </a:endParaRPr>
          </a:p>
          <a:p>
            <a:pPr algn="ctr" defTabSz="609630">
              <a:defRPr/>
            </a:pPr>
            <a:r>
              <a:rPr lang="en-US" sz="1600" i="1">
                <a:solidFill>
                  <a:schemeClr val="accent1">
                    <a:lumMod val="50000"/>
                  </a:schemeClr>
                </a:solidFill>
                <a:latin typeface="Aptos" panose="020B0004020202020204" pitchFamily="34" charset="0"/>
              </a:rPr>
              <a:t>.</a:t>
            </a:r>
          </a:p>
        </p:txBody>
      </p:sp>
      <p:sp>
        <p:nvSpPr>
          <p:cNvPr id="6" name="TextBox 6"/>
          <p:cNvSpPr txBox="1"/>
          <p:nvPr/>
        </p:nvSpPr>
        <p:spPr>
          <a:xfrm>
            <a:off x="2100381" y="6585674"/>
            <a:ext cx="3539011" cy="154786"/>
          </a:xfrm>
          <a:prstGeom prst="rect">
            <a:avLst/>
          </a:prstGeom>
        </p:spPr>
        <p:txBody>
          <a:bodyPr lIns="0" tIns="0" rIns="0" bIns="0" rtlCol="0" anchor="t">
            <a:spAutoFit/>
          </a:bodyPr>
          <a:lstStyle/>
          <a:p>
            <a:pPr>
              <a:lnSpc>
                <a:spcPts val="1225"/>
              </a:lnSpc>
            </a:pPr>
            <a:r>
              <a:rPr lang="en-US" sz="1166" b="1">
                <a:solidFill>
                  <a:schemeClr val="accent2"/>
                </a:solidFill>
                <a:latin typeface="Assistant Bold"/>
                <a:ea typeface="Assistant Bold"/>
                <a:cs typeface="Assistant Bold"/>
                <a:sym typeface="Assistant Bold"/>
              </a:rPr>
              <a:t>School Leader Tool Kit for Family Ministry</a:t>
            </a:r>
          </a:p>
        </p:txBody>
      </p:sp>
      <p:sp>
        <p:nvSpPr>
          <p:cNvPr id="7" name="TextBox 7"/>
          <p:cNvSpPr txBox="1"/>
          <p:nvPr/>
        </p:nvSpPr>
        <p:spPr>
          <a:xfrm>
            <a:off x="5353818" y="208547"/>
            <a:ext cx="1959638" cy="449226"/>
          </a:xfrm>
          <a:prstGeom prst="rect">
            <a:avLst/>
          </a:prstGeom>
        </p:spPr>
        <p:txBody>
          <a:bodyPr lIns="0" tIns="0" rIns="0" bIns="0" rtlCol="0" anchor="t">
            <a:spAutoFit/>
          </a:bodyPr>
          <a:lstStyle/>
          <a:p>
            <a:pPr>
              <a:lnSpc>
                <a:spcPts val="3500"/>
              </a:lnSpc>
            </a:pPr>
            <a:r>
              <a:rPr lang="en-US" sz="3334" b="1">
                <a:solidFill>
                  <a:srgbClr val="203D6A"/>
                </a:solidFill>
                <a:latin typeface="Assistant Bold"/>
                <a:ea typeface="Assistant Bold"/>
                <a:cs typeface="Assistant Bold"/>
                <a:sym typeface="Assistant Bold"/>
              </a:rPr>
              <a:t>01   Phase</a:t>
            </a:r>
          </a:p>
        </p:txBody>
      </p:sp>
      <p:sp>
        <p:nvSpPr>
          <p:cNvPr id="8" name="TextBox 8"/>
          <p:cNvSpPr txBox="1"/>
          <p:nvPr/>
        </p:nvSpPr>
        <p:spPr>
          <a:xfrm>
            <a:off x="5353818" y="3610769"/>
            <a:ext cx="6656565" cy="1844929"/>
          </a:xfrm>
          <a:prstGeom prst="rect">
            <a:avLst/>
          </a:prstGeom>
        </p:spPr>
        <p:txBody>
          <a:bodyPr wrap="square" lIns="0" tIns="0" rIns="0" bIns="0" rtlCol="0" anchor="t">
            <a:spAutoFit/>
          </a:bodyPr>
          <a:lstStyle/>
          <a:p>
            <a:pPr marL="460610" lvl="1" indent="-230305">
              <a:lnSpc>
                <a:spcPts val="2816"/>
              </a:lnSpc>
              <a:buFont typeface="Arial"/>
              <a:buChar char="•"/>
            </a:pPr>
            <a:r>
              <a:rPr lang="en-US" sz="1867" b="1">
                <a:solidFill>
                  <a:srgbClr val="203D6A"/>
                </a:solidFill>
                <a:latin typeface="Assistant Light" pitchFamily="2" charset="-79"/>
                <a:ea typeface="Assistant Light"/>
                <a:cs typeface="Assistant Light" pitchFamily="2" charset="-79"/>
                <a:sym typeface="Assistant Light"/>
              </a:rPr>
              <a:t>Laying the Foundation </a:t>
            </a:r>
          </a:p>
          <a:p>
            <a:pPr marL="460610" lvl="1" indent="-230305">
              <a:lnSpc>
                <a:spcPts val="2816"/>
              </a:lnSpc>
              <a:buFont typeface="Arial"/>
              <a:buChar char="•"/>
            </a:pPr>
            <a:r>
              <a:rPr lang="en-US" sz="1867" b="1">
                <a:solidFill>
                  <a:srgbClr val="203D6A"/>
                </a:solidFill>
                <a:latin typeface="Assistant Light" pitchFamily="2" charset="-79"/>
                <a:ea typeface="Assistant Light"/>
                <a:cs typeface="Assistant Light" pitchFamily="2" charset="-79"/>
                <a:sym typeface="Assistant Light"/>
              </a:rPr>
              <a:t>Identifying and Navigating Common Obstacles </a:t>
            </a:r>
          </a:p>
          <a:p>
            <a:pPr marL="460610" lvl="1" indent="-230305">
              <a:lnSpc>
                <a:spcPts val="2816"/>
              </a:lnSpc>
              <a:buFont typeface="Arial"/>
              <a:buChar char="•"/>
            </a:pPr>
            <a:r>
              <a:rPr lang="en-US" sz="1867" b="1">
                <a:solidFill>
                  <a:srgbClr val="203D6A"/>
                </a:solidFill>
                <a:latin typeface="Assistant Light" pitchFamily="2" charset="-79"/>
                <a:ea typeface="Assistant Light"/>
                <a:cs typeface="Assistant Light" pitchFamily="2" charset="-79"/>
                <a:sym typeface="Assistant Light"/>
              </a:rPr>
              <a:t>Building a Biblical Case for Family Discipleship: The Apologetics</a:t>
            </a:r>
          </a:p>
          <a:p>
            <a:pPr marL="460610" lvl="1" indent="-230305">
              <a:lnSpc>
                <a:spcPts val="2816"/>
              </a:lnSpc>
              <a:buFont typeface="Arial"/>
              <a:buChar char="•"/>
            </a:pPr>
            <a:r>
              <a:rPr lang="en-US" sz="1867" b="1">
                <a:solidFill>
                  <a:srgbClr val="203D6A"/>
                </a:solidFill>
                <a:latin typeface="Assistant Light" pitchFamily="2" charset="-79"/>
                <a:ea typeface="Assistant Light"/>
                <a:cs typeface="Assistant Light" pitchFamily="2" charset="-79"/>
                <a:sym typeface="Assistant Light"/>
              </a:rPr>
              <a:t>Evaluating School Culture and Readiness: The Diagnostics</a:t>
            </a:r>
          </a:p>
          <a:p>
            <a:pPr algn="ctr">
              <a:lnSpc>
                <a:spcPts val="3520"/>
              </a:lnSpc>
            </a:pPr>
            <a:endParaRPr lang="en-US" sz="2133">
              <a:solidFill>
                <a:srgbClr val="203D6A"/>
              </a:solidFill>
              <a:latin typeface="Assistant Light"/>
              <a:ea typeface="Assistant Light"/>
              <a:cs typeface="Assistant Light"/>
              <a:sym typeface="Assistant Light"/>
            </a:endParaRPr>
          </a:p>
        </p:txBody>
      </p:sp>
      <p:sp>
        <p:nvSpPr>
          <p:cNvPr id="9" name="TextBox 9"/>
          <p:cNvSpPr txBox="1"/>
          <p:nvPr/>
        </p:nvSpPr>
        <p:spPr>
          <a:xfrm>
            <a:off x="5353818" y="778944"/>
            <a:ext cx="6388229" cy="282129"/>
          </a:xfrm>
          <a:prstGeom prst="rect">
            <a:avLst/>
          </a:prstGeom>
        </p:spPr>
        <p:txBody>
          <a:bodyPr wrap="square" lIns="0" tIns="0" rIns="0" bIns="0" rtlCol="0" anchor="t">
            <a:spAutoFit/>
          </a:bodyPr>
          <a:lstStyle/>
          <a:p>
            <a:pPr>
              <a:lnSpc>
                <a:spcPts val="2199"/>
              </a:lnSpc>
              <a:spcBef>
                <a:spcPct val="0"/>
              </a:spcBef>
            </a:pPr>
            <a:r>
              <a:rPr lang="en-US" sz="1999" b="1">
                <a:solidFill>
                  <a:schemeClr val="accent2"/>
                </a:solidFill>
                <a:latin typeface="Assistant Bold"/>
                <a:ea typeface="Assistant Bold"/>
                <a:cs typeface="Assistant Bold"/>
                <a:sym typeface="Assistant Bold"/>
              </a:rPr>
              <a:t>Head of School, Board of Directors, Leadership Team</a:t>
            </a:r>
          </a:p>
        </p:txBody>
      </p:sp>
    </p:spTree>
    <p:extLst>
      <p:ext uri="{BB962C8B-B14F-4D97-AF65-F5344CB8AC3E}">
        <p14:creationId xmlns:p14="http://schemas.microsoft.com/office/powerpoint/2010/main" val="909092469"/>
      </p:ext>
    </p:extLst>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lur blurry green and white background&#10;&#10;Description automatically generated">
            <a:extLst>
              <a:ext uri="{FF2B5EF4-FFF2-40B4-BE49-F238E27FC236}">
                <a16:creationId xmlns:a16="http://schemas.microsoft.com/office/drawing/2014/main" id="{49D47302-6C63-1357-F4A5-E4BC3B4E2959}"/>
              </a:ext>
            </a:extLst>
          </p:cNvPr>
          <p:cNvPicPr>
            <a:picLocks noChangeAspect="1"/>
          </p:cNvPicPr>
          <p:nvPr/>
        </p:nvPicPr>
        <p:blipFill>
          <a:blip r:embed="rId3"/>
          <a:stretch>
            <a:fillRect/>
          </a:stretch>
        </p:blipFill>
        <p:spPr>
          <a:xfrm>
            <a:off x="0" y="6626"/>
            <a:ext cx="12192000" cy="6864626"/>
          </a:xfrm>
          <a:prstGeom prst="rect">
            <a:avLst/>
          </a:prstGeom>
        </p:spPr>
      </p:pic>
      <p:sp>
        <p:nvSpPr>
          <p:cNvPr id="2" name="TextBox 2"/>
          <p:cNvSpPr txBox="1"/>
          <p:nvPr/>
        </p:nvSpPr>
        <p:spPr>
          <a:xfrm>
            <a:off x="5354017" y="2111132"/>
            <a:ext cx="6429227" cy="1154547"/>
          </a:xfrm>
          <a:prstGeom prst="rect">
            <a:avLst/>
          </a:prstGeom>
        </p:spPr>
        <p:txBody>
          <a:bodyPr lIns="0" tIns="0" rIns="0" bIns="0" rtlCol="0" anchor="t">
            <a:spAutoFit/>
          </a:bodyPr>
          <a:lstStyle/>
          <a:p>
            <a:pPr>
              <a:lnSpc>
                <a:spcPts val="5461"/>
              </a:lnSpc>
            </a:pPr>
            <a:r>
              <a:rPr lang="en-US" sz="5201" b="1">
                <a:solidFill>
                  <a:srgbClr val="203D6A"/>
                </a:solidFill>
                <a:latin typeface="Assistant Bold"/>
                <a:ea typeface="Assistant Bold"/>
                <a:cs typeface="Assistant Bold"/>
                <a:sym typeface="Assistant Bold"/>
              </a:rPr>
              <a:t>Building Culture</a:t>
            </a:r>
          </a:p>
          <a:p>
            <a:pPr>
              <a:lnSpc>
                <a:spcPts val="3502"/>
              </a:lnSpc>
            </a:pPr>
            <a:r>
              <a:rPr lang="en-US" sz="3334">
                <a:solidFill>
                  <a:srgbClr val="203D6A"/>
                </a:solidFill>
                <a:latin typeface="Assistant"/>
                <a:ea typeface="Assistant"/>
                <a:cs typeface="Assistant"/>
                <a:sym typeface="Assistant"/>
              </a:rPr>
              <a:t>Messaging and Training</a:t>
            </a:r>
          </a:p>
        </p:txBody>
      </p:sp>
      <p:sp>
        <p:nvSpPr>
          <p:cNvPr id="4" name="Freeform 4"/>
          <p:cNvSpPr/>
          <p:nvPr/>
        </p:nvSpPr>
        <p:spPr>
          <a:xfrm>
            <a:off x="0" y="-6626"/>
            <a:ext cx="5009296" cy="6858000"/>
          </a:xfrm>
          <a:custGeom>
            <a:avLst/>
            <a:gdLst/>
            <a:ahLst/>
            <a:cxnLst/>
            <a:rect l="l" t="t" r="r" b="b"/>
            <a:pathLst>
              <a:path w="7513944" h="10287000">
                <a:moveTo>
                  <a:pt x="0" y="0"/>
                </a:moveTo>
                <a:lnTo>
                  <a:pt x="7513944" y="0"/>
                </a:lnTo>
                <a:lnTo>
                  <a:pt x="7513944" y="10287000"/>
                </a:lnTo>
                <a:lnTo>
                  <a:pt x="0" y="10287000"/>
                </a:lnTo>
                <a:lnTo>
                  <a:pt x="0" y="0"/>
                </a:lnTo>
                <a:close/>
              </a:path>
            </a:pathLst>
          </a:custGeom>
          <a:blipFill>
            <a:blip r:embed="rId4">
              <a:alphaModFix amt="16000"/>
            </a:blip>
            <a:stretch>
              <a:fillRect l="-295394"/>
            </a:stretch>
          </a:blipFill>
        </p:spPr>
        <p:txBody>
          <a:bodyPr/>
          <a:lstStyle/>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a:p>
            <a:pPr algn="ctr" defTabSz="621214">
              <a:defRPr/>
            </a:pPr>
            <a:endParaRPr lang="en-US" sz="1600" i="1">
              <a:solidFill>
                <a:schemeClr val="bg1"/>
              </a:solidFill>
              <a:latin typeface="Aptos" panose="020B0004020202020204" pitchFamily="34" charset="0"/>
            </a:endParaRPr>
          </a:p>
        </p:txBody>
      </p:sp>
      <p:sp>
        <p:nvSpPr>
          <p:cNvPr id="5" name="TextBox 5"/>
          <p:cNvSpPr txBox="1"/>
          <p:nvPr/>
        </p:nvSpPr>
        <p:spPr>
          <a:xfrm>
            <a:off x="2119215" y="6550414"/>
            <a:ext cx="3539011" cy="154786"/>
          </a:xfrm>
          <a:prstGeom prst="rect">
            <a:avLst/>
          </a:prstGeom>
        </p:spPr>
        <p:txBody>
          <a:bodyPr wrap="square" lIns="0" tIns="0" rIns="0" bIns="0" rtlCol="0" anchor="t">
            <a:spAutoFit/>
          </a:bodyPr>
          <a:lstStyle/>
          <a:p>
            <a:pPr>
              <a:lnSpc>
                <a:spcPts val="1225"/>
              </a:lnSpc>
            </a:pPr>
            <a:r>
              <a:rPr lang="en-US" sz="1166" b="1">
                <a:solidFill>
                  <a:schemeClr val="accent2"/>
                </a:solidFill>
                <a:latin typeface="Assistant Bold"/>
                <a:ea typeface="Assistant Bold"/>
                <a:cs typeface="Assistant Bold"/>
                <a:sym typeface="Assistant Bold"/>
              </a:rPr>
              <a:t>School Leader Tool Kit for Family Ministry</a:t>
            </a:r>
          </a:p>
        </p:txBody>
      </p:sp>
      <p:sp>
        <p:nvSpPr>
          <p:cNvPr id="7" name="TextBox 7"/>
          <p:cNvSpPr txBox="1"/>
          <p:nvPr/>
        </p:nvSpPr>
        <p:spPr>
          <a:xfrm>
            <a:off x="5354017" y="3661331"/>
            <a:ext cx="6429227" cy="2127762"/>
          </a:xfrm>
          <a:prstGeom prst="rect">
            <a:avLst/>
          </a:prstGeom>
        </p:spPr>
        <p:txBody>
          <a:bodyPr wrap="square" lIns="0" tIns="0" rIns="0" bIns="0" rtlCol="0" anchor="t">
            <a:spAutoFit/>
          </a:bodyPr>
          <a:lstStyle/>
          <a:p>
            <a:pPr marL="460610" lvl="1" indent="-230305">
              <a:lnSpc>
                <a:spcPts val="2816"/>
              </a:lnSpc>
              <a:buFont typeface="Arial"/>
              <a:buChar char="•"/>
            </a:pPr>
            <a:r>
              <a:rPr lang="en-US" sz="1867" b="1">
                <a:solidFill>
                  <a:srgbClr val="203D6A"/>
                </a:solidFill>
                <a:latin typeface="Assistant Light" pitchFamily="2" charset="-79"/>
                <a:ea typeface="Assistant Light"/>
                <a:cs typeface="Assistant Light" pitchFamily="2" charset="-79"/>
                <a:sym typeface="Assistant Light"/>
              </a:rPr>
              <a:t>Integrating Family Discipleship into the School’s DNA</a:t>
            </a:r>
          </a:p>
          <a:p>
            <a:pPr marL="921220" lvl="2" indent="-307073">
              <a:lnSpc>
                <a:spcPts val="2816"/>
              </a:lnSpc>
              <a:buFont typeface="Arial"/>
              <a:buChar char="⚬"/>
            </a:pPr>
            <a:r>
              <a:rPr lang="en-US" sz="1867" b="1">
                <a:solidFill>
                  <a:srgbClr val="203D6A"/>
                </a:solidFill>
                <a:latin typeface="Assistant Light" pitchFamily="2" charset="-79"/>
                <a:ea typeface="Assistant Light"/>
                <a:cs typeface="Assistant Light" pitchFamily="2" charset="-79"/>
                <a:sym typeface="Assistant Light"/>
              </a:rPr>
              <a:t>Admissions and New Family Guidelines</a:t>
            </a:r>
          </a:p>
          <a:p>
            <a:pPr marL="921220" lvl="2" indent="-307073">
              <a:lnSpc>
                <a:spcPts val="2816"/>
              </a:lnSpc>
              <a:buFont typeface="Arial"/>
              <a:buChar char="⚬"/>
            </a:pPr>
            <a:r>
              <a:rPr lang="en-US" sz="1867" b="1">
                <a:solidFill>
                  <a:srgbClr val="203D6A"/>
                </a:solidFill>
                <a:latin typeface="Assistant Light" pitchFamily="2" charset="-79"/>
                <a:ea typeface="Assistant Light"/>
                <a:cs typeface="Assistant Light" pitchFamily="2" charset="-79"/>
                <a:sym typeface="Assistant Light"/>
              </a:rPr>
              <a:t>Staff Onboarding and Professional Development</a:t>
            </a:r>
          </a:p>
          <a:p>
            <a:pPr marL="921220" lvl="2" indent="-307073">
              <a:lnSpc>
                <a:spcPts val="2816"/>
              </a:lnSpc>
              <a:buFont typeface="Arial"/>
              <a:buChar char="⚬"/>
            </a:pPr>
            <a:r>
              <a:rPr lang="en-US" sz="1867" b="1">
                <a:solidFill>
                  <a:srgbClr val="203D6A"/>
                </a:solidFill>
                <a:latin typeface="Assistant Light" pitchFamily="2" charset="-79"/>
                <a:ea typeface="Assistant Light"/>
                <a:cs typeface="Assistant Light" pitchFamily="2" charset="-79"/>
                <a:sym typeface="Assistant Light"/>
              </a:rPr>
              <a:t>Parent Equipping and Engagement</a:t>
            </a:r>
          </a:p>
          <a:p>
            <a:pPr marL="921220" lvl="2" indent="-307073">
              <a:lnSpc>
                <a:spcPts val="2816"/>
              </a:lnSpc>
              <a:buFont typeface="Arial"/>
              <a:buChar char="⚬"/>
            </a:pPr>
            <a:r>
              <a:rPr lang="en-US" sz="1867" b="1">
                <a:solidFill>
                  <a:srgbClr val="203D6A"/>
                </a:solidFill>
                <a:latin typeface="Assistant Light" pitchFamily="2" charset="-79"/>
                <a:ea typeface="Assistant Light"/>
                <a:cs typeface="Assistant Light" pitchFamily="2" charset="-79"/>
                <a:sym typeface="Assistant Light"/>
              </a:rPr>
              <a:t>Student Discipleship and Involvement</a:t>
            </a:r>
          </a:p>
          <a:p>
            <a:pPr marL="921220" lvl="2" indent="-307073">
              <a:lnSpc>
                <a:spcPts val="2816"/>
              </a:lnSpc>
              <a:buFont typeface="Arial"/>
              <a:buChar char="⚬"/>
            </a:pPr>
            <a:r>
              <a:rPr lang="en-US" sz="1867" b="1">
                <a:solidFill>
                  <a:srgbClr val="203D6A"/>
                </a:solidFill>
                <a:latin typeface="Assistant Light" pitchFamily="2" charset="-79"/>
                <a:ea typeface="Assistant Light"/>
                <a:cs typeface="Assistant Light" pitchFamily="2" charset="-79"/>
                <a:sym typeface="Assistant Light"/>
              </a:rPr>
              <a:t>School Events, Programs, and Culture</a:t>
            </a:r>
          </a:p>
        </p:txBody>
      </p:sp>
      <p:sp>
        <p:nvSpPr>
          <p:cNvPr id="8" name="AutoShape 3">
            <a:extLst>
              <a:ext uri="{FF2B5EF4-FFF2-40B4-BE49-F238E27FC236}">
                <a16:creationId xmlns:a16="http://schemas.microsoft.com/office/drawing/2014/main" id="{0E7A8BB2-0966-B8F1-DA84-B094DCE39A71}"/>
              </a:ext>
            </a:extLst>
          </p:cNvPr>
          <p:cNvSpPr/>
          <p:nvPr/>
        </p:nvSpPr>
        <p:spPr>
          <a:xfrm>
            <a:off x="5923214" y="156028"/>
            <a:ext cx="0" cy="518772"/>
          </a:xfrm>
          <a:prstGeom prst="line">
            <a:avLst/>
          </a:prstGeom>
          <a:ln w="38100" cap="flat">
            <a:solidFill>
              <a:srgbClr val="203D6A"/>
            </a:solidFill>
            <a:prstDash val="solid"/>
            <a:headEnd type="none" w="sm" len="sm"/>
            <a:tailEnd type="none" w="sm" len="sm"/>
          </a:ln>
        </p:spPr>
        <p:txBody>
          <a:bodyPr/>
          <a:lstStyle/>
          <a:p>
            <a:endParaRPr lang="en-US" sz="1200"/>
          </a:p>
        </p:txBody>
      </p:sp>
      <p:sp>
        <p:nvSpPr>
          <p:cNvPr id="11" name="TextBox 7">
            <a:extLst>
              <a:ext uri="{FF2B5EF4-FFF2-40B4-BE49-F238E27FC236}">
                <a16:creationId xmlns:a16="http://schemas.microsoft.com/office/drawing/2014/main" id="{7EFE5B26-DF5C-9962-63BF-735E55D8B93C}"/>
              </a:ext>
            </a:extLst>
          </p:cNvPr>
          <p:cNvSpPr txBox="1"/>
          <p:nvPr/>
        </p:nvSpPr>
        <p:spPr>
          <a:xfrm>
            <a:off x="5353818" y="208547"/>
            <a:ext cx="1959638" cy="449226"/>
          </a:xfrm>
          <a:prstGeom prst="rect">
            <a:avLst/>
          </a:prstGeom>
        </p:spPr>
        <p:txBody>
          <a:bodyPr lIns="0" tIns="0" rIns="0" bIns="0" rtlCol="0" anchor="t">
            <a:spAutoFit/>
          </a:bodyPr>
          <a:lstStyle/>
          <a:p>
            <a:pPr>
              <a:lnSpc>
                <a:spcPts val="3500"/>
              </a:lnSpc>
            </a:pPr>
            <a:r>
              <a:rPr lang="en-US" sz="3334" b="1">
                <a:solidFill>
                  <a:srgbClr val="203D6A"/>
                </a:solidFill>
                <a:latin typeface="Assistant Bold"/>
                <a:ea typeface="Assistant Bold"/>
                <a:cs typeface="Assistant Bold"/>
                <a:sym typeface="Assistant Bold"/>
              </a:rPr>
              <a:t>02   Phase</a:t>
            </a:r>
          </a:p>
        </p:txBody>
      </p:sp>
      <p:sp>
        <p:nvSpPr>
          <p:cNvPr id="12" name="TextBox 9">
            <a:extLst>
              <a:ext uri="{FF2B5EF4-FFF2-40B4-BE49-F238E27FC236}">
                <a16:creationId xmlns:a16="http://schemas.microsoft.com/office/drawing/2014/main" id="{9C5F0546-124C-2AA1-E092-3DD25726EEAF}"/>
              </a:ext>
            </a:extLst>
          </p:cNvPr>
          <p:cNvSpPr txBox="1"/>
          <p:nvPr/>
        </p:nvSpPr>
        <p:spPr>
          <a:xfrm>
            <a:off x="5353818" y="778944"/>
            <a:ext cx="6388229" cy="282129"/>
          </a:xfrm>
          <a:prstGeom prst="rect">
            <a:avLst/>
          </a:prstGeom>
        </p:spPr>
        <p:txBody>
          <a:bodyPr wrap="square" lIns="0" tIns="0" rIns="0" bIns="0" rtlCol="0" anchor="t">
            <a:spAutoFit/>
          </a:bodyPr>
          <a:lstStyle/>
          <a:p>
            <a:pPr>
              <a:lnSpc>
                <a:spcPts val="2199"/>
              </a:lnSpc>
              <a:spcBef>
                <a:spcPct val="0"/>
              </a:spcBef>
            </a:pPr>
            <a:r>
              <a:rPr lang="en-US" sz="1999" b="1">
                <a:solidFill>
                  <a:schemeClr val="accent2"/>
                </a:solidFill>
                <a:latin typeface="Assistant Bold"/>
                <a:ea typeface="Assistant Bold"/>
                <a:cs typeface="Assistant Bold"/>
                <a:sym typeface="Assistant Bold"/>
              </a:rPr>
              <a:t>All School Constituents (Staff, Parents, and Students)</a:t>
            </a:r>
          </a:p>
        </p:txBody>
      </p:sp>
    </p:spTree>
    <p:extLst>
      <p:ext uri="{BB962C8B-B14F-4D97-AF65-F5344CB8AC3E}">
        <p14:creationId xmlns:p14="http://schemas.microsoft.com/office/powerpoint/2010/main" val="1824031749"/>
      </p:ext>
    </p:extLst>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16A56-A31C-87E6-D267-5FF95F5766C8}"/>
            </a:ext>
          </a:extLst>
        </p:cNvPr>
        <p:cNvGrpSpPr/>
        <p:nvPr/>
      </p:nvGrpSpPr>
      <p:grpSpPr>
        <a:xfrm>
          <a:off x="0" y="0"/>
          <a:ext cx="0" cy="0"/>
          <a:chOff x="0" y="0"/>
          <a:chExt cx="0" cy="0"/>
        </a:xfrm>
      </p:grpSpPr>
      <p:pic>
        <p:nvPicPr>
          <p:cNvPr id="1030" name="Picture 6" descr="A black background with a black square&#10;&#10;Description automatically generated with medium confidence">
            <a:extLst>
              <a:ext uri="{FF2B5EF4-FFF2-40B4-BE49-F238E27FC236}">
                <a16:creationId xmlns:a16="http://schemas.microsoft.com/office/drawing/2014/main" id="{C051EFB6-E534-980B-250D-4C4E3CAE5BF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70" t="36341" r="59771" b="16342"/>
          <a:stretch>
            <a:fillRect/>
          </a:stretch>
        </p:blipFill>
        <p:spPr bwMode="auto">
          <a:xfrm>
            <a:off x="2304657" y="2514409"/>
            <a:ext cx="7582686" cy="18573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FBDBB72-614F-FEE5-58A6-9F30A815006D}"/>
              </a:ext>
            </a:extLst>
          </p:cNvPr>
          <p:cNvSpPr txBox="1"/>
          <p:nvPr/>
        </p:nvSpPr>
        <p:spPr>
          <a:xfrm>
            <a:off x="2857500" y="4541618"/>
            <a:ext cx="6477000" cy="646331"/>
          </a:xfrm>
          <a:prstGeom prst="rect">
            <a:avLst/>
          </a:prstGeom>
          <a:noFill/>
        </p:spPr>
        <p:txBody>
          <a:bodyPr wrap="square" lIns="91440" tIns="45720" rIns="91440" bIns="45720" rtlCol="0" anchor="t">
            <a:spAutoFit/>
          </a:bodyPr>
          <a:lstStyle/>
          <a:p>
            <a:pPr algn="ctr"/>
            <a:r>
              <a:rPr lang="en-US" sz="3600">
                <a:latin typeface="Nexa Bold"/>
              </a:rPr>
              <a:t>#ACSI2025</a:t>
            </a:r>
          </a:p>
        </p:txBody>
      </p:sp>
      <p:sp>
        <p:nvSpPr>
          <p:cNvPr id="6" name="TextBox 5">
            <a:extLst>
              <a:ext uri="{FF2B5EF4-FFF2-40B4-BE49-F238E27FC236}">
                <a16:creationId xmlns:a16="http://schemas.microsoft.com/office/drawing/2014/main" id="{B4F09C1B-843F-92B9-A048-7FE8F2A78749}"/>
              </a:ext>
            </a:extLst>
          </p:cNvPr>
          <p:cNvSpPr txBox="1"/>
          <p:nvPr/>
        </p:nvSpPr>
        <p:spPr>
          <a:xfrm>
            <a:off x="488886" y="568106"/>
            <a:ext cx="7423842" cy="1015663"/>
          </a:xfrm>
          <a:prstGeom prst="rect">
            <a:avLst/>
          </a:prstGeom>
          <a:noFill/>
        </p:spPr>
        <p:txBody>
          <a:bodyPr wrap="square" rtlCol="0">
            <a:spAutoFit/>
          </a:bodyPr>
          <a:lstStyle/>
          <a:p>
            <a:r>
              <a:rPr lang="en-US" sz="6000" b="1">
                <a:solidFill>
                  <a:srgbClr val="F9A53A"/>
                </a:solidFill>
                <a:latin typeface="Nexa Bold" panose="02000000000000000000" pitchFamily="50" charset="0"/>
              </a:rPr>
              <a:t>Follow Us on Social</a:t>
            </a:r>
            <a:endParaRPr lang="en-US" sz="5400" b="1">
              <a:solidFill>
                <a:srgbClr val="F9A53A"/>
              </a:solidFill>
              <a:latin typeface="Nexa Bold" panose="02000000000000000000" pitchFamily="50" charset="0"/>
            </a:endParaRPr>
          </a:p>
        </p:txBody>
      </p:sp>
    </p:spTree>
    <p:extLst>
      <p:ext uri="{BB962C8B-B14F-4D97-AF65-F5344CB8AC3E}">
        <p14:creationId xmlns:p14="http://schemas.microsoft.com/office/powerpoint/2010/main" val="4116116331"/>
      </p:ext>
    </p:extLst>
  </p:cSld>
  <p:clrMapOvr>
    <a:masterClrMapping/>
  </p:clrMapOvr>
  <p:transition spd="slow">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lur blurry green and white background&#10;&#10;Description automatically generated">
            <a:extLst>
              <a:ext uri="{FF2B5EF4-FFF2-40B4-BE49-F238E27FC236}">
                <a16:creationId xmlns:a16="http://schemas.microsoft.com/office/drawing/2014/main" id="{51670B7F-177D-01DF-394B-10D74F1B22D7}"/>
              </a:ext>
            </a:extLst>
          </p:cNvPr>
          <p:cNvPicPr>
            <a:picLocks noChangeAspect="1"/>
          </p:cNvPicPr>
          <p:nvPr/>
        </p:nvPicPr>
        <p:blipFill>
          <a:blip r:embed="rId3"/>
          <a:stretch>
            <a:fillRect/>
          </a:stretch>
        </p:blipFill>
        <p:spPr>
          <a:xfrm>
            <a:off x="0" y="-6626"/>
            <a:ext cx="12192000" cy="6864626"/>
          </a:xfrm>
          <a:prstGeom prst="rect">
            <a:avLst/>
          </a:prstGeom>
        </p:spPr>
      </p:pic>
      <p:sp>
        <p:nvSpPr>
          <p:cNvPr id="2" name="TextBox 2"/>
          <p:cNvSpPr txBox="1"/>
          <p:nvPr/>
        </p:nvSpPr>
        <p:spPr>
          <a:xfrm>
            <a:off x="5352809" y="1597404"/>
            <a:ext cx="6582764" cy="1859868"/>
          </a:xfrm>
          <a:prstGeom prst="rect">
            <a:avLst/>
          </a:prstGeom>
        </p:spPr>
        <p:txBody>
          <a:bodyPr lIns="0" tIns="0" rIns="0" bIns="0" rtlCol="0" anchor="t">
            <a:spAutoFit/>
          </a:bodyPr>
          <a:lstStyle/>
          <a:p>
            <a:pPr>
              <a:lnSpc>
                <a:spcPts val="5461"/>
              </a:lnSpc>
            </a:pPr>
            <a:r>
              <a:rPr lang="en-US" sz="5201" b="1">
                <a:solidFill>
                  <a:srgbClr val="203D6A"/>
                </a:solidFill>
                <a:latin typeface="Assistant Bold"/>
                <a:ea typeface="Assistant Bold"/>
                <a:cs typeface="Assistant Bold"/>
                <a:sym typeface="Assistant Bold"/>
              </a:rPr>
              <a:t>Transforming </a:t>
            </a:r>
          </a:p>
          <a:p>
            <a:pPr>
              <a:lnSpc>
                <a:spcPts val="5461"/>
              </a:lnSpc>
            </a:pPr>
            <a:r>
              <a:rPr lang="en-US" sz="5201" b="1">
                <a:solidFill>
                  <a:srgbClr val="203D6A"/>
                </a:solidFill>
                <a:latin typeface="Assistant Bold"/>
                <a:ea typeface="Assistant Bold"/>
                <a:cs typeface="Assistant Bold"/>
                <a:sym typeface="Assistant Bold"/>
              </a:rPr>
              <a:t>Families</a:t>
            </a:r>
          </a:p>
          <a:p>
            <a:pPr>
              <a:lnSpc>
                <a:spcPts val="3502"/>
              </a:lnSpc>
            </a:pPr>
            <a:r>
              <a:rPr lang="en-US" sz="3334">
                <a:solidFill>
                  <a:srgbClr val="203D6A"/>
                </a:solidFill>
                <a:latin typeface="Assistant"/>
                <a:ea typeface="Assistant"/>
                <a:cs typeface="Assistant"/>
                <a:sym typeface="Assistant"/>
              </a:rPr>
              <a:t>Passing on the Baton of Faith</a:t>
            </a:r>
          </a:p>
        </p:txBody>
      </p:sp>
      <p:sp>
        <p:nvSpPr>
          <p:cNvPr id="4" name="Freeform 4"/>
          <p:cNvSpPr/>
          <p:nvPr/>
        </p:nvSpPr>
        <p:spPr>
          <a:xfrm>
            <a:off x="0" y="0"/>
            <a:ext cx="5009296" cy="6858000"/>
          </a:xfrm>
          <a:custGeom>
            <a:avLst/>
            <a:gdLst/>
            <a:ahLst/>
            <a:cxnLst/>
            <a:rect l="l" t="t" r="r" b="b"/>
            <a:pathLst>
              <a:path w="7513944" h="10287000">
                <a:moveTo>
                  <a:pt x="0" y="0"/>
                </a:moveTo>
                <a:lnTo>
                  <a:pt x="7513944" y="0"/>
                </a:lnTo>
                <a:lnTo>
                  <a:pt x="7513944" y="10287000"/>
                </a:lnTo>
                <a:lnTo>
                  <a:pt x="0" y="10287000"/>
                </a:lnTo>
                <a:lnTo>
                  <a:pt x="0" y="0"/>
                </a:lnTo>
                <a:close/>
              </a:path>
            </a:pathLst>
          </a:custGeom>
          <a:blipFill>
            <a:blip r:embed="rId4">
              <a:alphaModFix amt="16000"/>
            </a:blip>
            <a:stretch>
              <a:fillRect l="-295394"/>
            </a:stretch>
          </a:blipFill>
        </p:spPr>
        <p:txBody>
          <a:bodyPr/>
          <a:lstStyle/>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endParaRPr lang="en-US" sz="1200" b="1">
              <a:solidFill>
                <a:srgbClr val="F79933"/>
              </a:solidFill>
              <a:latin typeface="Assistant Bold"/>
              <a:ea typeface="Assistant Bold"/>
              <a:cs typeface="Assistant Bold"/>
              <a:sym typeface="Assistant Bold"/>
            </a:endParaRPr>
          </a:p>
          <a:p>
            <a:pPr>
              <a:lnSpc>
                <a:spcPts val="1225"/>
              </a:lnSpc>
            </a:pPr>
            <a:r>
              <a:rPr lang="en-US" sz="1200" b="1">
                <a:solidFill>
                  <a:srgbClr val="F79933"/>
                </a:solidFill>
                <a:latin typeface="Assistant Bold"/>
                <a:ea typeface="Assistant Bold"/>
                <a:cs typeface="Assistant Bold"/>
                <a:sym typeface="Assistant Bold"/>
              </a:rPr>
              <a:t>		</a:t>
            </a:r>
            <a:r>
              <a:rPr lang="en-US" sz="1200" b="1">
                <a:solidFill>
                  <a:schemeClr val="accent2"/>
                </a:solidFill>
                <a:latin typeface="Assistant Bold"/>
                <a:ea typeface="Assistant Bold"/>
                <a:cs typeface="Assistant Bold"/>
                <a:sym typeface="Assistant Bold"/>
              </a:rPr>
              <a:t>School Leader Tool Kit for Family Ministry</a:t>
            </a:r>
          </a:p>
        </p:txBody>
      </p:sp>
      <p:sp>
        <p:nvSpPr>
          <p:cNvPr id="7" name="TextBox 7"/>
          <p:cNvSpPr txBox="1"/>
          <p:nvPr/>
        </p:nvSpPr>
        <p:spPr>
          <a:xfrm>
            <a:off x="5352809" y="3670550"/>
            <a:ext cx="6327562" cy="2438745"/>
          </a:xfrm>
          <a:prstGeom prst="rect">
            <a:avLst/>
          </a:prstGeom>
        </p:spPr>
        <p:txBody>
          <a:bodyPr wrap="square" lIns="0" tIns="0" rIns="0" bIns="0" rtlCol="0" anchor="t">
            <a:spAutoFit/>
          </a:bodyPr>
          <a:lstStyle/>
          <a:p>
            <a:pPr marL="460606" lvl="1" indent="-230303">
              <a:lnSpc>
                <a:spcPts val="2815"/>
              </a:lnSpc>
              <a:buFont typeface="Arial"/>
              <a:buChar char="•"/>
            </a:pPr>
            <a:r>
              <a:rPr lang="en-US" sz="1867" b="1">
                <a:solidFill>
                  <a:schemeClr val="tx2">
                    <a:lumMod val="90000"/>
                    <a:lumOff val="10000"/>
                  </a:schemeClr>
                </a:solidFill>
                <a:latin typeface="Assistant Light" pitchFamily="2" charset="-79"/>
                <a:ea typeface="Assistant Light"/>
                <a:cs typeface="Assistant Light" pitchFamily="2" charset="-79"/>
                <a:sym typeface="Assistant Light"/>
              </a:rPr>
              <a:t>Establishing a Comprehensive Family Institute Legacy </a:t>
            </a:r>
          </a:p>
          <a:p>
            <a:pPr marL="460606" lvl="1" indent="-230303">
              <a:lnSpc>
                <a:spcPts val="2815"/>
              </a:lnSpc>
              <a:buFont typeface="Arial"/>
              <a:buChar char="•"/>
            </a:pPr>
            <a:r>
              <a:rPr lang="en-US" sz="1867" b="1">
                <a:solidFill>
                  <a:schemeClr val="tx2">
                    <a:lumMod val="90000"/>
                    <a:lumOff val="10000"/>
                  </a:schemeClr>
                </a:solidFill>
                <a:latin typeface="Assistant Light" pitchFamily="2" charset="-79"/>
                <a:ea typeface="Assistant Light"/>
                <a:cs typeface="Assistant Light" pitchFamily="2" charset="-79"/>
                <a:sym typeface="Assistant Light"/>
              </a:rPr>
              <a:t>Celebrating Family Stories</a:t>
            </a:r>
          </a:p>
          <a:p>
            <a:pPr marL="460606" lvl="1" indent="-230303">
              <a:lnSpc>
                <a:spcPts val="2815"/>
              </a:lnSpc>
              <a:buFont typeface="Arial"/>
              <a:buChar char="•"/>
            </a:pPr>
            <a:r>
              <a:rPr lang="en-US" sz="1867" b="1">
                <a:solidFill>
                  <a:schemeClr val="tx2">
                    <a:lumMod val="90000"/>
                    <a:lumOff val="10000"/>
                  </a:schemeClr>
                </a:solidFill>
                <a:latin typeface="Assistant Light" pitchFamily="2" charset="-79"/>
                <a:ea typeface="Assistant Light"/>
                <a:cs typeface="Assistant Light" pitchFamily="2" charset="-79"/>
                <a:sym typeface="Assistant Light"/>
              </a:rPr>
              <a:t>Hosting Family Training  Events </a:t>
            </a:r>
          </a:p>
          <a:p>
            <a:pPr marL="460606" lvl="1" indent="-230303">
              <a:lnSpc>
                <a:spcPts val="2815"/>
              </a:lnSpc>
              <a:buFont typeface="Arial"/>
              <a:buChar char="•"/>
            </a:pPr>
            <a:r>
              <a:rPr lang="en-US" sz="1867" b="1">
                <a:solidFill>
                  <a:schemeClr val="tx2">
                    <a:lumMod val="90000"/>
                    <a:lumOff val="10000"/>
                  </a:schemeClr>
                </a:solidFill>
                <a:latin typeface="Assistant Light" pitchFamily="2" charset="-79"/>
                <a:ea typeface="Assistant Light"/>
                <a:cs typeface="Assistant Light" pitchFamily="2" charset="-79"/>
                <a:sym typeface="Assistant Light"/>
              </a:rPr>
              <a:t>Helping Families Develop a Family Plan</a:t>
            </a:r>
          </a:p>
          <a:p>
            <a:pPr marL="917806" lvl="2" indent="-230303">
              <a:lnSpc>
                <a:spcPts val="2815"/>
              </a:lnSpc>
              <a:buFont typeface="Arial"/>
              <a:buChar char="•"/>
            </a:pPr>
            <a:r>
              <a:rPr lang="en-US" sz="1867" b="1">
                <a:solidFill>
                  <a:schemeClr val="tx2">
                    <a:lumMod val="90000"/>
                    <a:lumOff val="10000"/>
                  </a:schemeClr>
                </a:solidFill>
                <a:latin typeface="Assistant Light" pitchFamily="2" charset="-79"/>
                <a:ea typeface="Assistant Light"/>
                <a:cs typeface="Assistant Light" pitchFamily="2" charset="-79"/>
                <a:sym typeface="Assistant Light"/>
              </a:rPr>
              <a:t>ACSI NEW Parent Course: Kingdom Family Playbook: Training for a Legacy of Faith (coming in 2026)</a:t>
            </a:r>
          </a:p>
          <a:p>
            <a:pPr marL="460606" lvl="1" indent="-230303">
              <a:lnSpc>
                <a:spcPts val="2346"/>
              </a:lnSpc>
              <a:buFont typeface="Arial"/>
              <a:buChar char="•"/>
            </a:pPr>
            <a:r>
              <a:rPr lang="en-US" sz="1867" b="1">
                <a:solidFill>
                  <a:schemeClr val="tx2">
                    <a:lumMod val="90000"/>
                    <a:lumOff val="10000"/>
                  </a:schemeClr>
                </a:solidFill>
                <a:latin typeface="Assistant Light" pitchFamily="2" charset="-79"/>
                <a:ea typeface="Assistant Light"/>
                <a:cs typeface="Assistant Light" pitchFamily="2" charset="-79"/>
                <a:sym typeface="Assistant Light"/>
              </a:rPr>
              <a:t>Developing an Online Family Resource Center</a:t>
            </a:r>
          </a:p>
        </p:txBody>
      </p:sp>
      <p:sp>
        <p:nvSpPr>
          <p:cNvPr id="12" name="AutoShape 3">
            <a:extLst>
              <a:ext uri="{FF2B5EF4-FFF2-40B4-BE49-F238E27FC236}">
                <a16:creationId xmlns:a16="http://schemas.microsoft.com/office/drawing/2014/main" id="{EB61262F-844D-EFF0-3D51-492FDC1E82EC}"/>
              </a:ext>
            </a:extLst>
          </p:cNvPr>
          <p:cNvSpPr/>
          <p:nvPr/>
        </p:nvSpPr>
        <p:spPr>
          <a:xfrm>
            <a:off x="5923214" y="156028"/>
            <a:ext cx="0" cy="518772"/>
          </a:xfrm>
          <a:prstGeom prst="line">
            <a:avLst/>
          </a:prstGeom>
          <a:ln w="38100" cap="flat">
            <a:solidFill>
              <a:srgbClr val="203D6A"/>
            </a:solidFill>
            <a:prstDash val="solid"/>
            <a:headEnd type="none" w="sm" len="sm"/>
            <a:tailEnd type="none" w="sm" len="sm"/>
          </a:ln>
        </p:spPr>
        <p:txBody>
          <a:bodyPr/>
          <a:lstStyle/>
          <a:p>
            <a:endParaRPr lang="en-US" sz="1200"/>
          </a:p>
        </p:txBody>
      </p:sp>
      <p:sp>
        <p:nvSpPr>
          <p:cNvPr id="13" name="TextBox 7">
            <a:extLst>
              <a:ext uri="{FF2B5EF4-FFF2-40B4-BE49-F238E27FC236}">
                <a16:creationId xmlns:a16="http://schemas.microsoft.com/office/drawing/2014/main" id="{C6CCA27D-8A55-E2D1-16FB-1BE70DC11044}"/>
              </a:ext>
            </a:extLst>
          </p:cNvPr>
          <p:cNvSpPr txBox="1"/>
          <p:nvPr/>
        </p:nvSpPr>
        <p:spPr>
          <a:xfrm>
            <a:off x="5353818" y="208547"/>
            <a:ext cx="1959638" cy="449226"/>
          </a:xfrm>
          <a:prstGeom prst="rect">
            <a:avLst/>
          </a:prstGeom>
        </p:spPr>
        <p:txBody>
          <a:bodyPr lIns="0" tIns="0" rIns="0" bIns="0" rtlCol="0" anchor="t">
            <a:spAutoFit/>
          </a:bodyPr>
          <a:lstStyle/>
          <a:p>
            <a:pPr>
              <a:lnSpc>
                <a:spcPts val="3500"/>
              </a:lnSpc>
            </a:pPr>
            <a:r>
              <a:rPr lang="en-US" sz="3334" b="1">
                <a:solidFill>
                  <a:srgbClr val="203D6A"/>
                </a:solidFill>
                <a:latin typeface="Assistant Bold"/>
                <a:ea typeface="Assistant Bold"/>
                <a:cs typeface="Assistant Bold"/>
                <a:sym typeface="Assistant Bold"/>
              </a:rPr>
              <a:t>03   Phase</a:t>
            </a:r>
          </a:p>
        </p:txBody>
      </p:sp>
      <p:sp>
        <p:nvSpPr>
          <p:cNvPr id="14" name="TextBox 9">
            <a:extLst>
              <a:ext uri="{FF2B5EF4-FFF2-40B4-BE49-F238E27FC236}">
                <a16:creationId xmlns:a16="http://schemas.microsoft.com/office/drawing/2014/main" id="{ADA0ABD5-E1C7-901E-87AF-11EC4891227B}"/>
              </a:ext>
            </a:extLst>
          </p:cNvPr>
          <p:cNvSpPr txBox="1"/>
          <p:nvPr/>
        </p:nvSpPr>
        <p:spPr>
          <a:xfrm>
            <a:off x="5353818" y="778944"/>
            <a:ext cx="6388229" cy="282129"/>
          </a:xfrm>
          <a:prstGeom prst="rect">
            <a:avLst/>
          </a:prstGeom>
        </p:spPr>
        <p:txBody>
          <a:bodyPr wrap="square" lIns="0" tIns="0" rIns="0" bIns="0" rtlCol="0" anchor="t">
            <a:spAutoFit/>
          </a:bodyPr>
          <a:lstStyle/>
          <a:p>
            <a:pPr>
              <a:lnSpc>
                <a:spcPts val="2199"/>
              </a:lnSpc>
              <a:spcBef>
                <a:spcPct val="0"/>
              </a:spcBef>
            </a:pPr>
            <a:r>
              <a:rPr lang="en-US" sz="1999" b="1">
                <a:solidFill>
                  <a:schemeClr val="accent2"/>
                </a:solidFill>
                <a:latin typeface="Assistant Bold"/>
                <a:ea typeface="Assistant Bold"/>
                <a:cs typeface="Assistant Bold"/>
                <a:sym typeface="Assistant Bold"/>
              </a:rPr>
              <a:t>Parents and Guardians</a:t>
            </a:r>
          </a:p>
        </p:txBody>
      </p:sp>
    </p:spTree>
    <p:extLst>
      <p:ext uri="{BB962C8B-B14F-4D97-AF65-F5344CB8AC3E}">
        <p14:creationId xmlns:p14="http://schemas.microsoft.com/office/powerpoint/2010/main" val="1778133577"/>
      </p:ext>
    </p:extLst>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holding hands in a field&#10;&#10;AI-generated content may be incorrect.">
            <a:extLst>
              <a:ext uri="{FF2B5EF4-FFF2-40B4-BE49-F238E27FC236}">
                <a16:creationId xmlns:a16="http://schemas.microsoft.com/office/drawing/2014/main" id="{941FC5B9-FA60-7B8F-77C0-7FFFADA718F7}"/>
              </a:ext>
            </a:extLst>
          </p:cNvPr>
          <p:cNvPicPr>
            <a:picLocks noChangeAspect="1"/>
          </p:cNvPicPr>
          <p:nvPr/>
        </p:nvPicPr>
        <p:blipFill>
          <a:blip r:embed="rId3">
            <a:alphaModFix amt="20000"/>
          </a:blip>
          <a:stretch>
            <a:fillRect/>
          </a:stretch>
        </p:blipFill>
        <p:spPr>
          <a:xfrm>
            <a:off x="-18587" y="1"/>
            <a:ext cx="12210811" cy="6868581"/>
          </a:xfrm>
          <a:prstGeom prst="rect">
            <a:avLst/>
          </a:prstGeom>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29500C70-1679-1F5B-EDB3-45190B1CE303}"/>
              </a:ext>
            </a:extLst>
          </p:cNvPr>
          <p:cNvSpPr txBox="1"/>
          <p:nvPr/>
        </p:nvSpPr>
        <p:spPr>
          <a:xfrm>
            <a:off x="10477006" y="181640"/>
            <a:ext cx="1475509" cy="738664"/>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a:solidFill>
                  <a:srgbClr val="002060"/>
                </a:solidFill>
                <a:latin typeface="Gill Sans MT" panose="020B0502020104020203"/>
              </a:rPr>
              <a:t>LINK TO WEBSITE &amp; </a:t>
            </a:r>
            <a:r>
              <a:rPr kumimoji="0" lang="en-US" sz="1400" b="0" i="0" u="none" strike="noStrike" kern="1200" cap="none" spc="0" normalizeH="0" baseline="0" noProof="0">
                <a:ln>
                  <a:noFill/>
                </a:ln>
                <a:solidFill>
                  <a:srgbClr val="002060"/>
                </a:solidFill>
                <a:effectLst/>
                <a:uLnTx/>
                <a:uFillTx/>
                <a:latin typeface="Gill Sans MT" panose="020B0502020104020203"/>
                <a:ea typeface="+mn-ea"/>
                <a:cs typeface="+mn-cs"/>
              </a:rPr>
              <a:t>RESOURCES</a:t>
            </a:r>
          </a:p>
        </p:txBody>
      </p:sp>
      <p:pic>
        <p:nvPicPr>
          <p:cNvPr id="4" name="Picture 3" descr="A qr code with green and blue leaves&#10;&#10;AI-generated content may be incorrect.">
            <a:extLst>
              <a:ext uri="{FF2B5EF4-FFF2-40B4-BE49-F238E27FC236}">
                <a16:creationId xmlns:a16="http://schemas.microsoft.com/office/drawing/2014/main" id="{FE8938FD-2BD7-6F50-871C-DC46A4179DB7}"/>
              </a:ext>
            </a:extLst>
          </p:cNvPr>
          <p:cNvPicPr>
            <a:picLocks noChangeAspect="1"/>
          </p:cNvPicPr>
          <p:nvPr/>
        </p:nvPicPr>
        <p:blipFill>
          <a:blip r:embed="rId4"/>
          <a:stretch>
            <a:fillRect/>
          </a:stretch>
        </p:blipFill>
        <p:spPr>
          <a:xfrm>
            <a:off x="10587125" y="978763"/>
            <a:ext cx="1282719" cy="1282719"/>
          </a:xfrm>
          <a:prstGeom prst="rect">
            <a:avLst/>
          </a:prstGeom>
        </p:spPr>
      </p:pic>
      <p:sp>
        <p:nvSpPr>
          <p:cNvPr id="5" name="TextBox 4">
            <a:extLst>
              <a:ext uri="{FF2B5EF4-FFF2-40B4-BE49-F238E27FC236}">
                <a16:creationId xmlns:a16="http://schemas.microsoft.com/office/drawing/2014/main" id="{C09BF87A-DA78-3756-342F-3EDEFF456E6B}"/>
              </a:ext>
            </a:extLst>
          </p:cNvPr>
          <p:cNvSpPr txBox="1"/>
          <p:nvPr/>
        </p:nvSpPr>
        <p:spPr>
          <a:xfrm>
            <a:off x="3230478" y="349251"/>
            <a:ext cx="4863208" cy="1188720"/>
          </a:xfrm>
          <a:prstGeom prst="rect">
            <a:avLst/>
          </a:prstGeom>
        </p:spPr>
        <p:txBody>
          <a:bodyPr vert="horz" lIns="182880" tIns="182880" rIns="182880" bIns="182880" rtlCol="0" anchor="ctr">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2600" b="1" i="0" u="none" strike="noStrike" kern="1200" cap="all" spc="200" normalizeH="0" baseline="0" noProof="0">
                <a:ln>
                  <a:noFill/>
                </a:ln>
                <a:solidFill>
                  <a:srgbClr val="002060"/>
                </a:solidFill>
                <a:effectLst/>
                <a:uLnTx/>
                <a:uFillTx/>
                <a:latin typeface="Gill Sans MT" panose="020B0502020104020203"/>
                <a:ea typeface="+mn-ea"/>
                <a:cs typeface="+mn-cs"/>
              </a:rPr>
              <a:t>A School’s Journey </a:t>
            </a:r>
          </a:p>
          <a:p>
            <a:pPr marL="0" marR="0" lvl="0" indent="0" algn="l" defTabSz="914400" rtl="0" eaLnBrk="1" fontAlgn="auto" latinLnBrk="0" hangingPunct="1">
              <a:lnSpc>
                <a:spcPct val="90000"/>
              </a:lnSpc>
              <a:spcBef>
                <a:spcPct val="0"/>
              </a:spcBef>
              <a:spcAft>
                <a:spcPts val="800"/>
              </a:spcAft>
              <a:buClrTx/>
              <a:buSzTx/>
              <a:buFontTx/>
              <a:buNone/>
              <a:tabLst/>
              <a:defRPr/>
            </a:pPr>
            <a:r>
              <a:rPr kumimoji="0" lang="en-US" sz="2600" b="1" i="0" u="none" strike="noStrike" kern="1200" cap="all" spc="200" normalizeH="0" baseline="0" noProof="0">
                <a:ln>
                  <a:noFill/>
                </a:ln>
                <a:solidFill>
                  <a:srgbClr val="002060"/>
                </a:solidFill>
                <a:effectLst/>
                <a:uLnTx/>
                <a:uFillTx/>
                <a:latin typeface="Gill Sans MT" panose="020B0502020104020203"/>
                <a:ea typeface="+mn-ea"/>
                <a:cs typeface="+mn-cs"/>
              </a:rPr>
              <a:t>toward </a:t>
            </a:r>
            <a:endParaRPr kumimoji="0" lang="en-US" sz="2600" b="0" i="0" u="none" strike="noStrike" kern="1200" cap="all" spc="200" normalizeH="0" baseline="0" noProof="0">
              <a:ln>
                <a:noFill/>
              </a:ln>
              <a:solidFill>
                <a:srgbClr val="002060"/>
              </a:solidFill>
              <a:effectLst/>
              <a:uLnTx/>
              <a:uFillTx/>
              <a:latin typeface="Gill Sans MT" panose="020B0502020104020203"/>
              <a:ea typeface="+mn-ea"/>
              <a:cs typeface="+mn-cs"/>
            </a:endParaRPr>
          </a:p>
        </p:txBody>
      </p:sp>
      <p:pic>
        <p:nvPicPr>
          <p:cNvPr id="6" name="Picture 5" descr="A blue text on a black background&#10;&#10;AI-generated content may be incorrect.">
            <a:extLst>
              <a:ext uri="{FF2B5EF4-FFF2-40B4-BE49-F238E27FC236}">
                <a16:creationId xmlns:a16="http://schemas.microsoft.com/office/drawing/2014/main" id="{8239305D-4A5C-F001-A9B0-B591FDFB9841}"/>
              </a:ext>
            </a:extLst>
          </p:cNvPr>
          <p:cNvPicPr>
            <a:picLocks noChangeAspect="1"/>
          </p:cNvPicPr>
          <p:nvPr/>
        </p:nvPicPr>
        <p:blipFill>
          <a:blip r:embed="rId5"/>
          <a:stretch>
            <a:fillRect/>
          </a:stretch>
        </p:blipFill>
        <p:spPr>
          <a:xfrm>
            <a:off x="5394842" y="628565"/>
            <a:ext cx="3331248" cy="1056608"/>
          </a:xfrm>
          <a:prstGeom prst="rect">
            <a:avLst/>
          </a:prstGeom>
        </p:spPr>
      </p:pic>
      <p:graphicFrame>
        <p:nvGraphicFramePr>
          <p:cNvPr id="7" name="TextBox 2">
            <a:extLst>
              <a:ext uri="{FF2B5EF4-FFF2-40B4-BE49-F238E27FC236}">
                <a16:creationId xmlns:a16="http://schemas.microsoft.com/office/drawing/2014/main" id="{11E070F0-B22B-3086-B96C-C1978530B94B}"/>
              </a:ext>
            </a:extLst>
          </p:cNvPr>
          <p:cNvGraphicFramePr/>
          <p:nvPr>
            <p:extLst>
              <p:ext uri="{D42A27DB-BD31-4B8C-83A1-F6EECF244321}">
                <p14:modId xmlns:p14="http://schemas.microsoft.com/office/powerpoint/2010/main" val="4008632688"/>
              </p:ext>
            </p:extLst>
          </p:nvPr>
        </p:nvGraphicFramePr>
        <p:xfrm>
          <a:off x="965200" y="3014044"/>
          <a:ext cx="10261600" cy="310197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8" name="Arrow: Chevron 7">
            <a:extLst>
              <a:ext uri="{FF2B5EF4-FFF2-40B4-BE49-F238E27FC236}">
                <a16:creationId xmlns:a16="http://schemas.microsoft.com/office/drawing/2014/main" id="{50F3CECA-A45A-790A-06D1-27E4B782C191}"/>
              </a:ext>
            </a:extLst>
          </p:cNvPr>
          <p:cNvSpPr/>
          <p:nvPr/>
        </p:nvSpPr>
        <p:spPr>
          <a:xfrm>
            <a:off x="2836902" y="3760910"/>
            <a:ext cx="212086" cy="486888"/>
          </a:xfrm>
          <a:prstGeom prst="chevron">
            <a:avLst/>
          </a:prstGeom>
          <a:solidFill>
            <a:schemeClr val="accent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ill Sans MT" panose="020B0502020104020203"/>
              <a:ea typeface="+mn-ea"/>
              <a:cs typeface="+mn-cs"/>
            </a:endParaRPr>
          </a:p>
        </p:txBody>
      </p:sp>
      <p:sp>
        <p:nvSpPr>
          <p:cNvPr id="9" name="Arrow: Chevron 8">
            <a:extLst>
              <a:ext uri="{FF2B5EF4-FFF2-40B4-BE49-F238E27FC236}">
                <a16:creationId xmlns:a16="http://schemas.microsoft.com/office/drawing/2014/main" id="{0887D7DE-8193-1ABE-5E84-23A97989770A}"/>
              </a:ext>
            </a:extLst>
          </p:cNvPr>
          <p:cNvSpPr/>
          <p:nvPr/>
        </p:nvSpPr>
        <p:spPr>
          <a:xfrm>
            <a:off x="4994372" y="3760910"/>
            <a:ext cx="212086" cy="486888"/>
          </a:xfrm>
          <a:prstGeom prst="chevron">
            <a:avLst/>
          </a:prstGeom>
          <a:solidFill>
            <a:schemeClr val="accent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ill Sans MT" panose="020B0502020104020203"/>
              <a:ea typeface="+mn-ea"/>
              <a:cs typeface="+mn-cs"/>
            </a:endParaRPr>
          </a:p>
        </p:txBody>
      </p:sp>
      <p:sp>
        <p:nvSpPr>
          <p:cNvPr id="10" name="Arrow: Chevron 9">
            <a:extLst>
              <a:ext uri="{FF2B5EF4-FFF2-40B4-BE49-F238E27FC236}">
                <a16:creationId xmlns:a16="http://schemas.microsoft.com/office/drawing/2014/main" id="{BAAC7F61-D0B2-CC6C-79A2-59E87458D2F3}"/>
              </a:ext>
            </a:extLst>
          </p:cNvPr>
          <p:cNvSpPr/>
          <p:nvPr/>
        </p:nvSpPr>
        <p:spPr>
          <a:xfrm>
            <a:off x="6995770" y="3760910"/>
            <a:ext cx="212086" cy="486888"/>
          </a:xfrm>
          <a:prstGeom prst="chevron">
            <a:avLst/>
          </a:prstGeom>
          <a:solidFill>
            <a:schemeClr val="accent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ill Sans MT" panose="020B0502020104020203"/>
              <a:ea typeface="+mn-ea"/>
              <a:cs typeface="+mn-cs"/>
            </a:endParaRPr>
          </a:p>
        </p:txBody>
      </p:sp>
      <p:sp>
        <p:nvSpPr>
          <p:cNvPr id="11" name="Arrow: Chevron 10">
            <a:extLst>
              <a:ext uri="{FF2B5EF4-FFF2-40B4-BE49-F238E27FC236}">
                <a16:creationId xmlns:a16="http://schemas.microsoft.com/office/drawing/2014/main" id="{44666650-F6F4-E973-0346-582BAC604205}"/>
              </a:ext>
            </a:extLst>
          </p:cNvPr>
          <p:cNvSpPr/>
          <p:nvPr/>
        </p:nvSpPr>
        <p:spPr>
          <a:xfrm>
            <a:off x="9098156" y="3760910"/>
            <a:ext cx="212086" cy="486888"/>
          </a:xfrm>
          <a:prstGeom prst="chevron">
            <a:avLst/>
          </a:prstGeom>
          <a:solidFill>
            <a:schemeClr val="accent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Gill Sans MT" panose="020B0502020104020203"/>
              <a:ea typeface="+mn-ea"/>
              <a:cs typeface="+mn-cs"/>
            </a:endParaRPr>
          </a:p>
        </p:txBody>
      </p:sp>
      <p:pic>
        <p:nvPicPr>
          <p:cNvPr id="12" name="Graphic 11" descr="Crown with solid fill">
            <a:extLst>
              <a:ext uri="{FF2B5EF4-FFF2-40B4-BE49-F238E27FC236}">
                <a16:creationId xmlns:a16="http://schemas.microsoft.com/office/drawing/2014/main" id="{BA06AE11-9FA2-B492-6C30-2983E52EA0C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875943" y="4943082"/>
            <a:ext cx="969030" cy="969030"/>
          </a:xfrm>
          <a:prstGeom prst="rect">
            <a:avLst/>
          </a:prstGeom>
        </p:spPr>
      </p:pic>
    </p:spTree>
    <p:extLst>
      <p:ext uri="{BB962C8B-B14F-4D97-AF65-F5344CB8AC3E}">
        <p14:creationId xmlns:p14="http://schemas.microsoft.com/office/powerpoint/2010/main" val="3679636054"/>
      </p:ext>
    </p:extLst>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EA6B1-9373-5FB2-DFF1-13B04AC2487A}"/>
            </a:ext>
          </a:extLst>
        </p:cNvPr>
        <p:cNvGrpSpPr/>
        <p:nvPr/>
      </p:nvGrpSpPr>
      <p:grpSpPr>
        <a:xfrm>
          <a:off x="0" y="0"/>
          <a:ext cx="0" cy="0"/>
          <a:chOff x="0" y="0"/>
          <a:chExt cx="0" cy="0"/>
        </a:xfrm>
      </p:grpSpPr>
      <p:pic>
        <p:nvPicPr>
          <p:cNvPr id="5" name="Picture 4" descr="Blur blurry green and white background&#10;&#10;Description automatically generated">
            <a:extLst>
              <a:ext uri="{FF2B5EF4-FFF2-40B4-BE49-F238E27FC236}">
                <a16:creationId xmlns:a16="http://schemas.microsoft.com/office/drawing/2014/main" id="{9F1EACD1-7D71-2026-7232-A80DA57CCBB7}"/>
              </a:ext>
            </a:extLst>
          </p:cNvPr>
          <p:cNvPicPr>
            <a:picLocks noChangeAspect="1"/>
          </p:cNvPicPr>
          <p:nvPr/>
        </p:nvPicPr>
        <p:blipFill>
          <a:blip r:embed="rId3"/>
          <a:stretch>
            <a:fillRect/>
          </a:stretch>
        </p:blipFill>
        <p:spPr>
          <a:xfrm>
            <a:off x="0" y="-6626"/>
            <a:ext cx="12192000" cy="6864626"/>
          </a:xfrm>
          <a:prstGeom prst="rect">
            <a:avLst/>
          </a:prstGeom>
        </p:spPr>
      </p:pic>
      <p:pic>
        <p:nvPicPr>
          <p:cNvPr id="9" name="Picture 8" descr="A blue text on a black background&#10;&#10;Description automatically generated">
            <a:extLst>
              <a:ext uri="{FF2B5EF4-FFF2-40B4-BE49-F238E27FC236}">
                <a16:creationId xmlns:a16="http://schemas.microsoft.com/office/drawing/2014/main" id="{99627969-3692-ACF7-EBA9-04A3D1545F6C}"/>
              </a:ext>
            </a:extLst>
          </p:cNvPr>
          <p:cNvPicPr>
            <a:picLocks noChangeAspect="1"/>
          </p:cNvPicPr>
          <p:nvPr/>
        </p:nvPicPr>
        <p:blipFill>
          <a:blip r:embed="rId4"/>
          <a:stretch>
            <a:fillRect/>
          </a:stretch>
        </p:blipFill>
        <p:spPr>
          <a:xfrm>
            <a:off x="8737202" y="615303"/>
            <a:ext cx="3127820" cy="992084"/>
          </a:xfrm>
          <a:prstGeom prst="rect">
            <a:avLst/>
          </a:prstGeom>
        </p:spPr>
      </p:pic>
      <p:pic>
        <p:nvPicPr>
          <p:cNvPr id="11" name="Picture 10">
            <a:extLst>
              <a:ext uri="{FF2B5EF4-FFF2-40B4-BE49-F238E27FC236}">
                <a16:creationId xmlns:a16="http://schemas.microsoft.com/office/drawing/2014/main" id="{30A4767B-2E11-0D32-C7F9-1599ED7227F6}"/>
              </a:ext>
            </a:extLst>
          </p:cNvPr>
          <p:cNvPicPr>
            <a:picLocks noChangeAspect="1"/>
          </p:cNvPicPr>
          <p:nvPr/>
        </p:nvPicPr>
        <p:blipFill>
          <a:blip r:embed="rId5"/>
          <a:stretch>
            <a:fillRect/>
          </a:stretch>
        </p:blipFill>
        <p:spPr>
          <a:xfrm rot="10800000">
            <a:off x="0" y="1396086"/>
            <a:ext cx="9344416" cy="211300"/>
          </a:xfrm>
          <a:prstGeom prst="rect">
            <a:avLst/>
          </a:prstGeom>
        </p:spPr>
      </p:pic>
      <p:sp>
        <p:nvSpPr>
          <p:cNvPr id="6" name="TextBox 5">
            <a:extLst>
              <a:ext uri="{FF2B5EF4-FFF2-40B4-BE49-F238E27FC236}">
                <a16:creationId xmlns:a16="http://schemas.microsoft.com/office/drawing/2014/main" id="{C571AFF9-F3F8-C982-1C55-7B5EB621EE9C}"/>
              </a:ext>
            </a:extLst>
          </p:cNvPr>
          <p:cNvSpPr txBox="1"/>
          <p:nvPr/>
        </p:nvSpPr>
        <p:spPr>
          <a:xfrm>
            <a:off x="469525" y="1715402"/>
            <a:ext cx="11383919" cy="4953843"/>
          </a:xfrm>
          <a:prstGeom prst="rect">
            <a:avLst/>
          </a:prstGeom>
          <a:solidFill>
            <a:schemeClr val="bg1"/>
          </a:solidFill>
        </p:spPr>
        <p:txBody>
          <a:bodyPr wrap="square" rtlCol="0">
            <a:spAutoFit/>
          </a:bodyPr>
          <a:lstStyle/>
          <a:p>
            <a:endParaRPr lang="en-US"/>
          </a:p>
        </p:txBody>
      </p:sp>
      <p:pic>
        <p:nvPicPr>
          <p:cNvPr id="1026" name="Picture 2">
            <a:extLst>
              <a:ext uri="{FF2B5EF4-FFF2-40B4-BE49-F238E27FC236}">
                <a16:creationId xmlns:a16="http://schemas.microsoft.com/office/drawing/2014/main" id="{00E67961-5D7B-5F5F-AD1C-7ED720E7134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54697" y="2395522"/>
            <a:ext cx="1143000" cy="1143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E67BABC-0887-2660-7505-77F2986AA694}"/>
              </a:ext>
            </a:extLst>
          </p:cNvPr>
          <p:cNvSpPr txBox="1"/>
          <p:nvPr/>
        </p:nvSpPr>
        <p:spPr>
          <a:xfrm>
            <a:off x="9858054" y="1831341"/>
            <a:ext cx="1736286" cy="523220"/>
          </a:xfrm>
          <a:prstGeom prst="rect">
            <a:avLst/>
          </a:prstGeom>
          <a:noFill/>
        </p:spPr>
        <p:txBody>
          <a:bodyPr wrap="square">
            <a:spAutoFit/>
          </a:bodyPr>
          <a:lstStyle/>
          <a:p>
            <a:pPr algn="ctr"/>
            <a:r>
              <a:rPr lang="en-US" sz="1400">
                <a:solidFill>
                  <a:srgbClr val="0070C0"/>
                </a:solidFill>
                <a:latin typeface="Gill Sans MT" panose="020B0502020104020203"/>
              </a:rPr>
              <a:t>LINK TO CONVENE NETWORK </a:t>
            </a:r>
            <a:endParaRPr lang="en-US" sz="1400">
              <a:solidFill>
                <a:srgbClr val="0070C0"/>
              </a:solidFill>
            </a:endParaRPr>
          </a:p>
        </p:txBody>
      </p:sp>
      <p:sp>
        <p:nvSpPr>
          <p:cNvPr id="4" name="TextBox 3">
            <a:extLst>
              <a:ext uri="{FF2B5EF4-FFF2-40B4-BE49-F238E27FC236}">
                <a16:creationId xmlns:a16="http://schemas.microsoft.com/office/drawing/2014/main" id="{C78842D9-FF42-1C03-583C-655048C1BE3F}"/>
              </a:ext>
            </a:extLst>
          </p:cNvPr>
          <p:cNvSpPr txBox="1"/>
          <p:nvPr/>
        </p:nvSpPr>
        <p:spPr>
          <a:xfrm>
            <a:off x="894303" y="2059474"/>
            <a:ext cx="10942669" cy="4124206"/>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Check out the Flourishing Families Website</a:t>
            </a:r>
          </a:p>
          <a:p>
            <a:pPr marL="742950" lvl="1" indent="-285750">
              <a:buFont typeface="Arial" panose="020B0604020202020204" pitchFamily="34" charset="0"/>
              <a:buChar char="•"/>
            </a:pPr>
            <a:r>
              <a:rPr lang="en-US" sz="2200">
                <a:solidFill>
                  <a:srgbClr val="173B6B"/>
                </a:solidFill>
                <a:latin typeface="Assistant Bold" pitchFamily="2" charset="-79"/>
                <a:cs typeface="Assistant Bold" pitchFamily="2" charset="-79"/>
              </a:rPr>
              <a:t>Sign up online </a:t>
            </a:r>
            <a:r>
              <a:rPr lang="en-US" sz="2200">
                <a:solidFill>
                  <a:srgbClr val="173B6B"/>
                </a:solidFill>
                <a:latin typeface="Assistant" pitchFamily="2" charset="-79"/>
                <a:cs typeface="Assistant" pitchFamily="2" charset="-79"/>
              </a:rPr>
              <a:t>for Flourishing Family updates</a:t>
            </a:r>
          </a:p>
          <a:p>
            <a:pPr marL="742950" lvl="1" indent="-285750">
              <a:buFont typeface="Arial" panose="020B0604020202020204" pitchFamily="34" charset="0"/>
              <a:buChar char="•"/>
            </a:pPr>
            <a:r>
              <a:rPr lang="en-US" sz="2200">
                <a:solidFill>
                  <a:srgbClr val="173B6B"/>
                </a:solidFill>
                <a:latin typeface="Assistant" pitchFamily="2" charset="-79"/>
                <a:cs typeface="Assistant" pitchFamily="2" charset="-79"/>
              </a:rPr>
              <a:t>Check out the </a:t>
            </a:r>
            <a:r>
              <a:rPr lang="en-US" sz="2200" b="1">
                <a:solidFill>
                  <a:srgbClr val="173B6B"/>
                </a:solidFill>
                <a:latin typeface="Assistant" pitchFamily="2" charset="-79"/>
                <a:cs typeface="Assistant" pitchFamily="2" charset="-79"/>
              </a:rPr>
              <a:t>School Leader Tool Kit</a:t>
            </a:r>
          </a:p>
          <a:p>
            <a:pPr marL="742950" lvl="1" indent="-285750">
              <a:buFont typeface="Arial" panose="020B0604020202020204" pitchFamily="34" charset="0"/>
              <a:buChar char="•"/>
            </a:pPr>
            <a:r>
              <a:rPr lang="en-US" sz="2200">
                <a:solidFill>
                  <a:srgbClr val="173B6B"/>
                </a:solidFill>
                <a:latin typeface="Assistant" pitchFamily="2" charset="-79"/>
                <a:cs typeface="Assistant" pitchFamily="2" charset="-79"/>
              </a:rPr>
              <a:t>Take the </a:t>
            </a:r>
            <a:r>
              <a:rPr lang="en-US" sz="2200" b="1">
                <a:solidFill>
                  <a:srgbClr val="173B6B"/>
                </a:solidFill>
                <a:latin typeface="Assistant" pitchFamily="2" charset="-79"/>
                <a:cs typeface="Assistant" pitchFamily="2" charset="-79"/>
              </a:rPr>
              <a:t>Family Ministry Readiness Assessment</a:t>
            </a:r>
          </a:p>
          <a:p>
            <a:pPr marL="285750" indent="-285750">
              <a:spcBef>
                <a:spcPts val="1200"/>
              </a:spcBef>
              <a:spcAft>
                <a:spcPts val="1200"/>
              </a:spcAft>
              <a:buFont typeface="Arial" panose="020B0604020202020204" pitchFamily="34" charset="0"/>
              <a:buChar char="•"/>
            </a:pPr>
            <a:r>
              <a:rPr lang="en-US" sz="2600">
                <a:solidFill>
                  <a:srgbClr val="173B6B"/>
                </a:solidFill>
                <a:latin typeface="Assistant Bold" pitchFamily="2" charset="-79"/>
                <a:cs typeface="Assistant Bold" pitchFamily="2" charset="-79"/>
              </a:rPr>
              <a:t>Join the CONVENE Spiritual Formation Network </a:t>
            </a:r>
            <a:r>
              <a:rPr lang="en-US" sz="2600">
                <a:solidFill>
                  <a:srgbClr val="173B6B"/>
                </a:solidFill>
                <a:latin typeface="Assistant" pitchFamily="2" charset="-79"/>
                <a:cs typeface="Assistant" pitchFamily="2" charset="-79"/>
              </a:rPr>
              <a:t>for Quarterly Discussions</a:t>
            </a:r>
          </a:p>
          <a:p>
            <a:pPr marL="285750" indent="-285750">
              <a:buFont typeface="Arial" panose="020B0604020202020204" pitchFamily="34" charset="0"/>
              <a:buChar char="•"/>
            </a:pPr>
            <a:r>
              <a:rPr lang="en-US" sz="2600">
                <a:solidFill>
                  <a:srgbClr val="173B6B"/>
                </a:solidFill>
                <a:latin typeface="Assistant Bold" pitchFamily="2" charset="-79"/>
                <a:cs typeface="Assistant Bold" pitchFamily="2" charset="-79"/>
              </a:rPr>
              <a:t>Flourishing Schools Institute </a:t>
            </a:r>
            <a:r>
              <a:rPr lang="en-US" sz="2600">
                <a:solidFill>
                  <a:srgbClr val="173B6B"/>
                </a:solidFill>
                <a:latin typeface="Assistant" pitchFamily="2" charset="-79"/>
                <a:cs typeface="Assistant" pitchFamily="2" charset="-79"/>
              </a:rPr>
              <a:t>– 3-Hour Training – February 2026    	</a:t>
            </a:r>
          </a:p>
          <a:p>
            <a:pPr>
              <a:spcAft>
                <a:spcPts val="1200"/>
              </a:spcAft>
            </a:pPr>
            <a:r>
              <a:rPr lang="en-US" sz="2600">
                <a:solidFill>
                  <a:srgbClr val="173B6B"/>
                </a:solidFill>
                <a:latin typeface="Assistant" pitchFamily="2" charset="-79"/>
                <a:cs typeface="Assistant" pitchFamily="2" charset="-79"/>
              </a:rPr>
              <a:t>    </a:t>
            </a:r>
            <a:r>
              <a:rPr lang="en-US" sz="2200">
                <a:solidFill>
                  <a:srgbClr val="173B6B"/>
                </a:solidFill>
                <a:latin typeface="Assistant" pitchFamily="2" charset="-79"/>
                <a:cs typeface="Assistant" pitchFamily="2" charset="-79"/>
              </a:rPr>
              <a:t>“Flourishing Families: Developing Your School’s Family Institute” </a:t>
            </a:r>
          </a:p>
          <a:p>
            <a:pPr marL="285750" indent="-285750">
              <a:buFont typeface="Arial" panose="020B0604020202020204" pitchFamily="34" charset="0"/>
              <a:buChar char="•"/>
            </a:pPr>
            <a:r>
              <a:rPr lang="en-US" sz="2600">
                <a:solidFill>
                  <a:srgbClr val="173B6B"/>
                </a:solidFill>
                <a:latin typeface="Assistant Bold" pitchFamily="2" charset="-79"/>
                <a:cs typeface="Assistant Bold" pitchFamily="2" charset="-79"/>
              </a:rPr>
              <a:t>Kingdom Family Playbook </a:t>
            </a:r>
            <a:r>
              <a:rPr lang="en-US" sz="2600">
                <a:solidFill>
                  <a:srgbClr val="173B6B"/>
                </a:solidFill>
                <a:latin typeface="Assistant" pitchFamily="2" charset="-79"/>
                <a:cs typeface="Assistant" pitchFamily="2" charset="-79"/>
              </a:rPr>
              <a:t>– 8-Week Family Plan Course – February 2026</a:t>
            </a:r>
          </a:p>
          <a:p>
            <a:pPr>
              <a:spcAft>
                <a:spcPts val="1200"/>
              </a:spcAft>
            </a:pPr>
            <a:r>
              <a:rPr lang="en-US" sz="2600">
                <a:solidFill>
                  <a:srgbClr val="173B6B"/>
                </a:solidFill>
                <a:latin typeface="Assistant Bold" pitchFamily="2" charset="-79"/>
                <a:cs typeface="Assistant Bold" pitchFamily="2" charset="-79"/>
              </a:rPr>
              <a:t>    </a:t>
            </a:r>
            <a:r>
              <a:rPr lang="en-US" sz="2200">
                <a:solidFill>
                  <a:srgbClr val="173B6B"/>
                </a:solidFill>
                <a:latin typeface="Assistant" pitchFamily="2" charset="-79"/>
                <a:cs typeface="Assistant" pitchFamily="2" charset="-79"/>
              </a:rPr>
              <a:t>Online or Train-the-Trainer</a:t>
            </a:r>
          </a:p>
        </p:txBody>
      </p:sp>
      <p:sp>
        <p:nvSpPr>
          <p:cNvPr id="12" name="Title 1">
            <a:extLst>
              <a:ext uri="{FF2B5EF4-FFF2-40B4-BE49-F238E27FC236}">
                <a16:creationId xmlns:a16="http://schemas.microsoft.com/office/drawing/2014/main" id="{2733CA8B-406E-92FE-9542-2DFF121771C8}"/>
              </a:ext>
            </a:extLst>
          </p:cNvPr>
          <p:cNvSpPr txBox="1">
            <a:spLocks/>
          </p:cNvSpPr>
          <p:nvPr/>
        </p:nvSpPr>
        <p:spPr>
          <a:xfrm>
            <a:off x="210757" y="591570"/>
            <a:ext cx="10068444" cy="877425"/>
          </a:xfrm>
        </p:spPr>
        <p:txBody>
          <a:bodyPr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US" sz="4400" b="1">
                <a:solidFill>
                  <a:schemeClr val="tx2">
                    <a:lumMod val="90000"/>
                    <a:lumOff val="10000"/>
                  </a:schemeClr>
                </a:solidFill>
                <a:latin typeface="Assistant Bold"/>
                <a:ea typeface="Assistant Bold"/>
                <a:cs typeface="Assistant Bold"/>
                <a:sym typeface="Assistant Bold"/>
              </a:rPr>
              <a:t>Next Steps &amp; Upcoming Events</a:t>
            </a:r>
            <a:endParaRPr lang="en-US" sz="4400"/>
          </a:p>
        </p:txBody>
      </p:sp>
    </p:spTree>
    <p:extLst>
      <p:ext uri="{BB962C8B-B14F-4D97-AF65-F5344CB8AC3E}">
        <p14:creationId xmlns:p14="http://schemas.microsoft.com/office/powerpoint/2010/main" val="290863424"/>
      </p:ext>
    </p:extLst>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06DE7-FB90-C0C7-D402-0BFA95904511}"/>
            </a:ext>
          </a:extLst>
        </p:cNvPr>
        <p:cNvGrpSpPr/>
        <p:nvPr/>
      </p:nvGrpSpPr>
      <p:grpSpPr>
        <a:xfrm>
          <a:off x="0" y="0"/>
          <a:ext cx="0" cy="0"/>
          <a:chOff x="0" y="0"/>
          <a:chExt cx="0" cy="0"/>
        </a:xfrm>
      </p:grpSpPr>
      <p:pic>
        <p:nvPicPr>
          <p:cNvPr id="2" name="Picture 1" descr="Blur blurry green and white background&#10;&#10;Description automatically generated">
            <a:extLst>
              <a:ext uri="{FF2B5EF4-FFF2-40B4-BE49-F238E27FC236}">
                <a16:creationId xmlns:a16="http://schemas.microsoft.com/office/drawing/2014/main" id="{8231CFF6-E924-A1A9-4BF5-B2D5ACC759E5}"/>
              </a:ext>
            </a:extLst>
          </p:cNvPr>
          <p:cNvPicPr>
            <a:picLocks noChangeAspect="1"/>
          </p:cNvPicPr>
          <p:nvPr/>
        </p:nvPicPr>
        <p:blipFill>
          <a:blip r:embed="rId3"/>
          <a:stretch>
            <a:fillRect/>
          </a:stretch>
        </p:blipFill>
        <p:spPr>
          <a:xfrm>
            <a:off x="0" y="-6626"/>
            <a:ext cx="12192000" cy="6864626"/>
          </a:xfrm>
          <a:prstGeom prst="rect">
            <a:avLst/>
          </a:prstGeom>
        </p:spPr>
      </p:pic>
      <p:pic>
        <p:nvPicPr>
          <p:cNvPr id="3" name="Picture 2" descr="A group of people holding hands in a field&#10;&#10;AI-generated content may be incorrect.">
            <a:extLst>
              <a:ext uri="{FF2B5EF4-FFF2-40B4-BE49-F238E27FC236}">
                <a16:creationId xmlns:a16="http://schemas.microsoft.com/office/drawing/2014/main" id="{389A74BB-8DC8-1603-0C1F-548A18CBE366}"/>
              </a:ext>
            </a:extLst>
          </p:cNvPr>
          <p:cNvPicPr>
            <a:picLocks noChangeAspect="1"/>
          </p:cNvPicPr>
          <p:nvPr/>
        </p:nvPicPr>
        <p:blipFill>
          <a:blip r:embed="rId4">
            <a:alphaModFix amt="20000"/>
          </a:blip>
          <a:stretch>
            <a:fillRect/>
          </a:stretch>
        </p:blipFill>
        <p:spPr>
          <a:xfrm>
            <a:off x="0" y="0"/>
            <a:ext cx="12192000" cy="6858000"/>
          </a:xfrm>
          <a:prstGeom prst="rect">
            <a:avLst/>
          </a:prstGeom>
        </p:spPr>
      </p:pic>
      <p:pic>
        <p:nvPicPr>
          <p:cNvPr id="12" name="Picture 11" descr="A blue text on a black background&#10;&#10;Description automatically generated">
            <a:extLst>
              <a:ext uri="{FF2B5EF4-FFF2-40B4-BE49-F238E27FC236}">
                <a16:creationId xmlns:a16="http://schemas.microsoft.com/office/drawing/2014/main" id="{59E41161-1A50-A766-457A-AF7202DA6940}"/>
              </a:ext>
            </a:extLst>
          </p:cNvPr>
          <p:cNvPicPr>
            <a:picLocks noChangeAspect="1"/>
          </p:cNvPicPr>
          <p:nvPr/>
        </p:nvPicPr>
        <p:blipFill>
          <a:blip r:embed="rId5"/>
          <a:stretch>
            <a:fillRect/>
          </a:stretch>
        </p:blipFill>
        <p:spPr>
          <a:xfrm>
            <a:off x="289149" y="207963"/>
            <a:ext cx="3127820" cy="992084"/>
          </a:xfrm>
          <a:prstGeom prst="rect">
            <a:avLst/>
          </a:prstGeom>
        </p:spPr>
      </p:pic>
      <p:pic>
        <p:nvPicPr>
          <p:cNvPr id="13" name="Picture 12">
            <a:extLst>
              <a:ext uri="{FF2B5EF4-FFF2-40B4-BE49-F238E27FC236}">
                <a16:creationId xmlns:a16="http://schemas.microsoft.com/office/drawing/2014/main" id="{86E13DF1-AF09-A0DC-1B48-5578A79B4E65}"/>
              </a:ext>
            </a:extLst>
          </p:cNvPr>
          <p:cNvPicPr>
            <a:picLocks noChangeAspect="1"/>
          </p:cNvPicPr>
          <p:nvPr/>
        </p:nvPicPr>
        <p:blipFill>
          <a:blip r:embed="rId6"/>
          <a:stretch>
            <a:fillRect/>
          </a:stretch>
        </p:blipFill>
        <p:spPr>
          <a:xfrm>
            <a:off x="4286865" y="1327048"/>
            <a:ext cx="7905135" cy="115283"/>
          </a:xfrm>
          <a:prstGeom prst="rect">
            <a:avLst/>
          </a:prstGeom>
        </p:spPr>
      </p:pic>
      <p:graphicFrame>
        <p:nvGraphicFramePr>
          <p:cNvPr id="15" name="TextBox 8">
            <a:extLst>
              <a:ext uri="{FF2B5EF4-FFF2-40B4-BE49-F238E27FC236}">
                <a16:creationId xmlns:a16="http://schemas.microsoft.com/office/drawing/2014/main" id="{9F993A35-4E58-7F99-BDEA-12718D4419AC}"/>
              </a:ext>
            </a:extLst>
          </p:cNvPr>
          <p:cNvGraphicFramePr/>
          <p:nvPr/>
        </p:nvGraphicFramePr>
        <p:xfrm>
          <a:off x="747251" y="1581541"/>
          <a:ext cx="10697497" cy="517195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 name="Title 1">
            <a:extLst>
              <a:ext uri="{FF2B5EF4-FFF2-40B4-BE49-F238E27FC236}">
                <a16:creationId xmlns:a16="http://schemas.microsoft.com/office/drawing/2014/main" id="{70A51912-FAE1-0DE7-9EC9-949274C9B2A2}"/>
              </a:ext>
            </a:extLst>
          </p:cNvPr>
          <p:cNvSpPr txBox="1">
            <a:spLocks/>
          </p:cNvSpPr>
          <p:nvPr/>
        </p:nvSpPr>
        <p:spPr>
          <a:xfrm>
            <a:off x="1476850" y="446310"/>
            <a:ext cx="10068444" cy="877425"/>
          </a:xfrm>
        </p:spPr>
        <p:txBody>
          <a:bodyPr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ct val="100000"/>
              </a:lnSpc>
            </a:pPr>
            <a:r>
              <a:rPr lang="en-US" sz="4400" b="1">
                <a:solidFill>
                  <a:schemeClr val="tx2">
                    <a:lumMod val="90000"/>
                    <a:lumOff val="10000"/>
                  </a:schemeClr>
                </a:solidFill>
                <a:latin typeface="Assistant Bold"/>
                <a:ea typeface="Assistant Bold"/>
                <a:cs typeface="Assistant Bold"/>
                <a:sym typeface="Assistant Bold"/>
              </a:rPr>
              <a:t>Table Discussion Questions</a:t>
            </a:r>
            <a:endParaRPr lang="en-US" sz="4400"/>
          </a:p>
        </p:txBody>
      </p:sp>
    </p:spTree>
    <p:extLst>
      <p:ext uri="{BB962C8B-B14F-4D97-AF65-F5344CB8AC3E}">
        <p14:creationId xmlns:p14="http://schemas.microsoft.com/office/powerpoint/2010/main" val="1855649406"/>
      </p:ext>
    </p:extLst>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D7FE32-462D-D0EC-7CE0-E09566099EA6}"/>
            </a:ext>
          </a:extLst>
        </p:cNvPr>
        <p:cNvGrpSpPr/>
        <p:nvPr/>
      </p:nvGrpSpPr>
      <p:grpSpPr>
        <a:xfrm>
          <a:off x="0" y="0"/>
          <a:ext cx="0" cy="0"/>
          <a:chOff x="0" y="0"/>
          <a:chExt cx="0" cy="0"/>
        </a:xfrm>
      </p:grpSpPr>
      <p:pic>
        <p:nvPicPr>
          <p:cNvPr id="5" name="Picture 4" descr="A person holding a baby&#10;&#10;Description automatically generated">
            <a:extLst>
              <a:ext uri="{FF2B5EF4-FFF2-40B4-BE49-F238E27FC236}">
                <a16:creationId xmlns:a16="http://schemas.microsoft.com/office/drawing/2014/main" id="{7C83D129-4721-0B12-FB64-8790AD44A004}"/>
              </a:ext>
            </a:extLst>
          </p:cNvPr>
          <p:cNvPicPr>
            <a:picLocks noChangeAspect="1"/>
          </p:cNvPicPr>
          <p:nvPr/>
        </p:nvPicPr>
        <p:blipFill>
          <a:blip r:embed="rId3"/>
          <a:stretch>
            <a:fillRect/>
          </a:stretch>
        </p:blipFill>
        <p:spPr>
          <a:xfrm>
            <a:off x="-1" y="0"/>
            <a:ext cx="12193473" cy="6858000"/>
          </a:xfrm>
          <a:prstGeom prst="rect">
            <a:avLst/>
          </a:prstGeom>
        </p:spPr>
      </p:pic>
      <p:pic>
        <p:nvPicPr>
          <p:cNvPr id="6" name="Picture 5">
            <a:extLst>
              <a:ext uri="{FF2B5EF4-FFF2-40B4-BE49-F238E27FC236}">
                <a16:creationId xmlns:a16="http://schemas.microsoft.com/office/drawing/2014/main" id="{23948BFA-AF0E-A987-FCCC-638EB447204B}"/>
              </a:ext>
            </a:extLst>
          </p:cNvPr>
          <p:cNvPicPr>
            <a:picLocks noChangeAspect="1"/>
          </p:cNvPicPr>
          <p:nvPr/>
        </p:nvPicPr>
        <p:blipFill>
          <a:blip r:embed="rId4"/>
          <a:stretch>
            <a:fillRect/>
          </a:stretch>
        </p:blipFill>
        <p:spPr>
          <a:xfrm>
            <a:off x="6174944" y="257391"/>
            <a:ext cx="5765800" cy="1828800"/>
          </a:xfrm>
          <a:prstGeom prst="rect">
            <a:avLst/>
          </a:prstGeom>
        </p:spPr>
      </p:pic>
      <p:sp>
        <p:nvSpPr>
          <p:cNvPr id="2" name="TextBox 1">
            <a:extLst>
              <a:ext uri="{FF2B5EF4-FFF2-40B4-BE49-F238E27FC236}">
                <a16:creationId xmlns:a16="http://schemas.microsoft.com/office/drawing/2014/main" id="{96ED75B9-4BA8-F1CA-798A-CF6CDF49B508}"/>
              </a:ext>
            </a:extLst>
          </p:cNvPr>
          <p:cNvSpPr txBox="1"/>
          <p:nvPr/>
        </p:nvSpPr>
        <p:spPr>
          <a:xfrm>
            <a:off x="5866515" y="3017484"/>
            <a:ext cx="6074229" cy="1569660"/>
          </a:xfrm>
          <a:prstGeom prst="rect">
            <a:avLst/>
          </a:prstGeom>
          <a:noFill/>
        </p:spPr>
        <p:txBody>
          <a:bodyPr wrap="square" rtlCol="0">
            <a:spAutoFit/>
          </a:bodyPr>
          <a:lstStyle/>
          <a:p>
            <a:pPr algn="ctr"/>
            <a:r>
              <a:rPr lang="en-US" sz="3200" b="1">
                <a:solidFill>
                  <a:srgbClr val="173B6B"/>
                </a:solidFill>
                <a:latin typeface="Assistant Bold" pitchFamily="2" charset="-79"/>
                <a:cs typeface="Assistant Bold" pitchFamily="2" charset="-79"/>
              </a:rPr>
              <a:t>Equip parents and guardians in their God-given role to disciple their children. </a:t>
            </a:r>
          </a:p>
        </p:txBody>
      </p:sp>
    </p:spTree>
    <p:extLst>
      <p:ext uri="{BB962C8B-B14F-4D97-AF65-F5344CB8AC3E}">
        <p14:creationId xmlns:p14="http://schemas.microsoft.com/office/powerpoint/2010/main" val="2693571697"/>
      </p:ext>
    </p:extLst>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F4786-FF88-163B-C77E-5D736E08C92A}"/>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D14424A-7E89-AA14-8A06-E0308AC040C3}"/>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672758118"/>
      </p:ext>
    </p:extLst>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715790B-E3D5-1C0C-EEFD-FACA526AE32A}"/>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87208445"/>
      </p:ext>
    </p:extLst>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AE8BB9-F0C3-32DD-634B-7BDE362C1B07}"/>
            </a:ext>
          </a:extLst>
        </p:cNvPr>
        <p:cNvGrpSpPr/>
        <p:nvPr/>
      </p:nvGrpSpPr>
      <p:grpSpPr>
        <a:xfrm>
          <a:off x="0" y="0"/>
          <a:ext cx="0" cy="0"/>
          <a:chOff x="0" y="0"/>
          <a:chExt cx="0" cy="0"/>
        </a:xfrm>
      </p:grpSpPr>
    </p:spTree>
    <p:extLst>
      <p:ext uri="{BB962C8B-B14F-4D97-AF65-F5344CB8AC3E}">
        <p14:creationId xmlns:p14="http://schemas.microsoft.com/office/powerpoint/2010/main" val="1841494347"/>
      </p:ext>
    </p:extLst>
  </p:cSld>
  <p:clrMapOvr>
    <a:masterClrMapping/>
  </p:clrMapOvr>
  <p:transition spd="slow">
    <p:push/>
  </p:transition>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B7922-A455-5F18-5B7D-BA76BBFDCBA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AAC8CF-25EE-7E34-05FD-739AABC7374B}"/>
              </a:ext>
            </a:extLst>
          </p:cNvPr>
          <p:cNvSpPr txBox="1"/>
          <p:nvPr/>
        </p:nvSpPr>
        <p:spPr>
          <a:xfrm>
            <a:off x="482108" y="1505155"/>
            <a:ext cx="1171061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600" b="1">
                <a:latin typeface="Nexa Bold" panose="02000000000000000000" pitchFamily="50" charset="0"/>
              </a:rPr>
              <a:t>Teacher Pipeline</a:t>
            </a:r>
          </a:p>
        </p:txBody>
      </p:sp>
    </p:spTree>
    <p:extLst>
      <p:ext uri="{BB962C8B-B14F-4D97-AF65-F5344CB8AC3E}">
        <p14:creationId xmlns:p14="http://schemas.microsoft.com/office/powerpoint/2010/main" val="1904567761"/>
      </p:ext>
    </p:extLst>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title="Teacher Shortage Video for LNMs">
            <a:hlinkClick r:id="" action="ppaction://media"/>
            <a:extLst>
              <a:ext uri="{FF2B5EF4-FFF2-40B4-BE49-F238E27FC236}">
                <a16:creationId xmlns:a16="http://schemas.microsoft.com/office/drawing/2014/main" id="{0623E120-22A6-9F8B-CD2D-3F413B51057C}"/>
              </a:ext>
            </a:extLst>
          </p:cNvPr>
          <p:cNvPicPr>
            <a:picLocks noRot="1" noChangeAspect="1"/>
          </p:cNvPicPr>
          <p:nvPr>
            <a:videoFile r:link="rId1"/>
          </p:nvPr>
        </p:nvPicPr>
        <p:blipFill>
          <a:blip r:embed="rId4"/>
          <a:stretch>
            <a:fillRect/>
          </a:stretch>
        </p:blipFill>
        <p:spPr>
          <a:xfrm>
            <a:off x="1227138" y="226763"/>
            <a:ext cx="9737725" cy="5486400"/>
          </a:xfrm>
          <a:prstGeom prst="rect">
            <a:avLst/>
          </a:prstGeom>
        </p:spPr>
      </p:pic>
    </p:spTree>
    <p:extLst>
      <p:ext uri="{BB962C8B-B14F-4D97-AF65-F5344CB8AC3E}">
        <p14:creationId xmlns:p14="http://schemas.microsoft.com/office/powerpoint/2010/main" val="2858959217"/>
      </p:ext>
    </p:extLst>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4753D-7091-910A-FB37-80628E7E49B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7970BCF-E3CF-6ECB-AB03-570C9C16F2DB}"/>
              </a:ext>
            </a:extLst>
          </p:cNvPr>
          <p:cNvSpPr txBox="1"/>
          <p:nvPr/>
        </p:nvSpPr>
        <p:spPr>
          <a:xfrm>
            <a:off x="5432078" y="568106"/>
            <a:ext cx="7423842" cy="1938992"/>
          </a:xfrm>
          <a:prstGeom prst="rect">
            <a:avLst/>
          </a:prstGeom>
          <a:noFill/>
        </p:spPr>
        <p:txBody>
          <a:bodyPr wrap="square" rtlCol="0">
            <a:spAutoFit/>
          </a:bodyPr>
          <a:lstStyle/>
          <a:p>
            <a:r>
              <a:rPr lang="en-US" sz="6000" b="1">
                <a:solidFill>
                  <a:srgbClr val="F9A53A"/>
                </a:solidFill>
                <a:latin typeface="Nexa Bold" panose="02000000000000000000" pitchFamily="50" charset="0"/>
              </a:rPr>
              <a:t>LNM Resource</a:t>
            </a:r>
          </a:p>
          <a:p>
            <a:r>
              <a:rPr lang="en-US" sz="6000" b="1">
                <a:solidFill>
                  <a:srgbClr val="F9A53A"/>
                </a:solidFill>
                <a:latin typeface="Nexa Bold" panose="02000000000000000000" pitchFamily="50" charset="0"/>
              </a:rPr>
              <a:t>Center</a:t>
            </a:r>
            <a:endParaRPr lang="en-US" sz="5400" b="1">
              <a:solidFill>
                <a:srgbClr val="F9A53A"/>
              </a:solidFill>
              <a:latin typeface="Nexa Bold" panose="02000000000000000000" pitchFamily="50" charset="0"/>
            </a:endParaRPr>
          </a:p>
        </p:txBody>
      </p:sp>
      <p:pic>
        <p:nvPicPr>
          <p:cNvPr id="7" name="Picture 6" descr="A qr code on a black background&#10;&#10;AI-generated content may be incorrect.">
            <a:extLst>
              <a:ext uri="{FF2B5EF4-FFF2-40B4-BE49-F238E27FC236}">
                <a16:creationId xmlns:a16="http://schemas.microsoft.com/office/drawing/2014/main" id="{6E0FD7EB-A295-9EAA-B329-D861D8D17C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3049" y="4034031"/>
            <a:ext cx="2507097" cy="2507097"/>
          </a:xfrm>
          <a:prstGeom prst="rect">
            <a:avLst/>
          </a:prstGeom>
        </p:spPr>
      </p:pic>
      <p:pic>
        <p:nvPicPr>
          <p:cNvPr id="2" name="Picture 1" descr="A screenshot of a web page&#10;&#10;AI-generated content may be incorrect.">
            <a:extLst>
              <a:ext uri="{FF2B5EF4-FFF2-40B4-BE49-F238E27FC236}">
                <a16:creationId xmlns:a16="http://schemas.microsoft.com/office/drawing/2014/main" id="{3AA82819-8AA7-FF4B-CDF4-6BA4196218CD}"/>
              </a:ext>
            </a:extLst>
          </p:cNvPr>
          <p:cNvPicPr>
            <a:picLocks noChangeAspect="1"/>
          </p:cNvPicPr>
          <p:nvPr/>
        </p:nvPicPr>
        <p:blipFill>
          <a:blip r:embed="rId4">
            <a:extLst>
              <a:ext uri="{28A0092B-C50C-407E-A947-70E740481C1C}">
                <a14:useLocalDpi xmlns:a14="http://schemas.microsoft.com/office/drawing/2010/main" val="0"/>
              </a:ext>
            </a:extLst>
          </a:blip>
          <a:srcRect b="7258"/>
          <a:stretch>
            <a:fillRect/>
          </a:stretch>
        </p:blipFill>
        <p:spPr>
          <a:xfrm>
            <a:off x="709195" y="180871"/>
            <a:ext cx="4303059" cy="6360257"/>
          </a:xfrm>
          <a:prstGeom prst="rect">
            <a:avLst/>
          </a:prstGeom>
          <a:ln>
            <a:solidFill>
              <a:schemeClr val="tx1"/>
            </a:solidFill>
          </a:ln>
        </p:spPr>
      </p:pic>
    </p:spTree>
    <p:extLst>
      <p:ext uri="{BB962C8B-B14F-4D97-AF65-F5344CB8AC3E}">
        <p14:creationId xmlns:p14="http://schemas.microsoft.com/office/powerpoint/2010/main" val="360165858"/>
      </p:ext>
    </p:extLst>
  </p:cSld>
  <p:clrMapOvr>
    <a:masterClrMapping/>
  </p:clrMapOvr>
  <p:transition spd="slow">
    <p:push/>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26E3823-0FBD-D175-827D-011FA7D4F207}"/>
              </a:ext>
            </a:extLst>
          </p:cNvPr>
          <p:cNvSpPr>
            <a:spLocks noGrp="1"/>
          </p:cNvSpPr>
          <p:nvPr>
            <p:ph type="title"/>
          </p:nvPr>
        </p:nvSpPr>
        <p:spPr>
          <a:xfrm>
            <a:off x="838200" y="653881"/>
            <a:ext cx="10515600" cy="811443"/>
          </a:xfrm>
        </p:spPr>
        <p:txBody>
          <a:bodyPr lIns="91440" tIns="45720" rIns="91440" bIns="45720" anchor="t"/>
          <a:lstStyle/>
          <a:p>
            <a:r>
              <a:rPr lang="en-US" b="1">
                <a:latin typeface="Nexa Bold" panose="02000000000000000000" pitchFamily="50" charset="0"/>
              </a:rPr>
              <a:t>Discussion Questions</a:t>
            </a:r>
            <a:endParaRPr lang="en-US">
              <a:latin typeface="Nexa Bold" panose="02000000000000000000" pitchFamily="50" charset="0"/>
            </a:endParaRPr>
          </a:p>
          <a:p>
            <a:endParaRPr lang="en-US"/>
          </a:p>
        </p:txBody>
      </p:sp>
      <p:sp>
        <p:nvSpPr>
          <p:cNvPr id="8" name="TextBox 7">
            <a:extLst>
              <a:ext uri="{FF2B5EF4-FFF2-40B4-BE49-F238E27FC236}">
                <a16:creationId xmlns:a16="http://schemas.microsoft.com/office/drawing/2014/main" id="{C79A8EE0-7F5A-2DFE-9B98-93C3B46B8553}"/>
              </a:ext>
            </a:extLst>
          </p:cNvPr>
          <p:cNvSpPr txBox="1"/>
          <p:nvPr/>
        </p:nvSpPr>
        <p:spPr>
          <a:xfrm>
            <a:off x="839068" y="1718003"/>
            <a:ext cx="10914671" cy="37796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90000"/>
              </a:lnSpc>
              <a:spcBef>
                <a:spcPct val="0"/>
              </a:spcBef>
              <a:spcAft>
                <a:spcPts val="1800"/>
              </a:spcAft>
              <a:buFont typeface="Arial"/>
              <a:buChar char="•"/>
            </a:pPr>
            <a:r>
              <a:rPr lang="en-US" sz="3600" b="1">
                <a:latin typeface="Aptos Display"/>
              </a:rPr>
              <a:t>Reaction to the video… what did you think of what these leaders shared?</a:t>
            </a:r>
            <a:endParaRPr lang="en-US" sz="3600">
              <a:latin typeface="Aptos Display"/>
            </a:endParaRPr>
          </a:p>
          <a:p>
            <a:pPr marL="285750" indent="-285750">
              <a:lnSpc>
                <a:spcPct val="90000"/>
              </a:lnSpc>
              <a:spcBef>
                <a:spcPct val="0"/>
              </a:spcBef>
              <a:spcAft>
                <a:spcPts val="1800"/>
              </a:spcAft>
              <a:buFont typeface="Arial"/>
              <a:buChar char="•"/>
            </a:pPr>
            <a:r>
              <a:rPr lang="en-US" sz="3600" b="1">
                <a:latin typeface="Aptos Display"/>
              </a:rPr>
              <a:t>What are you doing at your school to attract new teachers and what resources are you using?</a:t>
            </a:r>
            <a:endParaRPr lang="en-US" sz="3600">
              <a:latin typeface="Aptos Display"/>
            </a:endParaRPr>
          </a:p>
          <a:p>
            <a:pPr marL="285750" indent="-285750">
              <a:lnSpc>
                <a:spcPct val="90000"/>
              </a:lnSpc>
              <a:spcBef>
                <a:spcPct val="0"/>
              </a:spcBef>
              <a:spcAft>
                <a:spcPts val="1800"/>
              </a:spcAft>
              <a:buFont typeface="Arial"/>
              <a:buChar char="•"/>
            </a:pPr>
            <a:r>
              <a:rPr lang="en-US" sz="3600" b="1">
                <a:latin typeface="Aptos Display"/>
              </a:rPr>
              <a:t>What are you doing to retain your teachers?</a:t>
            </a:r>
            <a:endParaRPr lang="en-US" sz="3600">
              <a:latin typeface="Aptos Display"/>
            </a:endParaRPr>
          </a:p>
          <a:p>
            <a:pPr marL="285750" indent="-285750">
              <a:lnSpc>
                <a:spcPct val="90000"/>
              </a:lnSpc>
              <a:spcBef>
                <a:spcPct val="0"/>
              </a:spcBef>
              <a:spcAft>
                <a:spcPts val="1800"/>
              </a:spcAft>
              <a:buFont typeface="Arial"/>
              <a:buChar char="•"/>
            </a:pPr>
            <a:r>
              <a:rPr lang="en-US" sz="3600" b="1">
                <a:latin typeface="Aptos Display"/>
              </a:rPr>
              <a:t>Where are you finding new applicants?</a:t>
            </a:r>
            <a:endParaRPr lang="en-US" sz="3600"/>
          </a:p>
        </p:txBody>
      </p:sp>
    </p:spTree>
    <p:extLst>
      <p:ext uri="{BB962C8B-B14F-4D97-AF65-F5344CB8AC3E}">
        <p14:creationId xmlns:p14="http://schemas.microsoft.com/office/powerpoint/2010/main" val="2156431310"/>
      </p:ext>
    </p:extLst>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7CCF6-49E8-A6BB-DF0A-1E88B6B7B800}"/>
            </a:ext>
          </a:extLst>
        </p:cNvPr>
        <p:cNvGrpSpPr/>
        <p:nvPr/>
      </p:nvGrpSpPr>
      <p:grpSpPr>
        <a:xfrm>
          <a:off x="0" y="0"/>
          <a:ext cx="0" cy="0"/>
          <a:chOff x="0" y="0"/>
          <a:chExt cx="0" cy="0"/>
        </a:xfrm>
      </p:grpSpPr>
    </p:spTree>
    <p:extLst>
      <p:ext uri="{BB962C8B-B14F-4D97-AF65-F5344CB8AC3E}">
        <p14:creationId xmlns:p14="http://schemas.microsoft.com/office/powerpoint/2010/main" val="2688678437"/>
      </p:ext>
    </p:extLst>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2077997-B1A1-EF3E-49D0-C9591D84E908}"/>
              </a:ext>
            </a:extLst>
          </p:cNvPr>
          <p:cNvPicPr>
            <a:picLocks noChangeAspect="1"/>
          </p:cNvPicPr>
          <p:nvPr/>
        </p:nvPicPr>
        <p:blipFill>
          <a:blip r:embed="rId4"/>
          <a:stretch>
            <a:fillRect/>
          </a:stretch>
        </p:blipFill>
        <p:spPr>
          <a:xfrm>
            <a:off x="0" y="0"/>
            <a:ext cx="12192000" cy="6858000"/>
          </a:xfrm>
          <a:prstGeom prst="rect">
            <a:avLst/>
          </a:prstGeom>
        </p:spPr>
      </p:pic>
      <p:sp>
        <p:nvSpPr>
          <p:cNvPr id="3" name="Rectangle: Rounded Corners 2">
            <a:extLst>
              <a:ext uri="{FF2B5EF4-FFF2-40B4-BE49-F238E27FC236}">
                <a16:creationId xmlns:a16="http://schemas.microsoft.com/office/drawing/2014/main" id="{29D513F6-EE97-9351-8759-505BD4CACAA7}"/>
              </a:ext>
            </a:extLst>
          </p:cNvPr>
          <p:cNvSpPr/>
          <p:nvPr/>
        </p:nvSpPr>
        <p:spPr>
          <a:xfrm>
            <a:off x="-231113" y="5868131"/>
            <a:ext cx="6611815" cy="753626"/>
          </a:xfrm>
          <a:prstGeom prst="roundRect">
            <a:avLst/>
          </a:prstGeom>
          <a:solidFill>
            <a:srgbClr val="223B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A418CF7-6765-CFA9-B091-6155DF4DE3DA}"/>
              </a:ext>
            </a:extLst>
          </p:cNvPr>
          <p:cNvSpPr txBox="1"/>
          <p:nvPr/>
        </p:nvSpPr>
        <p:spPr>
          <a:xfrm>
            <a:off x="110703" y="5951250"/>
            <a:ext cx="6007509" cy="523220"/>
          </a:xfrm>
          <a:prstGeom prst="rect">
            <a:avLst/>
          </a:prstGeom>
          <a:noFill/>
        </p:spPr>
        <p:txBody>
          <a:bodyPr wrap="square" rtlCol="0">
            <a:spAutoFit/>
          </a:bodyPr>
          <a:lstStyle/>
          <a:p>
            <a:pPr algn="r"/>
            <a:r>
              <a:rPr lang="en-US" sz="2800" b="1">
                <a:solidFill>
                  <a:schemeClr val="bg1"/>
                </a:solidFill>
                <a:latin typeface="Helvetica" panose="020B0604020202020204" pitchFamily="34" charset="0"/>
                <a:cs typeface="Helvetica" panose="020B0604020202020204" pitchFamily="34" charset="0"/>
              </a:rPr>
              <a:t>acsi.org/</a:t>
            </a:r>
            <a:r>
              <a:rPr lang="en-US" sz="2800" b="1" err="1">
                <a:solidFill>
                  <a:schemeClr val="bg1"/>
                </a:solidFill>
                <a:latin typeface="Helvetica" panose="020B0604020202020204" pitchFamily="34" charset="0"/>
                <a:cs typeface="Helvetica" panose="020B0604020202020204" pitchFamily="34" charset="0"/>
              </a:rPr>
              <a:t>leadershipu</a:t>
            </a:r>
            <a:endParaRPr lang="en-US" sz="2800" b="1">
              <a:solidFill>
                <a:schemeClr val="bg1"/>
              </a:solidFill>
              <a:latin typeface="Helvetica" panose="020B0604020202020204" pitchFamily="34" charset="0"/>
              <a:cs typeface="Helvetica" panose="020B0604020202020204" pitchFamily="34" charset="0"/>
            </a:endParaRPr>
          </a:p>
        </p:txBody>
      </p:sp>
      <p:pic>
        <p:nvPicPr>
          <p:cNvPr id="5" name="Picture 4" descr="A qr code on a blue rectangular sign&#10;&#10;AI-generated content may be incorrect.">
            <a:extLst>
              <a:ext uri="{FF2B5EF4-FFF2-40B4-BE49-F238E27FC236}">
                <a16:creationId xmlns:a16="http://schemas.microsoft.com/office/drawing/2014/main" id="{C7B13A7F-A2DA-29C9-D19D-74723F3F70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26" y="4395538"/>
            <a:ext cx="2350168" cy="2350168"/>
          </a:xfrm>
          <a:prstGeom prst="rect">
            <a:avLst/>
          </a:prstGeom>
        </p:spPr>
      </p:pic>
    </p:spTree>
    <p:extLst>
      <p:ext uri="{BB962C8B-B14F-4D97-AF65-F5344CB8AC3E}">
        <p14:creationId xmlns:p14="http://schemas.microsoft.com/office/powerpoint/2010/main" val="4209078647"/>
      </p:ext>
    </p:extLst>
  </p:cSld>
  <p:clrMapOvr>
    <a:masterClrMapping/>
  </p:clrMapOvr>
  <p:transition spd="slow">
    <p:push/>
  </p:transition>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F1668-DD5D-7D3E-32EC-47BE86B7E52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E041F7E5-A402-D2D1-7989-87C220BA0DDB}"/>
              </a:ext>
            </a:extLst>
          </p:cNvPr>
          <p:cNvSpPr txBox="1"/>
          <p:nvPr/>
        </p:nvSpPr>
        <p:spPr>
          <a:xfrm>
            <a:off x="482108" y="1505155"/>
            <a:ext cx="11710614"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600" b="1">
                <a:latin typeface="Nexa Bold" panose="02000000000000000000" pitchFamily="50" charset="0"/>
              </a:rPr>
              <a:t>Legal &amp; Legislative Update</a:t>
            </a:r>
          </a:p>
        </p:txBody>
      </p:sp>
    </p:spTree>
    <p:extLst>
      <p:ext uri="{BB962C8B-B14F-4D97-AF65-F5344CB8AC3E}">
        <p14:creationId xmlns:p14="http://schemas.microsoft.com/office/powerpoint/2010/main" val="3512218207"/>
      </p:ext>
    </p:extLst>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C6C250-0340-A469-E87B-3F5CBC7A1F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6A787C-4321-7F18-05B3-03AC367FCE4A}"/>
              </a:ext>
            </a:extLst>
          </p:cNvPr>
          <p:cNvSpPr>
            <a:spLocks noGrp="1"/>
          </p:cNvSpPr>
          <p:nvPr>
            <p:ph type="title"/>
          </p:nvPr>
        </p:nvSpPr>
        <p:spPr>
          <a:xfrm>
            <a:off x="-10785" y="206831"/>
            <a:ext cx="12200089" cy="1325563"/>
          </a:xfrm>
        </p:spPr>
        <p:txBody>
          <a:bodyPr/>
          <a:lstStyle/>
          <a:p>
            <a:pPr algn="ctr"/>
            <a:r>
              <a:rPr lang="en-US" b="1">
                <a:latin typeface="Nexa Bold" panose="02000000000000000000" pitchFamily="50" charset="0"/>
              </a:rPr>
              <a:t>Legislative Summary</a:t>
            </a:r>
            <a:endParaRPr lang="en-US">
              <a:latin typeface="Nexa Bold" panose="02000000000000000000" pitchFamily="50" charset="0"/>
            </a:endParaRPr>
          </a:p>
        </p:txBody>
      </p:sp>
      <p:sp>
        <p:nvSpPr>
          <p:cNvPr id="3" name="Content Placeholder 2">
            <a:extLst>
              <a:ext uri="{FF2B5EF4-FFF2-40B4-BE49-F238E27FC236}">
                <a16:creationId xmlns:a16="http://schemas.microsoft.com/office/drawing/2014/main" id="{69479727-5837-7DA5-B421-737CCECE3396}"/>
              </a:ext>
            </a:extLst>
          </p:cNvPr>
          <p:cNvSpPr>
            <a:spLocks noGrp="1"/>
          </p:cNvSpPr>
          <p:nvPr>
            <p:ph idx="1"/>
          </p:nvPr>
        </p:nvSpPr>
        <p:spPr>
          <a:xfrm>
            <a:off x="746959" y="1137583"/>
            <a:ext cx="10684599" cy="4964569"/>
          </a:xfrm>
        </p:spPr>
        <p:txBody>
          <a:bodyPr lIns="91440" tIns="45720" rIns="91440" bIns="45720" anchor="t">
            <a:normAutofit lnSpcReduction="10000"/>
          </a:bodyPr>
          <a:lstStyle/>
          <a:p>
            <a:pPr fontAlgn="base"/>
            <a:r>
              <a:rPr lang="en-US"/>
              <a:t>Administration emailed it was withholding </a:t>
            </a:r>
            <a:r>
              <a:rPr lang="en-US" b="1"/>
              <a:t>Title funds </a:t>
            </a:r>
            <a:r>
              <a:rPr lang="en-US"/>
              <a:t>on June 30 but then restored them on July 22.</a:t>
            </a:r>
          </a:p>
          <a:p>
            <a:pPr lvl="1" fontAlgn="base"/>
            <a:r>
              <a:rPr lang="en-US"/>
              <a:t>Targeting significant abuse of public school spending.  </a:t>
            </a:r>
          </a:p>
          <a:p>
            <a:pPr lvl="1" fontAlgn="base"/>
            <a:r>
              <a:rPr lang="en-US"/>
              <a:t>All funding has been restored and should continue forward as normal. </a:t>
            </a:r>
          </a:p>
          <a:p>
            <a:pPr fontAlgn="base"/>
            <a:r>
              <a:rPr lang="en-US" b="1"/>
              <a:t>Groundwork for USDE abolition </a:t>
            </a:r>
          </a:p>
          <a:p>
            <a:pPr lvl="1" fontAlgn="base"/>
            <a:r>
              <a:rPr lang="en-US" b="1"/>
              <a:t>What would likely happen?</a:t>
            </a:r>
          </a:p>
          <a:p>
            <a:pPr lvl="2" fontAlgn="base"/>
            <a:r>
              <a:rPr lang="en-US"/>
              <a:t>Programs the Department runs would not go away but be shifted to other agencies. </a:t>
            </a:r>
          </a:p>
          <a:p>
            <a:pPr lvl="2" fontAlgn="base"/>
            <a:r>
              <a:rPr lang="en-US"/>
              <a:t>National data collecting and studies would likely continue in a scaled down version of the Dept. of Ed. </a:t>
            </a:r>
          </a:p>
          <a:p>
            <a:pPr lvl="2" fontAlgn="base"/>
            <a:r>
              <a:rPr lang="en-US"/>
              <a:t>Requires a bill to repeal the Department of Education. </a:t>
            </a:r>
          </a:p>
          <a:p>
            <a:pPr lvl="1" fontAlgn="base"/>
            <a:r>
              <a:rPr lang="en-US" b="1"/>
              <a:t>How?</a:t>
            </a:r>
          </a:p>
          <a:p>
            <a:pPr lvl="2" fontAlgn="base"/>
            <a:r>
              <a:rPr lang="en-US"/>
              <a:t>Further cut spending of agency in future rescission bills. </a:t>
            </a:r>
          </a:p>
          <a:p>
            <a:pPr lvl="2" fontAlgn="base"/>
            <a:r>
              <a:rPr lang="en-US"/>
              <a:t>SCOTUS ruled downsizing of federal employees could continue. </a:t>
            </a:r>
          </a:p>
          <a:p>
            <a:pPr lvl="2" fontAlgn="base"/>
            <a:r>
              <a:rPr lang="en-US"/>
              <a:t>Dept. of Ed. has 40% reduction in workforce already. </a:t>
            </a:r>
          </a:p>
          <a:p>
            <a:pPr fontAlgn="base"/>
            <a:endParaRPr lang="en-US"/>
          </a:p>
          <a:p>
            <a:pPr marL="0" indent="0" fontAlgn="base">
              <a:buNone/>
            </a:pPr>
            <a:endParaRPr lang="en-US"/>
          </a:p>
        </p:txBody>
      </p:sp>
    </p:spTree>
    <p:extLst>
      <p:ext uri="{BB962C8B-B14F-4D97-AF65-F5344CB8AC3E}">
        <p14:creationId xmlns:p14="http://schemas.microsoft.com/office/powerpoint/2010/main" val="1251989995"/>
      </p:ext>
    </p:extLst>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3589D-22E5-634F-C8A5-33E3DBB99C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59EB37-478F-9700-A4FA-195CD20586B5}"/>
              </a:ext>
            </a:extLst>
          </p:cNvPr>
          <p:cNvSpPr>
            <a:spLocks noGrp="1"/>
          </p:cNvSpPr>
          <p:nvPr>
            <p:ph type="title"/>
          </p:nvPr>
        </p:nvSpPr>
        <p:spPr>
          <a:xfrm>
            <a:off x="4314" y="365125"/>
            <a:ext cx="12183372" cy="1339940"/>
          </a:xfrm>
        </p:spPr>
        <p:txBody>
          <a:bodyPr/>
          <a:lstStyle/>
          <a:p>
            <a:pPr algn="ctr"/>
            <a:r>
              <a:rPr lang="en-US" b="1">
                <a:latin typeface="Nexa Bold" panose="02000000000000000000" pitchFamily="50" charset="0"/>
              </a:rPr>
              <a:t>Legislative Summary</a:t>
            </a:r>
            <a:endParaRPr lang="en-US">
              <a:latin typeface="Nexa Bold" panose="02000000000000000000" pitchFamily="50" charset="0"/>
            </a:endParaRPr>
          </a:p>
        </p:txBody>
      </p:sp>
      <p:sp>
        <p:nvSpPr>
          <p:cNvPr id="3" name="Content Placeholder 2">
            <a:extLst>
              <a:ext uri="{FF2B5EF4-FFF2-40B4-BE49-F238E27FC236}">
                <a16:creationId xmlns:a16="http://schemas.microsoft.com/office/drawing/2014/main" id="{F637B04A-E5B3-3CA7-96C7-F4C536666573}"/>
              </a:ext>
            </a:extLst>
          </p:cNvPr>
          <p:cNvSpPr>
            <a:spLocks noGrp="1"/>
          </p:cNvSpPr>
          <p:nvPr>
            <p:ph idx="1"/>
          </p:nvPr>
        </p:nvSpPr>
        <p:spPr>
          <a:xfrm>
            <a:off x="524189" y="1034870"/>
            <a:ext cx="11143622" cy="4351338"/>
          </a:xfrm>
        </p:spPr>
        <p:txBody>
          <a:bodyPr lIns="91440" tIns="45720" rIns="91440" bIns="45720" anchor="t">
            <a:normAutofit/>
          </a:bodyPr>
          <a:lstStyle/>
          <a:p>
            <a:pPr marL="0" indent="0" algn="ctr">
              <a:buNone/>
            </a:pPr>
            <a:r>
              <a:rPr lang="en-US" sz="3000" b="1"/>
              <a:t>One Big Beautiful Bill Act, signed July 4, 2025</a:t>
            </a:r>
          </a:p>
          <a:p>
            <a:pPr marL="0" indent="0" algn="ctr">
              <a:buNone/>
            </a:pPr>
            <a:endParaRPr lang="en-US" sz="3000" b="1"/>
          </a:p>
          <a:p>
            <a:pPr marL="514350" indent="-514350">
              <a:buFont typeface="+mj-lt"/>
              <a:buAutoNum type="arabicPeriod"/>
            </a:pPr>
            <a:r>
              <a:rPr lang="en-US" b="1"/>
              <a:t>Charity Act –</a:t>
            </a:r>
            <a:r>
              <a:rPr lang="en-US"/>
              <a:t> long-sought universal charitable deduction for non-itemizers ($1000 individual/$2000 joint filing).</a:t>
            </a:r>
          </a:p>
          <a:p>
            <a:pPr marL="514350" indent="-514350">
              <a:buFont typeface="+mj-lt"/>
              <a:buAutoNum type="arabicPeriod"/>
            </a:pPr>
            <a:r>
              <a:rPr lang="en-US" b="1"/>
              <a:t>Deleted “parking lot tax” on non-profits</a:t>
            </a:r>
            <a:endParaRPr lang="en-US"/>
          </a:p>
          <a:p>
            <a:pPr marL="514350" indent="-514350">
              <a:buFont typeface="+mj-lt"/>
              <a:buAutoNum type="arabicPeriod"/>
            </a:pPr>
            <a:r>
              <a:rPr lang="en-US" b="1"/>
              <a:t>Further expansion of 529 college savings plans </a:t>
            </a:r>
            <a:r>
              <a:rPr lang="en-US"/>
              <a:t>to include not only K-12 tuition (won by Sen. Ted Cruz (R-TX) in 2017), but also dual enrollment fees, home education expenses, and education expenses for the disabled. </a:t>
            </a:r>
          </a:p>
          <a:p>
            <a:pPr marL="0" indent="0">
              <a:buNone/>
            </a:pPr>
            <a:endParaRPr lang="en-US"/>
          </a:p>
        </p:txBody>
      </p:sp>
    </p:spTree>
    <p:extLst>
      <p:ext uri="{BB962C8B-B14F-4D97-AF65-F5344CB8AC3E}">
        <p14:creationId xmlns:p14="http://schemas.microsoft.com/office/powerpoint/2010/main" val="3585900245"/>
      </p:ext>
    </p:extLst>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A9A37-2444-76E2-5E64-E4F74D18CA5C}"/>
              </a:ext>
            </a:extLst>
          </p:cNvPr>
          <p:cNvSpPr>
            <a:spLocks noGrp="1"/>
          </p:cNvSpPr>
          <p:nvPr>
            <p:ph type="title"/>
          </p:nvPr>
        </p:nvSpPr>
        <p:spPr>
          <a:xfrm>
            <a:off x="-1605" y="320320"/>
            <a:ext cx="12190737" cy="1399007"/>
          </a:xfrm>
        </p:spPr>
        <p:txBody>
          <a:bodyPr/>
          <a:lstStyle/>
          <a:p>
            <a:pPr algn="ctr"/>
            <a:r>
              <a:rPr lang="en-US" b="1">
                <a:latin typeface="Nexa Bold" panose="02000000000000000000" pitchFamily="50" charset="0"/>
              </a:rPr>
              <a:t>Legislative Summary</a:t>
            </a:r>
            <a:endParaRPr lang="en-US">
              <a:latin typeface="Nexa Bold" panose="02000000000000000000" pitchFamily="50" charset="0"/>
            </a:endParaRPr>
          </a:p>
        </p:txBody>
      </p:sp>
      <p:sp>
        <p:nvSpPr>
          <p:cNvPr id="3" name="Content Placeholder 2">
            <a:extLst>
              <a:ext uri="{FF2B5EF4-FFF2-40B4-BE49-F238E27FC236}">
                <a16:creationId xmlns:a16="http://schemas.microsoft.com/office/drawing/2014/main" id="{B44719A0-4FF8-1DAB-EEFD-FB09F942771E}"/>
              </a:ext>
            </a:extLst>
          </p:cNvPr>
          <p:cNvSpPr>
            <a:spLocks noGrp="1"/>
          </p:cNvSpPr>
          <p:nvPr>
            <p:ph idx="1"/>
          </p:nvPr>
        </p:nvSpPr>
        <p:spPr>
          <a:xfrm>
            <a:off x="557121" y="1092066"/>
            <a:ext cx="11073284" cy="4681844"/>
          </a:xfrm>
        </p:spPr>
        <p:txBody>
          <a:bodyPr lIns="91440" tIns="45720" rIns="91440" bIns="45720" anchor="t">
            <a:normAutofit fontScale="92500" lnSpcReduction="20000"/>
          </a:bodyPr>
          <a:lstStyle/>
          <a:p>
            <a:pPr marL="0" indent="0" algn="ctr">
              <a:buNone/>
            </a:pPr>
            <a:r>
              <a:rPr lang="en-US" sz="3200" b="1"/>
              <a:t>One Big Beautiful Bill Act, signed July 4, 2025</a:t>
            </a:r>
          </a:p>
          <a:p>
            <a:pPr marL="0" indent="0">
              <a:buNone/>
            </a:pPr>
            <a:endParaRPr lang="en-US" b="1"/>
          </a:p>
          <a:p>
            <a:pPr marL="0" indent="0">
              <a:buNone/>
            </a:pPr>
            <a:r>
              <a:rPr lang="en-US" b="1"/>
              <a:t>Educational Choice for Children Act</a:t>
            </a:r>
            <a:endParaRPr lang="en-US"/>
          </a:p>
          <a:p>
            <a:r>
              <a:rPr lang="en-US"/>
              <a:t>Federal tax credit, not a deduction</a:t>
            </a:r>
          </a:p>
          <a:p>
            <a:r>
              <a:rPr lang="en-US"/>
              <a:t>Not a voucher but tax credit system. (donor </a:t>
            </a:r>
            <a:r>
              <a:rPr lang="en-US">
                <a:sym typeface="Wingdings" panose="05000000000000000000" pitchFamily="2" charset="2"/>
              </a:rPr>
              <a:t> SGO  student/school)</a:t>
            </a:r>
          </a:p>
          <a:p>
            <a:r>
              <a:rPr lang="en-US">
                <a:sym typeface="Wingdings" panose="05000000000000000000" pitchFamily="2" charset="2"/>
              </a:rPr>
              <a:t>Funding is from taxpayers, not from the government</a:t>
            </a:r>
          </a:p>
          <a:p>
            <a:r>
              <a:rPr lang="en-US"/>
              <a:t>Permanent</a:t>
            </a:r>
          </a:p>
          <a:p>
            <a:r>
              <a:rPr lang="en-US"/>
              <a:t>$1700 individual cap </a:t>
            </a:r>
          </a:p>
          <a:p>
            <a:r>
              <a:rPr lang="en-US"/>
              <a:t>State must opt-in, not automatic </a:t>
            </a:r>
          </a:p>
          <a:p>
            <a:r>
              <a:rPr lang="en-US"/>
              <a:t>No IEP poison pill </a:t>
            </a:r>
          </a:p>
          <a:p>
            <a:r>
              <a:rPr lang="en-US"/>
              <a:t>Religious liberty concerns </a:t>
            </a:r>
          </a:p>
          <a:p>
            <a:pPr marL="0" indent="0">
              <a:buNone/>
            </a:pPr>
            <a:endParaRPr lang="en-US"/>
          </a:p>
        </p:txBody>
      </p:sp>
    </p:spTree>
    <p:extLst>
      <p:ext uri="{BB962C8B-B14F-4D97-AF65-F5344CB8AC3E}">
        <p14:creationId xmlns:p14="http://schemas.microsoft.com/office/powerpoint/2010/main" val="884639287"/>
      </p:ext>
    </p:extLst>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F10E6-3436-27E0-B277-ED36CAC3D1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1B83F9-5A5E-BBDE-9FE5-62D92E6DB6F5}"/>
              </a:ext>
            </a:extLst>
          </p:cNvPr>
          <p:cNvSpPr>
            <a:spLocks noGrp="1"/>
          </p:cNvSpPr>
          <p:nvPr>
            <p:ph type="title"/>
          </p:nvPr>
        </p:nvSpPr>
        <p:spPr>
          <a:xfrm>
            <a:off x="-6426" y="365125"/>
            <a:ext cx="12194112" cy="1349120"/>
          </a:xfrm>
        </p:spPr>
        <p:txBody>
          <a:bodyPr/>
          <a:lstStyle/>
          <a:p>
            <a:pPr algn="ctr"/>
            <a:r>
              <a:rPr lang="en-US" b="1">
                <a:latin typeface="Nexa Bold" panose="02000000000000000000" pitchFamily="50" charset="0"/>
              </a:rPr>
              <a:t>Legislative Summary</a:t>
            </a:r>
            <a:endParaRPr lang="en-US">
              <a:latin typeface="Nexa Bold" panose="02000000000000000000" pitchFamily="50" charset="0"/>
            </a:endParaRPr>
          </a:p>
        </p:txBody>
      </p:sp>
      <p:sp>
        <p:nvSpPr>
          <p:cNvPr id="3" name="Content Placeholder 2">
            <a:extLst>
              <a:ext uri="{FF2B5EF4-FFF2-40B4-BE49-F238E27FC236}">
                <a16:creationId xmlns:a16="http://schemas.microsoft.com/office/drawing/2014/main" id="{C8EAE510-AAA3-2343-DF7E-1D0012E097C5}"/>
              </a:ext>
            </a:extLst>
          </p:cNvPr>
          <p:cNvSpPr>
            <a:spLocks noGrp="1"/>
          </p:cNvSpPr>
          <p:nvPr>
            <p:ph idx="1"/>
          </p:nvPr>
        </p:nvSpPr>
        <p:spPr>
          <a:xfrm>
            <a:off x="584133" y="1036083"/>
            <a:ext cx="11012993" cy="4351338"/>
          </a:xfrm>
        </p:spPr>
        <p:txBody>
          <a:bodyPr lIns="91440" tIns="45720" rIns="91440" bIns="45720" anchor="t">
            <a:normAutofit fontScale="92500" lnSpcReduction="20000"/>
          </a:bodyPr>
          <a:lstStyle/>
          <a:p>
            <a:pPr marL="0" indent="0" algn="ctr">
              <a:buNone/>
            </a:pPr>
            <a:r>
              <a:rPr lang="en-US" sz="3000" b="1"/>
              <a:t>One Big Beautiful Bill Act, signed July 4, 2025</a:t>
            </a:r>
          </a:p>
          <a:p>
            <a:pPr marL="0" indent="0" algn="ctr">
              <a:buNone/>
            </a:pPr>
            <a:endParaRPr lang="en-US" sz="3000" b="1"/>
          </a:p>
          <a:p>
            <a:pPr marL="0" indent="0">
              <a:buNone/>
            </a:pPr>
            <a:r>
              <a:rPr lang="en-US" b="1"/>
              <a:t>Educational Choice for Children Act</a:t>
            </a:r>
            <a:endParaRPr lang="en-US"/>
          </a:p>
          <a:p>
            <a:r>
              <a:rPr lang="en-US" sz="2600"/>
              <a:t>Creates a federal tax credit, not federal financial assistance</a:t>
            </a:r>
          </a:p>
          <a:p>
            <a:pPr>
              <a:buFont typeface="Arial"/>
              <a:buChar char="•"/>
            </a:pPr>
            <a:r>
              <a:rPr lang="en-US" sz="2600">
                <a:solidFill>
                  <a:srgbClr val="231F20"/>
                </a:solidFill>
                <a:latin typeface="Alegreya Sans"/>
                <a:ea typeface="+mn-lt"/>
                <a:cs typeface="+mn-lt"/>
              </a:rPr>
              <a:t>Extremely broad student qualification (300% of HUD median income) </a:t>
            </a:r>
          </a:p>
          <a:p>
            <a:pPr lvl="1"/>
            <a:r>
              <a:rPr lang="en-US" sz="2600">
                <a:solidFill>
                  <a:srgbClr val="231F20"/>
                </a:solidFill>
                <a:latin typeface="Alegreya Sans"/>
                <a:ea typeface="+mn-lt"/>
                <a:cs typeface="+mn-lt"/>
              </a:rPr>
              <a:t>2 people: $63,450</a:t>
            </a:r>
          </a:p>
          <a:p>
            <a:pPr lvl="1"/>
            <a:r>
              <a:rPr lang="en-US" sz="2600">
                <a:solidFill>
                  <a:srgbClr val="231F20"/>
                </a:solidFill>
                <a:latin typeface="Alegreya Sans"/>
                <a:ea typeface="+mn-lt"/>
                <a:cs typeface="+mn-lt"/>
              </a:rPr>
              <a:t>3 people: $79,950</a:t>
            </a:r>
          </a:p>
          <a:p>
            <a:pPr lvl="1"/>
            <a:r>
              <a:rPr lang="en-US" sz="2600">
                <a:solidFill>
                  <a:srgbClr val="231F20"/>
                </a:solidFill>
                <a:latin typeface="Alegreya Sans"/>
                <a:ea typeface="+mn-lt"/>
                <a:cs typeface="+mn-lt"/>
              </a:rPr>
              <a:t>4 people: $96,450</a:t>
            </a:r>
          </a:p>
          <a:p>
            <a:pPr>
              <a:buFont typeface="Arial"/>
              <a:buChar char="•"/>
            </a:pPr>
            <a:r>
              <a:rPr lang="en-US" sz="2600">
                <a:solidFill>
                  <a:srgbClr val="231F20"/>
                </a:solidFill>
                <a:latin typeface="Alegreya Sans"/>
                <a:ea typeface="+mn-lt"/>
                <a:cs typeface="+mn-lt"/>
              </a:rPr>
              <a:t>There is no cap on the program nationally – was initially capped. </a:t>
            </a:r>
          </a:p>
          <a:p>
            <a:pPr>
              <a:buFont typeface="Arial"/>
              <a:buChar char="•"/>
            </a:pPr>
            <a:r>
              <a:rPr lang="en-US" sz="2600">
                <a:solidFill>
                  <a:srgbClr val="231F20"/>
                </a:solidFill>
                <a:latin typeface="Alegreya Sans"/>
                <a:ea typeface="+mn-lt"/>
                <a:cs typeface="+mn-lt"/>
              </a:rPr>
              <a:t>Individual contributors from all 50 states can participate (no businesses)</a:t>
            </a:r>
          </a:p>
          <a:p>
            <a:pPr>
              <a:buFont typeface="Arial"/>
              <a:buChar char="•"/>
            </a:pPr>
            <a:r>
              <a:rPr lang="en-US" sz="2600">
                <a:solidFill>
                  <a:srgbClr val="231F20"/>
                </a:solidFill>
                <a:latin typeface="Alegreya Sans"/>
                <a:ea typeface="+mn-lt"/>
                <a:cs typeface="+mn-lt"/>
              </a:rPr>
              <a:t>Contributors can designate to a school of their choice </a:t>
            </a:r>
          </a:p>
          <a:p>
            <a:pPr>
              <a:buFontTx/>
              <a:buChar char="-"/>
            </a:pPr>
            <a:endParaRPr lang="en-US"/>
          </a:p>
        </p:txBody>
      </p:sp>
    </p:spTree>
    <p:extLst>
      <p:ext uri="{BB962C8B-B14F-4D97-AF65-F5344CB8AC3E}">
        <p14:creationId xmlns:p14="http://schemas.microsoft.com/office/powerpoint/2010/main" val="1974484838"/>
      </p:ext>
    </p:extLst>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D6CCF-626A-F922-B85F-49F07B7C5D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87805B-D143-D1DD-997E-50BDE8C9BCDA}"/>
              </a:ext>
            </a:extLst>
          </p:cNvPr>
          <p:cNvSpPr>
            <a:spLocks noGrp="1"/>
          </p:cNvSpPr>
          <p:nvPr>
            <p:ph type="title"/>
          </p:nvPr>
        </p:nvSpPr>
        <p:spPr>
          <a:xfrm>
            <a:off x="11935" y="365125"/>
            <a:ext cx="12168129" cy="1353104"/>
          </a:xfrm>
        </p:spPr>
        <p:txBody>
          <a:bodyPr/>
          <a:lstStyle/>
          <a:p>
            <a:pPr algn="ctr"/>
            <a:r>
              <a:rPr lang="en-US" b="1">
                <a:latin typeface="Nexa Bold" panose="02000000000000000000" pitchFamily="50" charset="0"/>
              </a:rPr>
              <a:t>Legislative Summary</a:t>
            </a:r>
            <a:endParaRPr lang="en-US">
              <a:latin typeface="Nexa Bold" panose="02000000000000000000" pitchFamily="50" charset="0"/>
            </a:endParaRPr>
          </a:p>
        </p:txBody>
      </p:sp>
      <p:sp>
        <p:nvSpPr>
          <p:cNvPr id="3" name="Content Placeholder 2">
            <a:extLst>
              <a:ext uri="{FF2B5EF4-FFF2-40B4-BE49-F238E27FC236}">
                <a16:creationId xmlns:a16="http://schemas.microsoft.com/office/drawing/2014/main" id="{2CFA2536-034E-AD4D-5109-B77416F2D9DC}"/>
              </a:ext>
            </a:extLst>
          </p:cNvPr>
          <p:cNvSpPr>
            <a:spLocks noGrp="1"/>
          </p:cNvSpPr>
          <p:nvPr>
            <p:ph idx="1"/>
          </p:nvPr>
        </p:nvSpPr>
        <p:spPr>
          <a:xfrm>
            <a:off x="579453" y="1041677"/>
            <a:ext cx="11033091" cy="4351338"/>
          </a:xfrm>
        </p:spPr>
        <p:txBody>
          <a:bodyPr lIns="91440" tIns="45720" rIns="91440" bIns="45720" anchor="t">
            <a:normAutofit/>
          </a:bodyPr>
          <a:lstStyle/>
          <a:p>
            <a:pPr marL="0" indent="0" algn="ctr">
              <a:buNone/>
            </a:pPr>
            <a:r>
              <a:rPr lang="en-US" b="1"/>
              <a:t>One Big Beautiful Bill Act, signed July 4, 2025</a:t>
            </a:r>
          </a:p>
          <a:p>
            <a:pPr marL="0" indent="0" algn="ctr">
              <a:buNone/>
            </a:pPr>
            <a:endParaRPr lang="en-US" b="1"/>
          </a:p>
          <a:p>
            <a:pPr marL="0" indent="0">
              <a:buNone/>
            </a:pPr>
            <a:r>
              <a:rPr lang="en-US" b="1"/>
              <a:t>Educational Choice for Children Act </a:t>
            </a:r>
            <a:endParaRPr lang="en-US"/>
          </a:p>
          <a:p>
            <a:r>
              <a:rPr lang="en-US"/>
              <a:t>Effective Jan. 1, 2027. Impact in 27/28 school year </a:t>
            </a:r>
          </a:p>
          <a:p>
            <a:r>
              <a:rPr lang="en-US"/>
              <a:t>Contributions for state and federal tax-credits must be separate</a:t>
            </a:r>
          </a:p>
          <a:p>
            <a:r>
              <a:rPr lang="en-US"/>
              <a:t>Governor will determine the SGOs in each state</a:t>
            </a:r>
          </a:p>
          <a:p>
            <a:pPr>
              <a:buFontTx/>
              <a:buChar char="-"/>
            </a:pPr>
            <a:endParaRPr lang="en-US"/>
          </a:p>
        </p:txBody>
      </p:sp>
    </p:spTree>
    <p:extLst>
      <p:ext uri="{BB962C8B-B14F-4D97-AF65-F5344CB8AC3E}">
        <p14:creationId xmlns:p14="http://schemas.microsoft.com/office/powerpoint/2010/main" val="631672418"/>
      </p:ext>
    </p:extLst>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4B88BB-CC21-021F-85A6-AB70ED1E67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EB4F04-4783-E83D-7C6A-6B7B0F223986}"/>
              </a:ext>
            </a:extLst>
          </p:cNvPr>
          <p:cNvSpPr>
            <a:spLocks noGrp="1"/>
          </p:cNvSpPr>
          <p:nvPr>
            <p:ph type="title"/>
          </p:nvPr>
        </p:nvSpPr>
        <p:spPr>
          <a:xfrm>
            <a:off x="937982" y="365125"/>
            <a:ext cx="10316035" cy="670958"/>
          </a:xfrm>
        </p:spPr>
        <p:txBody>
          <a:bodyPr/>
          <a:lstStyle/>
          <a:p>
            <a:pPr algn="ctr"/>
            <a:r>
              <a:rPr lang="en-US" b="1">
                <a:latin typeface="Nexa Bold" panose="02000000000000000000" pitchFamily="50" charset="0"/>
              </a:rPr>
              <a:t>Legislative Summary</a:t>
            </a:r>
            <a:endParaRPr lang="en-US">
              <a:latin typeface="Nexa Bold" panose="02000000000000000000" pitchFamily="50" charset="0"/>
            </a:endParaRPr>
          </a:p>
        </p:txBody>
      </p:sp>
      <p:sp>
        <p:nvSpPr>
          <p:cNvPr id="3" name="Content Placeholder 2">
            <a:extLst>
              <a:ext uri="{FF2B5EF4-FFF2-40B4-BE49-F238E27FC236}">
                <a16:creationId xmlns:a16="http://schemas.microsoft.com/office/drawing/2014/main" id="{323CCE0E-BF2A-D6D1-8EC9-FBCAFBF8D04A}"/>
              </a:ext>
            </a:extLst>
          </p:cNvPr>
          <p:cNvSpPr>
            <a:spLocks noGrp="1"/>
          </p:cNvSpPr>
          <p:nvPr>
            <p:ph idx="1"/>
          </p:nvPr>
        </p:nvSpPr>
        <p:spPr>
          <a:xfrm>
            <a:off x="519163" y="1036083"/>
            <a:ext cx="11153671" cy="4351338"/>
          </a:xfrm>
        </p:spPr>
        <p:txBody>
          <a:bodyPr lIns="91440" tIns="45720" rIns="91440" bIns="45720" anchor="t">
            <a:normAutofit/>
          </a:bodyPr>
          <a:lstStyle/>
          <a:p>
            <a:pPr marL="0" indent="0" algn="ctr">
              <a:buNone/>
            </a:pPr>
            <a:r>
              <a:rPr lang="en-US" b="1"/>
              <a:t>One Big Beautiful Bill Act, signed July 4, 2025</a:t>
            </a:r>
          </a:p>
          <a:p>
            <a:pPr marL="0" indent="0" algn="ctr">
              <a:buNone/>
            </a:pPr>
            <a:endParaRPr lang="en-US" b="1"/>
          </a:p>
          <a:p>
            <a:pPr marL="0" indent="0">
              <a:buNone/>
            </a:pPr>
            <a:r>
              <a:rPr lang="en-US" sz="3200" b="1"/>
              <a:t>Educational Choice for Children Act</a:t>
            </a:r>
            <a:endParaRPr lang="en-US" sz="3200"/>
          </a:p>
          <a:p>
            <a:pPr lvl="1"/>
            <a:r>
              <a:rPr lang="en-US" sz="3200"/>
              <a:t>What’s next? </a:t>
            </a:r>
          </a:p>
          <a:p>
            <a:pPr lvl="2"/>
            <a:r>
              <a:rPr lang="en-US" sz="2800"/>
              <a:t>US Treasury regulations to be drafted </a:t>
            </a:r>
          </a:p>
          <a:p>
            <a:pPr lvl="2"/>
            <a:r>
              <a:rPr lang="en-US" sz="2800"/>
              <a:t>State authorization efforts – keep the pressure up </a:t>
            </a:r>
          </a:p>
          <a:p>
            <a:pPr lvl="3"/>
            <a:r>
              <a:rPr lang="en-US" sz="2400"/>
              <a:t>What about blue states? </a:t>
            </a:r>
          </a:p>
          <a:p>
            <a:pPr lvl="2"/>
            <a:r>
              <a:rPr lang="en-US" sz="2800"/>
              <a:t>Begin cultivating educational efforts and donor pipeline</a:t>
            </a:r>
          </a:p>
          <a:p>
            <a:pPr lvl="2"/>
            <a:r>
              <a:rPr lang="en-US" sz="2800"/>
              <a:t>Children’s Tuition Fund</a:t>
            </a:r>
          </a:p>
          <a:p>
            <a:pPr>
              <a:buFontTx/>
              <a:buChar char="-"/>
            </a:pPr>
            <a:endParaRPr lang="en-US"/>
          </a:p>
        </p:txBody>
      </p:sp>
    </p:spTree>
    <p:extLst>
      <p:ext uri="{BB962C8B-B14F-4D97-AF65-F5344CB8AC3E}">
        <p14:creationId xmlns:p14="http://schemas.microsoft.com/office/powerpoint/2010/main" val="4008440125"/>
      </p:ext>
    </p:extLst>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5" title="LNM Greeting and Highlight">
            <a:hlinkClick r:id="" action="ppaction://media"/>
            <a:extLst>
              <a:ext uri="{FF2B5EF4-FFF2-40B4-BE49-F238E27FC236}">
                <a16:creationId xmlns:a16="http://schemas.microsoft.com/office/drawing/2014/main" id="{4B1F669C-E73D-1212-DEFB-457E2B710B32}"/>
              </a:ext>
            </a:extLst>
          </p:cNvPr>
          <p:cNvPicPr>
            <a:picLocks noRot="1" noChangeAspect="1"/>
          </p:cNvPicPr>
          <p:nvPr>
            <a:videoFile r:link="rId1"/>
          </p:nvPr>
        </p:nvPicPr>
        <p:blipFill>
          <a:blip r:embed="rId4"/>
          <a:stretch>
            <a:fillRect/>
          </a:stretch>
        </p:blipFill>
        <p:spPr>
          <a:xfrm>
            <a:off x="1051069" y="120580"/>
            <a:ext cx="10089861" cy="5683688"/>
          </a:xfrm>
          <a:prstGeom prst="rect">
            <a:avLst/>
          </a:prstGeom>
        </p:spPr>
      </p:pic>
    </p:spTree>
    <p:extLst>
      <p:ext uri="{BB962C8B-B14F-4D97-AF65-F5344CB8AC3E}">
        <p14:creationId xmlns:p14="http://schemas.microsoft.com/office/powerpoint/2010/main" val="270111135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4"/>
            <a:stretch>
              <a:fillRect t="-9111" b="-9111"/>
            </a:stretch>
          </a:blipFill>
        </p:spPr>
        <p:txBody>
          <a:bodyPr/>
          <a:lstStyle/>
          <a:p>
            <a:pPr defTabSz="609630"/>
            <a:endParaRPr lang="en-US" sz="1200">
              <a:solidFill>
                <a:prstClr val="black"/>
              </a:solidFill>
              <a:latin typeface="Calibri"/>
            </a:endParaRPr>
          </a:p>
        </p:txBody>
      </p:sp>
      <p:sp>
        <p:nvSpPr>
          <p:cNvPr id="3" name="Freeform 3"/>
          <p:cNvSpPr/>
          <p:nvPr/>
        </p:nvSpPr>
        <p:spPr>
          <a:xfrm>
            <a:off x="2339788" y="1407459"/>
            <a:ext cx="7646895" cy="4007224"/>
          </a:xfrm>
          <a:custGeom>
            <a:avLst/>
            <a:gdLst/>
            <a:ahLst/>
            <a:cxnLst/>
            <a:rect l="l" t="t" r="r" b="b"/>
            <a:pathLst>
              <a:path w="10331607" h="5217461">
                <a:moveTo>
                  <a:pt x="0" y="0"/>
                </a:moveTo>
                <a:lnTo>
                  <a:pt x="10331606" y="0"/>
                </a:lnTo>
                <a:lnTo>
                  <a:pt x="10331606" y="5217461"/>
                </a:lnTo>
                <a:lnTo>
                  <a:pt x="0" y="5217461"/>
                </a:lnTo>
                <a:lnTo>
                  <a:pt x="0" y="0"/>
                </a:lnTo>
                <a:close/>
              </a:path>
            </a:pathLst>
          </a:custGeom>
          <a:blipFill>
            <a:blip r:embed="rId5">
              <a:alphaModFix amt="70000"/>
              <a:extLst>
                <a:ext uri="{96DAC541-7B7A-43D3-8B79-37D633B846F1}">
                  <asvg:svgBlip xmlns:asvg="http://schemas.microsoft.com/office/drawing/2016/SVG/main" r:embed="rId6"/>
                </a:ext>
              </a:extLst>
            </a:blip>
            <a:stretch>
              <a:fillRect/>
            </a:stretch>
          </a:blipFill>
        </p:spPr>
        <p:txBody>
          <a:bodyPr/>
          <a:lstStyle/>
          <a:p>
            <a:pPr defTabSz="609630"/>
            <a:endParaRPr lang="en-US" sz="1200">
              <a:solidFill>
                <a:prstClr val="black"/>
              </a:solidFill>
              <a:latin typeface="Calibri"/>
            </a:endParaRPr>
          </a:p>
        </p:txBody>
      </p:sp>
      <p:pic>
        <p:nvPicPr>
          <p:cNvPr id="7" name="Picture 6" descr="A black background with white text&#10;&#10;AI-generated content may be incorrect.">
            <a:extLst>
              <a:ext uri="{FF2B5EF4-FFF2-40B4-BE49-F238E27FC236}">
                <a16:creationId xmlns:a16="http://schemas.microsoft.com/office/drawing/2014/main" id="{4CFECE54-CB5E-D391-80A1-FBE630255A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53505" y="2439922"/>
            <a:ext cx="6284989" cy="1978156"/>
          </a:xfrm>
          <a:prstGeom prst="rect">
            <a:avLst/>
          </a:prstGeom>
        </p:spPr>
      </p:pic>
    </p:spTree>
    <p:extLst>
      <p:ext uri="{BB962C8B-B14F-4D97-AF65-F5344CB8AC3E}">
        <p14:creationId xmlns:p14="http://schemas.microsoft.com/office/powerpoint/2010/main" val="1429608306"/>
      </p:ext>
    </p:extLst>
  </p:cSld>
  <p:clrMapOvr>
    <a:masterClrMapping/>
  </p:clrMapOvr>
  <p:transition spd="slow">
    <p:push/>
  </p:transition>
  <p:extLst>
    <p:ext uri="{6950BFC3-D8DA-4A85-94F7-54DA5524770B}">
      <p188:commentRel xmlns:p188="http://schemas.microsoft.com/office/powerpoint/2018/8/main" r:id="rId3"/>
    </p:ext>
  </p:extLs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915C2-C025-2E37-E7A3-7EABB51F38BB}"/>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9714930E-B7A2-8BDF-C205-FAAFC3CAB294}"/>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111" b="-9111"/>
            </a:stretch>
          </a:blipFill>
        </p:spPr>
        <p:txBody>
          <a:bodyPr/>
          <a:lstStyle/>
          <a:p>
            <a:pPr defTabSz="609630"/>
            <a:endParaRPr lang="en-US" sz="1200">
              <a:solidFill>
                <a:prstClr val="black"/>
              </a:solidFill>
              <a:latin typeface="Calibri"/>
            </a:endParaRPr>
          </a:p>
        </p:txBody>
      </p:sp>
      <p:sp>
        <p:nvSpPr>
          <p:cNvPr id="5" name="Freeform 5">
            <a:extLst>
              <a:ext uri="{FF2B5EF4-FFF2-40B4-BE49-F238E27FC236}">
                <a16:creationId xmlns:a16="http://schemas.microsoft.com/office/drawing/2014/main" id="{94F91F89-76EF-A853-F4D9-F5F8DD6A9B33}"/>
              </a:ext>
            </a:extLst>
          </p:cNvPr>
          <p:cNvSpPr/>
          <p:nvPr/>
        </p:nvSpPr>
        <p:spPr>
          <a:xfrm>
            <a:off x="9421107" y="5767788"/>
            <a:ext cx="2498788" cy="957382"/>
          </a:xfrm>
          <a:custGeom>
            <a:avLst/>
            <a:gdLst/>
            <a:ahLst/>
            <a:cxnLst/>
            <a:rect l="l" t="t" r="r" b="b"/>
            <a:pathLst>
              <a:path w="3748182" h="1436073">
                <a:moveTo>
                  <a:pt x="0" y="0"/>
                </a:moveTo>
                <a:lnTo>
                  <a:pt x="3748182" y="0"/>
                </a:lnTo>
                <a:lnTo>
                  <a:pt x="3748182" y="1436073"/>
                </a:lnTo>
                <a:lnTo>
                  <a:pt x="0" y="1436073"/>
                </a:lnTo>
                <a:lnTo>
                  <a:pt x="0" y="0"/>
                </a:lnTo>
                <a:close/>
              </a:path>
            </a:pathLst>
          </a:custGeom>
          <a:blipFill>
            <a:blip r:embed="rId4"/>
            <a:stretch>
              <a:fillRect/>
            </a:stretch>
          </a:blipFill>
        </p:spPr>
        <p:txBody>
          <a:bodyPr/>
          <a:lstStyle/>
          <a:p>
            <a:pPr defTabSz="609630"/>
            <a:endParaRPr lang="en-US" sz="1200">
              <a:solidFill>
                <a:prstClr val="black"/>
              </a:solidFill>
              <a:latin typeface="Calibri"/>
            </a:endParaRPr>
          </a:p>
        </p:txBody>
      </p:sp>
      <p:sp>
        <p:nvSpPr>
          <p:cNvPr id="4" name="Freeform 3">
            <a:extLst>
              <a:ext uri="{FF2B5EF4-FFF2-40B4-BE49-F238E27FC236}">
                <a16:creationId xmlns:a16="http://schemas.microsoft.com/office/drawing/2014/main" id="{51C973F3-78AC-7E05-799F-AB763CBC94FF}"/>
              </a:ext>
            </a:extLst>
          </p:cNvPr>
          <p:cNvSpPr/>
          <p:nvPr/>
        </p:nvSpPr>
        <p:spPr>
          <a:xfrm>
            <a:off x="2339788" y="1425388"/>
            <a:ext cx="7646895" cy="4007224"/>
          </a:xfrm>
          <a:custGeom>
            <a:avLst/>
            <a:gdLst/>
            <a:ahLst/>
            <a:cxnLst/>
            <a:rect l="l" t="t" r="r" b="b"/>
            <a:pathLst>
              <a:path w="10331607" h="5217461">
                <a:moveTo>
                  <a:pt x="0" y="0"/>
                </a:moveTo>
                <a:lnTo>
                  <a:pt x="10331606" y="0"/>
                </a:lnTo>
                <a:lnTo>
                  <a:pt x="10331606" y="5217461"/>
                </a:lnTo>
                <a:lnTo>
                  <a:pt x="0" y="5217461"/>
                </a:lnTo>
                <a:lnTo>
                  <a:pt x="0" y="0"/>
                </a:lnTo>
                <a:close/>
              </a:path>
            </a:pathLst>
          </a:custGeom>
          <a:blipFill>
            <a:blip r:embed="rId5">
              <a:alphaModFix amt="70000"/>
              <a:extLst>
                <a:ext uri="{96DAC541-7B7A-43D3-8B79-37D633B846F1}">
                  <asvg:svgBlip xmlns:asvg="http://schemas.microsoft.com/office/drawing/2016/SVG/main" r:embed="rId6"/>
                </a:ext>
              </a:extLst>
            </a:blip>
            <a:stretch>
              <a:fillRect/>
            </a:stretch>
          </a:blipFill>
        </p:spPr>
        <p:txBody>
          <a:bodyPr/>
          <a:lstStyle/>
          <a:p>
            <a:pPr defTabSz="609630"/>
            <a:endParaRPr lang="en-US" sz="1200">
              <a:solidFill>
                <a:prstClr val="black"/>
              </a:solidFill>
              <a:latin typeface="Calibri"/>
            </a:endParaRPr>
          </a:p>
        </p:txBody>
      </p:sp>
      <p:sp>
        <p:nvSpPr>
          <p:cNvPr id="7" name="Title 6">
            <a:extLst>
              <a:ext uri="{FF2B5EF4-FFF2-40B4-BE49-F238E27FC236}">
                <a16:creationId xmlns:a16="http://schemas.microsoft.com/office/drawing/2014/main" id="{21E5F976-8157-4237-CCDE-0F3520C6C482}"/>
              </a:ext>
            </a:extLst>
          </p:cNvPr>
          <p:cNvSpPr>
            <a:spLocks noGrp="1"/>
          </p:cNvSpPr>
          <p:nvPr>
            <p:ph type="title"/>
          </p:nvPr>
        </p:nvSpPr>
        <p:spPr>
          <a:xfrm>
            <a:off x="3287645" y="1790975"/>
            <a:ext cx="5616709" cy="710151"/>
          </a:xfrm>
        </p:spPr>
        <p:txBody>
          <a:bodyPr>
            <a:normAutofit/>
          </a:bodyPr>
          <a:lstStyle/>
          <a:p>
            <a:r>
              <a:rPr lang="en-US" sz="3600" b="1">
                <a:latin typeface="Alegreya Sans" panose="00000500000000000000" pitchFamily="2" charset="0"/>
              </a:rPr>
              <a:t>ECCA </a:t>
            </a:r>
            <a:r>
              <a:rPr lang="en-US" sz="3600" b="1" u="sng">
                <a:latin typeface="Alegreya Sans" panose="00000500000000000000" pitchFamily="2" charset="0"/>
              </a:rPr>
              <a:t>is</a:t>
            </a:r>
            <a:r>
              <a:rPr lang="en-US" sz="3600" b="1">
                <a:latin typeface="Alegreya Sans" panose="00000500000000000000" pitchFamily="2" charset="0"/>
              </a:rPr>
              <a:t> a Tax-Credit</a:t>
            </a:r>
          </a:p>
        </p:txBody>
      </p:sp>
      <p:sp>
        <p:nvSpPr>
          <p:cNvPr id="8" name="Content Placeholder 7">
            <a:extLst>
              <a:ext uri="{FF2B5EF4-FFF2-40B4-BE49-F238E27FC236}">
                <a16:creationId xmlns:a16="http://schemas.microsoft.com/office/drawing/2014/main" id="{E4487490-748C-DFFE-E889-6B543ACEAB73}"/>
              </a:ext>
            </a:extLst>
          </p:cNvPr>
          <p:cNvSpPr>
            <a:spLocks noGrp="1"/>
          </p:cNvSpPr>
          <p:nvPr>
            <p:ph idx="1"/>
          </p:nvPr>
        </p:nvSpPr>
        <p:spPr>
          <a:xfrm>
            <a:off x="2779458" y="2692867"/>
            <a:ext cx="6633083" cy="2206003"/>
          </a:xfrm>
        </p:spPr>
        <p:txBody>
          <a:bodyPr/>
          <a:lstStyle/>
          <a:p>
            <a:r>
              <a:rPr lang="en-US" sz="2400">
                <a:latin typeface="Alegreya Sans" panose="00000500000000000000" pitchFamily="2" charset="0"/>
              </a:rPr>
              <a:t>Source of funds are taxpayers</a:t>
            </a:r>
          </a:p>
          <a:p>
            <a:r>
              <a:rPr lang="en-US" sz="2400">
                <a:latin typeface="Alegreya Sans" panose="00000500000000000000" pitchFamily="2" charset="0"/>
              </a:rPr>
              <a:t>Payments made to non-profit like CTF</a:t>
            </a:r>
          </a:p>
          <a:p>
            <a:r>
              <a:rPr lang="en-US" sz="2400">
                <a:latin typeface="Alegreya Sans" panose="00000500000000000000" pitchFamily="2" charset="0"/>
              </a:rPr>
              <a:t>Non-profit works with schools and sends money directly to the school, designated for qualified students</a:t>
            </a:r>
          </a:p>
          <a:p>
            <a:endParaRPr lang="en-US"/>
          </a:p>
        </p:txBody>
      </p:sp>
    </p:spTree>
    <p:extLst>
      <p:ext uri="{BB962C8B-B14F-4D97-AF65-F5344CB8AC3E}">
        <p14:creationId xmlns:p14="http://schemas.microsoft.com/office/powerpoint/2010/main" val="586053593"/>
      </p:ext>
    </p:extLst>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4"/>
            <a:stretch>
              <a:fillRect t="-9111" b="-9111"/>
            </a:stretch>
          </a:blipFill>
        </p:spPr>
        <p:txBody>
          <a:bodyPr/>
          <a:lstStyle/>
          <a:p>
            <a:endParaRPr lang="en-US" sz="1200"/>
          </a:p>
        </p:txBody>
      </p:sp>
      <p:sp>
        <p:nvSpPr>
          <p:cNvPr id="5" name="Freeform 5"/>
          <p:cNvSpPr/>
          <p:nvPr/>
        </p:nvSpPr>
        <p:spPr>
          <a:xfrm>
            <a:off x="9421107" y="5767788"/>
            <a:ext cx="2498788" cy="957382"/>
          </a:xfrm>
          <a:custGeom>
            <a:avLst/>
            <a:gdLst/>
            <a:ahLst/>
            <a:cxnLst/>
            <a:rect l="l" t="t" r="r" b="b"/>
            <a:pathLst>
              <a:path w="3748182" h="1436073">
                <a:moveTo>
                  <a:pt x="0" y="0"/>
                </a:moveTo>
                <a:lnTo>
                  <a:pt x="3748182" y="0"/>
                </a:lnTo>
                <a:lnTo>
                  <a:pt x="3748182" y="1436073"/>
                </a:lnTo>
                <a:lnTo>
                  <a:pt x="0" y="1436073"/>
                </a:lnTo>
                <a:lnTo>
                  <a:pt x="0" y="0"/>
                </a:lnTo>
                <a:close/>
              </a:path>
            </a:pathLst>
          </a:custGeom>
          <a:blipFill>
            <a:blip r:embed="rId5"/>
            <a:stretch>
              <a:fillRect/>
            </a:stretch>
          </a:blipFill>
        </p:spPr>
        <p:txBody>
          <a:bodyPr/>
          <a:lstStyle/>
          <a:p>
            <a:endParaRPr lang="en-US" sz="1200"/>
          </a:p>
        </p:txBody>
      </p:sp>
      <p:sp>
        <p:nvSpPr>
          <p:cNvPr id="4" name="Freeform 3">
            <a:extLst>
              <a:ext uri="{FF2B5EF4-FFF2-40B4-BE49-F238E27FC236}">
                <a16:creationId xmlns:a16="http://schemas.microsoft.com/office/drawing/2014/main" id="{B08E7370-925C-DB90-99CA-232FE25BDD43}"/>
              </a:ext>
            </a:extLst>
          </p:cNvPr>
          <p:cNvSpPr/>
          <p:nvPr/>
        </p:nvSpPr>
        <p:spPr>
          <a:xfrm>
            <a:off x="2339788" y="1425387"/>
            <a:ext cx="7646895" cy="4734781"/>
          </a:xfrm>
          <a:custGeom>
            <a:avLst/>
            <a:gdLst/>
            <a:ahLst/>
            <a:cxnLst/>
            <a:rect l="l" t="t" r="r" b="b"/>
            <a:pathLst>
              <a:path w="10331607" h="5217461">
                <a:moveTo>
                  <a:pt x="0" y="0"/>
                </a:moveTo>
                <a:lnTo>
                  <a:pt x="10331606" y="0"/>
                </a:lnTo>
                <a:lnTo>
                  <a:pt x="10331606" y="5217461"/>
                </a:lnTo>
                <a:lnTo>
                  <a:pt x="0" y="5217461"/>
                </a:lnTo>
                <a:lnTo>
                  <a:pt x="0" y="0"/>
                </a:lnTo>
                <a:close/>
              </a:path>
            </a:pathLst>
          </a:custGeom>
          <a:blipFill>
            <a:blip r:embed="rId6">
              <a:alphaModFix amt="70000"/>
              <a:extLst>
                <a:ext uri="{96DAC541-7B7A-43D3-8B79-37D633B846F1}">
                  <asvg:svgBlip xmlns:asvg="http://schemas.microsoft.com/office/drawing/2016/SVG/main" r:embed="rId7"/>
                </a:ext>
              </a:extLst>
            </a:blip>
            <a:stretch>
              <a:fillRect/>
            </a:stretch>
          </a:blipFill>
        </p:spPr>
        <p:txBody>
          <a:bodyPr/>
          <a:lstStyle/>
          <a:p>
            <a:endParaRPr lang="en-US" sz="1200"/>
          </a:p>
        </p:txBody>
      </p:sp>
      <p:sp>
        <p:nvSpPr>
          <p:cNvPr id="6" name="TextBox 6">
            <a:extLst>
              <a:ext uri="{FF2B5EF4-FFF2-40B4-BE49-F238E27FC236}">
                <a16:creationId xmlns:a16="http://schemas.microsoft.com/office/drawing/2014/main" id="{CA548A7B-01F3-EE93-BB99-BC0CA858BB33}"/>
              </a:ext>
            </a:extLst>
          </p:cNvPr>
          <p:cNvSpPr txBox="1"/>
          <p:nvPr/>
        </p:nvSpPr>
        <p:spPr>
          <a:xfrm>
            <a:off x="2777441" y="1497107"/>
            <a:ext cx="6771589" cy="4328749"/>
          </a:xfrm>
          <a:prstGeom prst="rect">
            <a:avLst/>
          </a:prstGeom>
        </p:spPr>
        <p:txBody>
          <a:bodyPr wrap="square" lIns="0" tIns="0" rIns="0" bIns="0" rtlCol="0" anchor="t">
            <a:spAutoFit/>
          </a:bodyPr>
          <a:lstStyle/>
          <a:p>
            <a:pPr marL="228611" indent="-228611">
              <a:buFont typeface="Arial"/>
              <a:buChar char="•"/>
            </a:pPr>
            <a:endParaRPr lang="en-US" sz="1600">
              <a:solidFill>
                <a:srgbClr val="231F20"/>
              </a:solidFill>
              <a:latin typeface="Alegreya Sans"/>
              <a:ea typeface="+mn-lt"/>
              <a:cs typeface="+mn-lt"/>
            </a:endParaRPr>
          </a:p>
          <a:p>
            <a:pPr algn="ctr"/>
            <a:r>
              <a:rPr lang="en-US" sz="3600" b="1">
                <a:solidFill>
                  <a:srgbClr val="231F20"/>
                </a:solidFill>
                <a:latin typeface="Alegreya Sans"/>
              </a:rPr>
              <a:t>What CTF has to offer:</a:t>
            </a:r>
          </a:p>
          <a:p>
            <a:endParaRPr lang="en-US" sz="1600">
              <a:solidFill>
                <a:srgbClr val="231F20"/>
              </a:solidFill>
              <a:latin typeface="Alegreya Sans"/>
              <a:ea typeface="+mn-lt"/>
              <a:cs typeface="+mn-lt"/>
            </a:endParaRPr>
          </a:p>
          <a:p>
            <a:pPr marL="228611" indent="-228611">
              <a:buFont typeface="Arial"/>
              <a:buChar char="•"/>
            </a:pPr>
            <a:r>
              <a:rPr lang="en-US" sz="2133">
                <a:solidFill>
                  <a:srgbClr val="231F20"/>
                </a:solidFill>
                <a:latin typeface="Alegreya Sans"/>
                <a:ea typeface="+mn-lt"/>
                <a:cs typeface="+mn-lt"/>
              </a:rPr>
              <a:t>Able to help schools across all 50 states and D.C.</a:t>
            </a:r>
          </a:p>
          <a:p>
            <a:pPr marL="228611" indent="-228611">
              <a:buFont typeface="Arial"/>
              <a:buChar char="•"/>
            </a:pPr>
            <a:r>
              <a:rPr lang="en-US" sz="2133">
                <a:solidFill>
                  <a:srgbClr val="231F20"/>
                </a:solidFill>
                <a:latin typeface="Alegreya Sans"/>
                <a:ea typeface="+mn-lt"/>
                <a:cs typeface="+mn-lt"/>
              </a:rPr>
              <a:t>20 years of experience in working in tax-credit programs</a:t>
            </a:r>
          </a:p>
          <a:p>
            <a:pPr marL="228611" indent="-228611">
              <a:buFont typeface="Arial"/>
              <a:buChar char="•"/>
            </a:pPr>
            <a:r>
              <a:rPr lang="en-US" sz="2133">
                <a:solidFill>
                  <a:srgbClr val="231F20"/>
                </a:solidFill>
                <a:latin typeface="Alegreya Sans"/>
                <a:ea typeface="+mn-lt"/>
                <a:cs typeface="+mn-lt"/>
              </a:rPr>
              <a:t>A commitment to Christian schools and Christian education</a:t>
            </a:r>
          </a:p>
          <a:p>
            <a:pPr marL="228611" indent="-228611">
              <a:buFont typeface="Arial"/>
              <a:buChar char="•"/>
            </a:pPr>
            <a:r>
              <a:rPr lang="en-US" sz="2133">
                <a:solidFill>
                  <a:srgbClr val="231F20"/>
                </a:solidFill>
                <a:latin typeface="Alegreya Sans"/>
                <a:ea typeface="+mn-lt"/>
                <a:cs typeface="+mn-lt"/>
              </a:rPr>
              <a:t>Convenient and secure ACH payments</a:t>
            </a:r>
          </a:p>
          <a:p>
            <a:pPr marL="228611" indent="-228611">
              <a:buFont typeface="Arial"/>
              <a:buChar char="•"/>
            </a:pPr>
            <a:r>
              <a:rPr lang="en-US" sz="2133">
                <a:solidFill>
                  <a:srgbClr val="231F20"/>
                </a:solidFill>
                <a:latin typeface="Alegreya Sans"/>
                <a:ea typeface="+mn-lt"/>
                <a:cs typeface="+mn-lt"/>
              </a:rPr>
              <a:t>Purposeful communication</a:t>
            </a:r>
          </a:p>
          <a:p>
            <a:pPr marL="228611" indent="-228611">
              <a:buFont typeface="Arial"/>
              <a:buChar char="•"/>
            </a:pPr>
            <a:r>
              <a:rPr lang="en-US" sz="2133">
                <a:solidFill>
                  <a:srgbClr val="231F20"/>
                </a:solidFill>
                <a:latin typeface="Alegreya Sans"/>
                <a:ea typeface="+mn-lt"/>
                <a:cs typeface="+mn-lt"/>
              </a:rPr>
              <a:t>Ensure that each tax-credit contribution goes to the school designated by the contributor in a timely manner</a:t>
            </a:r>
          </a:p>
        </p:txBody>
      </p:sp>
    </p:spTree>
    <p:extLst>
      <p:ext uri="{BB962C8B-B14F-4D97-AF65-F5344CB8AC3E}">
        <p14:creationId xmlns:p14="http://schemas.microsoft.com/office/powerpoint/2010/main" val="3133850671"/>
      </p:ext>
    </p:extLst>
  </p:cSld>
  <p:clrMapOvr>
    <a:masterClrMapping/>
  </p:clrMapOvr>
  <p:transition spd="slow">
    <p:push/>
  </p:transition>
  <p:extLst>
    <p:ext uri="{6950BFC3-D8DA-4A85-94F7-54DA5524770B}">
      <p188:commentRel xmlns:p188="http://schemas.microsoft.com/office/powerpoint/2018/8/main" r:id="rId3"/>
    </p:ext>
  </p:extLs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92465-7264-109F-2DBD-30E4D50DAEE6}"/>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C56FFFB-FF38-5FE6-3398-EBC91FF9E1A3}"/>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111" b="-9111"/>
            </a:stretch>
          </a:blipFill>
        </p:spPr>
        <p:txBody>
          <a:bodyPr/>
          <a:lstStyle/>
          <a:p>
            <a:endParaRPr lang="en-US" sz="1200"/>
          </a:p>
        </p:txBody>
      </p:sp>
      <p:sp>
        <p:nvSpPr>
          <p:cNvPr id="5" name="Freeform 5">
            <a:extLst>
              <a:ext uri="{FF2B5EF4-FFF2-40B4-BE49-F238E27FC236}">
                <a16:creationId xmlns:a16="http://schemas.microsoft.com/office/drawing/2014/main" id="{AB3A9981-CDB9-52C5-DC4C-4B2C12C6B9D7}"/>
              </a:ext>
            </a:extLst>
          </p:cNvPr>
          <p:cNvSpPr/>
          <p:nvPr/>
        </p:nvSpPr>
        <p:spPr>
          <a:xfrm>
            <a:off x="9421107" y="5767788"/>
            <a:ext cx="2498788" cy="957382"/>
          </a:xfrm>
          <a:custGeom>
            <a:avLst/>
            <a:gdLst/>
            <a:ahLst/>
            <a:cxnLst/>
            <a:rect l="l" t="t" r="r" b="b"/>
            <a:pathLst>
              <a:path w="3748182" h="1436073">
                <a:moveTo>
                  <a:pt x="0" y="0"/>
                </a:moveTo>
                <a:lnTo>
                  <a:pt x="3748182" y="0"/>
                </a:lnTo>
                <a:lnTo>
                  <a:pt x="3748182" y="1436073"/>
                </a:lnTo>
                <a:lnTo>
                  <a:pt x="0" y="1436073"/>
                </a:lnTo>
                <a:lnTo>
                  <a:pt x="0" y="0"/>
                </a:lnTo>
                <a:close/>
              </a:path>
            </a:pathLst>
          </a:custGeom>
          <a:blipFill>
            <a:blip r:embed="rId4"/>
            <a:stretch>
              <a:fillRect/>
            </a:stretch>
          </a:blipFill>
        </p:spPr>
        <p:txBody>
          <a:bodyPr/>
          <a:lstStyle/>
          <a:p>
            <a:endParaRPr lang="en-US" sz="1200"/>
          </a:p>
        </p:txBody>
      </p:sp>
      <p:sp>
        <p:nvSpPr>
          <p:cNvPr id="4" name="Freeform 3">
            <a:extLst>
              <a:ext uri="{FF2B5EF4-FFF2-40B4-BE49-F238E27FC236}">
                <a16:creationId xmlns:a16="http://schemas.microsoft.com/office/drawing/2014/main" id="{33839590-13A7-C97F-9805-5A33CCFCD6CF}"/>
              </a:ext>
            </a:extLst>
          </p:cNvPr>
          <p:cNvSpPr/>
          <p:nvPr/>
        </p:nvSpPr>
        <p:spPr>
          <a:xfrm>
            <a:off x="2339788" y="1425387"/>
            <a:ext cx="7646895" cy="4766866"/>
          </a:xfrm>
          <a:custGeom>
            <a:avLst/>
            <a:gdLst/>
            <a:ahLst/>
            <a:cxnLst/>
            <a:rect l="l" t="t" r="r" b="b"/>
            <a:pathLst>
              <a:path w="10331607" h="5217461">
                <a:moveTo>
                  <a:pt x="0" y="0"/>
                </a:moveTo>
                <a:lnTo>
                  <a:pt x="10331606" y="0"/>
                </a:lnTo>
                <a:lnTo>
                  <a:pt x="10331606" y="5217461"/>
                </a:lnTo>
                <a:lnTo>
                  <a:pt x="0" y="5217461"/>
                </a:lnTo>
                <a:lnTo>
                  <a:pt x="0" y="0"/>
                </a:lnTo>
                <a:close/>
              </a:path>
            </a:pathLst>
          </a:custGeom>
          <a:blipFill>
            <a:blip r:embed="rId5">
              <a:alphaModFix amt="70000"/>
              <a:extLst>
                <a:ext uri="{96DAC541-7B7A-43D3-8B79-37D633B846F1}">
                  <asvg:svgBlip xmlns:asvg="http://schemas.microsoft.com/office/drawing/2016/SVG/main" r:embed="rId6"/>
                </a:ext>
              </a:extLst>
            </a:blip>
            <a:stretch>
              <a:fillRect/>
            </a:stretch>
          </a:blipFill>
        </p:spPr>
        <p:txBody>
          <a:bodyPr/>
          <a:lstStyle/>
          <a:p>
            <a:pPr defTabSz="609630"/>
            <a:endParaRPr lang="en-US" sz="1200">
              <a:solidFill>
                <a:prstClr val="black"/>
              </a:solidFill>
              <a:latin typeface="Calibri"/>
            </a:endParaRPr>
          </a:p>
        </p:txBody>
      </p:sp>
      <p:sp>
        <p:nvSpPr>
          <p:cNvPr id="6" name="TextBox 6">
            <a:extLst>
              <a:ext uri="{FF2B5EF4-FFF2-40B4-BE49-F238E27FC236}">
                <a16:creationId xmlns:a16="http://schemas.microsoft.com/office/drawing/2014/main" id="{B16C9A10-8C41-5801-665D-18702FD42DCA}"/>
              </a:ext>
            </a:extLst>
          </p:cNvPr>
          <p:cNvSpPr txBox="1"/>
          <p:nvPr/>
        </p:nvSpPr>
        <p:spPr>
          <a:xfrm>
            <a:off x="2543115" y="1577944"/>
            <a:ext cx="7309097" cy="4370427"/>
          </a:xfrm>
          <a:prstGeom prst="rect">
            <a:avLst/>
          </a:prstGeom>
        </p:spPr>
        <p:txBody>
          <a:bodyPr wrap="square" lIns="0" tIns="0" rIns="0" bIns="0" rtlCol="0" anchor="t">
            <a:spAutoFit/>
          </a:bodyPr>
          <a:lstStyle/>
          <a:p>
            <a:pPr marL="228611" indent="-228611">
              <a:buFont typeface="Arial"/>
              <a:buChar char="•"/>
            </a:pPr>
            <a:endParaRPr lang="en-US" sz="1600">
              <a:solidFill>
                <a:srgbClr val="231F20"/>
              </a:solidFill>
              <a:latin typeface="Alegreya Sans"/>
              <a:ea typeface="+mn-lt"/>
              <a:cs typeface="+mn-lt"/>
            </a:endParaRPr>
          </a:p>
          <a:p>
            <a:pPr algn="ctr"/>
            <a:r>
              <a:rPr lang="en-US" sz="3600" b="1">
                <a:solidFill>
                  <a:srgbClr val="231F20"/>
                </a:solidFill>
                <a:latin typeface="Alegreya Sans"/>
              </a:rPr>
              <a:t>Why participate in school choice:</a:t>
            </a:r>
          </a:p>
          <a:p>
            <a:endParaRPr lang="en-US" sz="1600">
              <a:solidFill>
                <a:srgbClr val="231F20"/>
              </a:solidFill>
              <a:latin typeface="Alegreya Sans"/>
              <a:ea typeface="+mn-lt"/>
              <a:cs typeface="+mn-lt"/>
            </a:endParaRPr>
          </a:p>
          <a:p>
            <a:pPr marL="685811" lvl="1" indent="-228611">
              <a:buFont typeface="Arial"/>
              <a:buChar char="•"/>
            </a:pPr>
            <a:r>
              <a:rPr lang="en-US" sz="2400">
                <a:solidFill>
                  <a:srgbClr val="231F20"/>
                </a:solidFill>
                <a:latin typeface="Alegreya Sans"/>
                <a:ea typeface="+mn-lt"/>
                <a:cs typeface="+mn-lt"/>
              </a:rPr>
              <a:t>Opportunity for strategic and intentional growth</a:t>
            </a:r>
          </a:p>
          <a:p>
            <a:pPr marL="685811" lvl="1" indent="-228611">
              <a:buFont typeface="Arial"/>
              <a:buChar char="•"/>
            </a:pPr>
            <a:r>
              <a:rPr lang="en-US" sz="2400">
                <a:solidFill>
                  <a:srgbClr val="231F20"/>
                </a:solidFill>
                <a:latin typeface="Alegreya Sans"/>
                <a:ea typeface="+mn-lt"/>
                <a:cs typeface="+mn-lt"/>
              </a:rPr>
              <a:t>Scholarship students with dollars rather than discounts</a:t>
            </a:r>
          </a:p>
          <a:p>
            <a:pPr marL="685811" lvl="1" indent="-228611">
              <a:buFont typeface="Arial"/>
              <a:buChar char="•"/>
            </a:pPr>
            <a:r>
              <a:rPr lang="en-US" sz="2400">
                <a:solidFill>
                  <a:srgbClr val="231F20"/>
                </a:solidFill>
                <a:latin typeface="Alegreya Sans"/>
                <a:ea typeface="+mn-lt"/>
                <a:cs typeface="+mn-lt"/>
              </a:rPr>
              <a:t>Increase financial support for your school</a:t>
            </a:r>
          </a:p>
          <a:p>
            <a:pPr marL="1295442" lvl="3" indent="-228611">
              <a:buFont typeface="Arial"/>
              <a:buChar char="•"/>
            </a:pPr>
            <a:r>
              <a:rPr lang="en-US" sz="2400">
                <a:solidFill>
                  <a:srgbClr val="231F20"/>
                </a:solidFill>
                <a:latin typeface="Alegreya Sans"/>
                <a:ea typeface="+mn-lt"/>
                <a:cs typeface="+mn-lt"/>
              </a:rPr>
              <a:t>This is a change in how people pay their taxes</a:t>
            </a:r>
          </a:p>
          <a:p>
            <a:pPr marL="1295442" lvl="3" indent="-228611">
              <a:buFont typeface="Arial"/>
              <a:buChar char="•"/>
            </a:pPr>
            <a:r>
              <a:rPr lang="en-US" sz="2400">
                <a:solidFill>
                  <a:srgbClr val="231F20"/>
                </a:solidFill>
                <a:latin typeface="Alegreya Sans"/>
                <a:ea typeface="+mn-lt"/>
                <a:cs typeface="+mn-lt"/>
              </a:rPr>
              <a:t>Not chasing/competing for donations</a:t>
            </a:r>
          </a:p>
          <a:p>
            <a:pPr marL="1295442" lvl="3" indent="-228611">
              <a:buFont typeface="Arial"/>
              <a:buChar char="•"/>
            </a:pPr>
            <a:r>
              <a:rPr lang="en-US" sz="2400">
                <a:solidFill>
                  <a:srgbClr val="231F20"/>
                </a:solidFill>
                <a:latin typeface="Alegreya Sans"/>
                <a:ea typeface="+mn-lt"/>
                <a:cs typeface="+mn-lt"/>
              </a:rPr>
              <a:t>Giving people a way to direct/control how their taxes are used</a:t>
            </a:r>
          </a:p>
        </p:txBody>
      </p:sp>
    </p:spTree>
    <p:extLst>
      <p:ext uri="{BB962C8B-B14F-4D97-AF65-F5344CB8AC3E}">
        <p14:creationId xmlns:p14="http://schemas.microsoft.com/office/powerpoint/2010/main" val="2399599607"/>
      </p:ext>
    </p:extLst>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1C6B2-8EE2-526E-B5D3-9DA4D28B5209}"/>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6BFF30E2-92CD-01F7-39AE-B8E3E298FB28}"/>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111" b="-9111"/>
            </a:stretch>
          </a:blipFill>
        </p:spPr>
        <p:txBody>
          <a:bodyPr/>
          <a:lstStyle/>
          <a:p>
            <a:pPr defTabSz="609630"/>
            <a:endParaRPr lang="en-US" sz="1200">
              <a:solidFill>
                <a:prstClr val="black"/>
              </a:solidFill>
              <a:latin typeface="Calibri"/>
            </a:endParaRPr>
          </a:p>
        </p:txBody>
      </p:sp>
      <p:sp>
        <p:nvSpPr>
          <p:cNvPr id="5" name="Freeform 5">
            <a:extLst>
              <a:ext uri="{FF2B5EF4-FFF2-40B4-BE49-F238E27FC236}">
                <a16:creationId xmlns:a16="http://schemas.microsoft.com/office/drawing/2014/main" id="{5A718D0A-9CEC-425B-8452-D6411E3B71B9}"/>
              </a:ext>
            </a:extLst>
          </p:cNvPr>
          <p:cNvSpPr/>
          <p:nvPr/>
        </p:nvSpPr>
        <p:spPr>
          <a:xfrm>
            <a:off x="9421107" y="5767788"/>
            <a:ext cx="2498788" cy="957382"/>
          </a:xfrm>
          <a:custGeom>
            <a:avLst/>
            <a:gdLst/>
            <a:ahLst/>
            <a:cxnLst/>
            <a:rect l="l" t="t" r="r" b="b"/>
            <a:pathLst>
              <a:path w="3748182" h="1436073">
                <a:moveTo>
                  <a:pt x="0" y="0"/>
                </a:moveTo>
                <a:lnTo>
                  <a:pt x="3748182" y="0"/>
                </a:lnTo>
                <a:lnTo>
                  <a:pt x="3748182" y="1436073"/>
                </a:lnTo>
                <a:lnTo>
                  <a:pt x="0" y="1436073"/>
                </a:lnTo>
                <a:lnTo>
                  <a:pt x="0" y="0"/>
                </a:lnTo>
                <a:close/>
              </a:path>
            </a:pathLst>
          </a:custGeom>
          <a:blipFill>
            <a:blip r:embed="rId4"/>
            <a:stretch>
              <a:fillRect/>
            </a:stretch>
          </a:blipFill>
        </p:spPr>
        <p:txBody>
          <a:bodyPr/>
          <a:lstStyle/>
          <a:p>
            <a:pPr defTabSz="609630"/>
            <a:endParaRPr lang="en-US" sz="1200">
              <a:solidFill>
                <a:prstClr val="black"/>
              </a:solidFill>
              <a:latin typeface="Calibri"/>
            </a:endParaRPr>
          </a:p>
        </p:txBody>
      </p:sp>
      <p:sp>
        <p:nvSpPr>
          <p:cNvPr id="4" name="Freeform 3">
            <a:extLst>
              <a:ext uri="{FF2B5EF4-FFF2-40B4-BE49-F238E27FC236}">
                <a16:creationId xmlns:a16="http://schemas.microsoft.com/office/drawing/2014/main" id="{017D2DCE-DB51-2E71-370A-230B499CBEF2}"/>
              </a:ext>
            </a:extLst>
          </p:cNvPr>
          <p:cNvSpPr/>
          <p:nvPr/>
        </p:nvSpPr>
        <p:spPr>
          <a:xfrm>
            <a:off x="2339788" y="1425387"/>
            <a:ext cx="7646895" cy="4734781"/>
          </a:xfrm>
          <a:custGeom>
            <a:avLst/>
            <a:gdLst/>
            <a:ahLst/>
            <a:cxnLst/>
            <a:rect l="l" t="t" r="r" b="b"/>
            <a:pathLst>
              <a:path w="10331607" h="5217461">
                <a:moveTo>
                  <a:pt x="0" y="0"/>
                </a:moveTo>
                <a:lnTo>
                  <a:pt x="10331606" y="0"/>
                </a:lnTo>
                <a:lnTo>
                  <a:pt x="10331606" y="5217461"/>
                </a:lnTo>
                <a:lnTo>
                  <a:pt x="0" y="5217461"/>
                </a:lnTo>
                <a:lnTo>
                  <a:pt x="0" y="0"/>
                </a:lnTo>
                <a:close/>
              </a:path>
            </a:pathLst>
          </a:custGeom>
          <a:blipFill>
            <a:blip r:embed="rId5">
              <a:alphaModFix amt="70000"/>
              <a:extLst>
                <a:ext uri="{96DAC541-7B7A-43D3-8B79-37D633B846F1}">
                  <asvg:svgBlip xmlns:asvg="http://schemas.microsoft.com/office/drawing/2016/SVG/main" r:embed="rId6"/>
                </a:ext>
              </a:extLst>
            </a:blip>
            <a:stretch>
              <a:fillRect/>
            </a:stretch>
          </a:blipFill>
        </p:spPr>
        <p:txBody>
          <a:bodyPr/>
          <a:lstStyle/>
          <a:p>
            <a:endParaRPr lang="en-US" sz="1200"/>
          </a:p>
        </p:txBody>
      </p:sp>
      <p:sp>
        <p:nvSpPr>
          <p:cNvPr id="6" name="TextBox 6">
            <a:extLst>
              <a:ext uri="{FF2B5EF4-FFF2-40B4-BE49-F238E27FC236}">
                <a16:creationId xmlns:a16="http://schemas.microsoft.com/office/drawing/2014/main" id="{16D440B6-0355-8B1F-5B55-88F364406459}"/>
              </a:ext>
            </a:extLst>
          </p:cNvPr>
          <p:cNvSpPr txBox="1"/>
          <p:nvPr/>
        </p:nvSpPr>
        <p:spPr>
          <a:xfrm>
            <a:off x="2619531" y="1915340"/>
            <a:ext cx="7087408" cy="3754874"/>
          </a:xfrm>
          <a:prstGeom prst="rect">
            <a:avLst/>
          </a:prstGeom>
        </p:spPr>
        <p:txBody>
          <a:bodyPr wrap="square" lIns="0" tIns="0" rIns="0" bIns="0" rtlCol="0" anchor="t">
            <a:spAutoFit/>
          </a:bodyPr>
          <a:lstStyle/>
          <a:p>
            <a:pPr algn="ctr" defTabSz="609630"/>
            <a:r>
              <a:rPr lang="en-US" sz="3600" b="1">
                <a:solidFill>
                  <a:srgbClr val="231F20"/>
                </a:solidFill>
                <a:latin typeface="Alegreya Sans"/>
              </a:rPr>
              <a:t>Next steps for schools:</a:t>
            </a:r>
          </a:p>
          <a:p>
            <a:pPr defTabSz="609630"/>
            <a:endParaRPr lang="en-US" sz="1600">
              <a:solidFill>
                <a:srgbClr val="231F20"/>
              </a:solidFill>
              <a:latin typeface="Alegreya Sans"/>
              <a:ea typeface="+mn-lt"/>
              <a:cs typeface="Calibri"/>
            </a:endParaRPr>
          </a:p>
          <a:p>
            <a:pPr marL="228611" indent="-228611" defTabSz="609630">
              <a:buFont typeface="Arial"/>
              <a:buChar char="•"/>
            </a:pPr>
            <a:endParaRPr lang="en-US" sz="2400">
              <a:solidFill>
                <a:srgbClr val="231F20"/>
              </a:solidFill>
              <a:latin typeface="Alegreya Sans"/>
              <a:ea typeface="+mn-lt"/>
              <a:cs typeface="Calibri"/>
            </a:endParaRPr>
          </a:p>
          <a:p>
            <a:pPr marL="381019" indent="-381019" defTabSz="609630">
              <a:buFont typeface="Arial" panose="020B0604020202020204" pitchFamily="34" charset="0"/>
              <a:buChar char="•"/>
            </a:pPr>
            <a:r>
              <a:rPr lang="en-US" sz="2400">
                <a:solidFill>
                  <a:srgbClr val="231F20"/>
                </a:solidFill>
                <a:latin typeface="Alegreya Sans"/>
                <a:ea typeface="+mn-lt"/>
                <a:cs typeface="Calibri"/>
              </a:rPr>
              <a:t>Complete a School Engagement Form with CTF</a:t>
            </a:r>
          </a:p>
          <a:p>
            <a:pPr marL="381019" indent="-381019" defTabSz="609630">
              <a:buFont typeface="Arial" panose="020B0604020202020204" pitchFamily="34" charset="0"/>
              <a:buChar char="•"/>
            </a:pPr>
            <a:r>
              <a:rPr lang="en-US" sz="2400">
                <a:solidFill>
                  <a:srgbClr val="231F20"/>
                </a:solidFill>
                <a:latin typeface="Alegreya Sans"/>
                <a:ea typeface="+mn-lt"/>
                <a:cs typeface="Calibri"/>
              </a:rPr>
              <a:t>Reach out to potential contributors</a:t>
            </a:r>
          </a:p>
          <a:p>
            <a:pPr marL="381019" indent="-381019" defTabSz="609630">
              <a:buFont typeface="Arial" panose="020B0604020202020204" pitchFamily="34" charset="0"/>
              <a:buChar char="•"/>
            </a:pPr>
            <a:r>
              <a:rPr lang="en-US" sz="2400">
                <a:solidFill>
                  <a:srgbClr val="231F20"/>
                </a:solidFill>
                <a:latin typeface="Alegreya Sans"/>
                <a:ea typeface="+mn-lt"/>
                <a:cs typeface="Calibri"/>
              </a:rPr>
              <a:t>Schedule a lunch and learn or Zoom call for donor education</a:t>
            </a:r>
          </a:p>
          <a:p>
            <a:pPr marL="381019" indent="-381019" defTabSz="609630">
              <a:buFont typeface="Arial" panose="020B0604020202020204" pitchFamily="34" charset="0"/>
              <a:buChar char="•"/>
            </a:pPr>
            <a:r>
              <a:rPr lang="en-US" sz="2400">
                <a:solidFill>
                  <a:srgbClr val="231F20"/>
                </a:solidFill>
                <a:latin typeface="Alegreya Sans"/>
                <a:ea typeface="+mn-lt"/>
                <a:cs typeface="Calibri"/>
              </a:rPr>
              <a:t>Schedule a Board presentation for education</a:t>
            </a:r>
          </a:p>
          <a:p>
            <a:pPr marL="228611" indent="-228611" defTabSz="609630">
              <a:buFont typeface="Arial"/>
              <a:buChar char="•"/>
            </a:pPr>
            <a:endParaRPr lang="en-US" sz="2400">
              <a:solidFill>
                <a:srgbClr val="231F20"/>
              </a:solidFill>
              <a:latin typeface="Alegreya Sans"/>
              <a:ea typeface="+mn-lt"/>
              <a:cs typeface="Calibri"/>
            </a:endParaRPr>
          </a:p>
          <a:p>
            <a:pPr marL="228611" indent="-228611" defTabSz="609630">
              <a:buFont typeface="Arial"/>
              <a:buChar char="•"/>
            </a:pPr>
            <a:endParaRPr lang="en-US" sz="2400">
              <a:solidFill>
                <a:srgbClr val="231F20"/>
              </a:solidFill>
              <a:latin typeface="Alegreya Sans"/>
              <a:ea typeface="+mn-lt"/>
              <a:cs typeface="Calibri"/>
            </a:endParaRPr>
          </a:p>
        </p:txBody>
      </p:sp>
    </p:spTree>
    <p:extLst>
      <p:ext uri="{BB962C8B-B14F-4D97-AF65-F5344CB8AC3E}">
        <p14:creationId xmlns:p14="http://schemas.microsoft.com/office/powerpoint/2010/main" val="2379919571"/>
      </p:ext>
    </p:extLst>
  </p:cSld>
  <p:clrMapOvr>
    <a:masterClrMapping/>
  </p:clrMapOvr>
  <p:transition spd="slow">
    <p:push/>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4"/>
            <a:stretch>
              <a:fillRect t="-9111" b="-9111"/>
            </a:stretch>
          </a:blipFill>
        </p:spPr>
        <p:txBody>
          <a:bodyPr/>
          <a:lstStyle/>
          <a:p>
            <a:endParaRPr lang="en-US" sz="1200"/>
          </a:p>
        </p:txBody>
      </p:sp>
      <p:sp>
        <p:nvSpPr>
          <p:cNvPr id="5" name="Freeform 5"/>
          <p:cNvSpPr/>
          <p:nvPr/>
        </p:nvSpPr>
        <p:spPr>
          <a:xfrm>
            <a:off x="9421107" y="5767788"/>
            <a:ext cx="2498788" cy="957382"/>
          </a:xfrm>
          <a:custGeom>
            <a:avLst/>
            <a:gdLst/>
            <a:ahLst/>
            <a:cxnLst/>
            <a:rect l="l" t="t" r="r" b="b"/>
            <a:pathLst>
              <a:path w="3748182" h="1436073">
                <a:moveTo>
                  <a:pt x="0" y="0"/>
                </a:moveTo>
                <a:lnTo>
                  <a:pt x="3748182" y="0"/>
                </a:lnTo>
                <a:lnTo>
                  <a:pt x="3748182" y="1436073"/>
                </a:lnTo>
                <a:lnTo>
                  <a:pt x="0" y="1436073"/>
                </a:lnTo>
                <a:lnTo>
                  <a:pt x="0" y="0"/>
                </a:lnTo>
                <a:close/>
              </a:path>
            </a:pathLst>
          </a:custGeom>
          <a:blipFill>
            <a:blip r:embed="rId5"/>
            <a:stretch>
              <a:fillRect/>
            </a:stretch>
          </a:blipFill>
        </p:spPr>
        <p:txBody>
          <a:bodyPr/>
          <a:lstStyle/>
          <a:p>
            <a:endParaRPr lang="en-US" sz="1200"/>
          </a:p>
        </p:txBody>
      </p:sp>
      <p:sp>
        <p:nvSpPr>
          <p:cNvPr id="4" name="Freeform 3">
            <a:extLst>
              <a:ext uri="{FF2B5EF4-FFF2-40B4-BE49-F238E27FC236}">
                <a16:creationId xmlns:a16="http://schemas.microsoft.com/office/drawing/2014/main" id="{319B6DC6-86CB-65B1-AE3E-99CCAE0AFC12}"/>
              </a:ext>
            </a:extLst>
          </p:cNvPr>
          <p:cNvSpPr/>
          <p:nvPr/>
        </p:nvSpPr>
        <p:spPr>
          <a:xfrm>
            <a:off x="2339788" y="1425388"/>
            <a:ext cx="7646895" cy="4007224"/>
          </a:xfrm>
          <a:custGeom>
            <a:avLst/>
            <a:gdLst/>
            <a:ahLst/>
            <a:cxnLst/>
            <a:rect l="l" t="t" r="r" b="b"/>
            <a:pathLst>
              <a:path w="10331607" h="5217461">
                <a:moveTo>
                  <a:pt x="0" y="0"/>
                </a:moveTo>
                <a:lnTo>
                  <a:pt x="10331606" y="0"/>
                </a:lnTo>
                <a:lnTo>
                  <a:pt x="10331606" y="5217461"/>
                </a:lnTo>
                <a:lnTo>
                  <a:pt x="0" y="5217461"/>
                </a:lnTo>
                <a:lnTo>
                  <a:pt x="0" y="0"/>
                </a:lnTo>
                <a:close/>
              </a:path>
            </a:pathLst>
          </a:custGeom>
          <a:blipFill>
            <a:blip r:embed="rId6">
              <a:alphaModFix amt="70000"/>
              <a:extLst>
                <a:ext uri="{96DAC541-7B7A-43D3-8B79-37D633B846F1}">
                  <asvg:svgBlip xmlns:asvg="http://schemas.microsoft.com/office/drawing/2016/SVG/main" r:embed="rId7"/>
                </a:ext>
              </a:extLst>
            </a:blip>
            <a:stretch>
              <a:fillRect/>
            </a:stretch>
          </a:blipFill>
        </p:spPr>
        <p:txBody>
          <a:bodyPr/>
          <a:lstStyle/>
          <a:p>
            <a:endParaRPr lang="en-US" sz="1200"/>
          </a:p>
        </p:txBody>
      </p:sp>
      <p:sp>
        <p:nvSpPr>
          <p:cNvPr id="6" name="TextBox 4">
            <a:extLst>
              <a:ext uri="{FF2B5EF4-FFF2-40B4-BE49-F238E27FC236}">
                <a16:creationId xmlns:a16="http://schemas.microsoft.com/office/drawing/2014/main" id="{7D7E929A-23AF-A8AE-C694-151D2F78D98E}"/>
              </a:ext>
            </a:extLst>
          </p:cNvPr>
          <p:cNvSpPr txBox="1"/>
          <p:nvPr/>
        </p:nvSpPr>
        <p:spPr>
          <a:xfrm>
            <a:off x="3465887" y="1667307"/>
            <a:ext cx="5394697" cy="2892908"/>
          </a:xfrm>
          <a:prstGeom prst="rect">
            <a:avLst/>
          </a:prstGeom>
        </p:spPr>
        <p:txBody>
          <a:bodyPr wrap="square" lIns="0" tIns="0" rIns="0" bIns="0" rtlCol="0" anchor="t">
            <a:spAutoFit/>
          </a:bodyPr>
          <a:lstStyle/>
          <a:p>
            <a:pPr algn="ctr">
              <a:lnSpc>
                <a:spcPts val="6006"/>
              </a:lnSpc>
              <a:spcBef>
                <a:spcPct val="0"/>
              </a:spcBef>
            </a:pPr>
            <a:r>
              <a:rPr lang="en-US" sz="3600" b="1">
                <a:solidFill>
                  <a:srgbClr val="231F20"/>
                </a:solidFill>
                <a:latin typeface="Alegreya Sans"/>
              </a:rPr>
              <a:t>Questions?</a:t>
            </a:r>
          </a:p>
          <a:p>
            <a:pPr algn="ctr">
              <a:lnSpc>
                <a:spcPts val="6006"/>
              </a:lnSpc>
              <a:spcBef>
                <a:spcPct val="0"/>
              </a:spcBef>
            </a:pPr>
            <a:r>
              <a:rPr lang="en-US" sz="2933" b="1">
                <a:solidFill>
                  <a:srgbClr val="231F20"/>
                </a:solidFill>
                <a:latin typeface="Alegreya Sans"/>
              </a:rPr>
              <a:t>Contact Information:</a:t>
            </a:r>
          </a:p>
          <a:p>
            <a:pPr algn="ctr">
              <a:spcBef>
                <a:spcPct val="0"/>
              </a:spcBef>
            </a:pPr>
            <a:r>
              <a:rPr lang="en-US" sz="2933">
                <a:solidFill>
                  <a:srgbClr val="231F20"/>
                </a:solidFill>
                <a:latin typeface="Alegreya Sans"/>
              </a:rPr>
              <a:t>James Elliott, CTF Director</a:t>
            </a:r>
          </a:p>
          <a:p>
            <a:pPr algn="ctr">
              <a:spcBef>
                <a:spcPct val="0"/>
              </a:spcBef>
            </a:pPr>
            <a:r>
              <a:rPr lang="en-US" sz="2933">
                <a:solidFill>
                  <a:srgbClr val="231F20"/>
                </a:solidFill>
                <a:latin typeface="Alegreya Sans"/>
              </a:rPr>
              <a:t>   Tonia Harding, CTF Manager</a:t>
            </a:r>
          </a:p>
          <a:p>
            <a:pPr algn="ctr">
              <a:spcBef>
                <a:spcPct val="0"/>
              </a:spcBef>
            </a:pPr>
            <a:r>
              <a:rPr lang="en-US" sz="2933">
                <a:solidFill>
                  <a:srgbClr val="231F20"/>
                </a:solidFill>
                <a:latin typeface="Alegreya Sans"/>
                <a:hlinkClick r:id="rId8"/>
              </a:rPr>
              <a:t>ctf@acsi.org</a:t>
            </a:r>
            <a:r>
              <a:rPr lang="en-US" sz="2933">
                <a:solidFill>
                  <a:srgbClr val="231F20"/>
                </a:solidFill>
                <a:latin typeface="Alegreya Sans"/>
              </a:rPr>
              <a:t> | 866-401-4801</a:t>
            </a:r>
          </a:p>
        </p:txBody>
      </p:sp>
      <p:pic>
        <p:nvPicPr>
          <p:cNvPr id="7" name="Picture 6" descr="A qr code on a green background&#10;&#10;AI-generated content may be incorrect.">
            <a:extLst>
              <a:ext uri="{FF2B5EF4-FFF2-40B4-BE49-F238E27FC236}">
                <a16:creationId xmlns:a16="http://schemas.microsoft.com/office/drawing/2014/main" id="{733FA2F3-D7F1-C9A0-3CA8-A9DF01D0C97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9538" y="4560215"/>
            <a:ext cx="2000250" cy="2000250"/>
          </a:xfrm>
          <a:prstGeom prst="rect">
            <a:avLst/>
          </a:prstGeom>
        </p:spPr>
      </p:pic>
    </p:spTree>
    <p:extLst>
      <p:ext uri="{BB962C8B-B14F-4D97-AF65-F5344CB8AC3E}">
        <p14:creationId xmlns:p14="http://schemas.microsoft.com/office/powerpoint/2010/main" val="824862448"/>
      </p:ext>
    </p:extLst>
  </p:cSld>
  <p:clrMapOvr>
    <a:masterClrMapping/>
  </p:clrMapOvr>
  <p:transition spd="slow">
    <p:push/>
  </p:transition>
  <p:extLst>
    <p:ext uri="{6950BFC3-D8DA-4A85-94F7-54DA5524770B}">
      <p188:commentRel xmlns:p188="http://schemas.microsoft.com/office/powerpoint/2018/8/main" r:id="rId3"/>
    </p:ext>
  </p:extLs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E677A5-DEAA-99ED-17DB-A3547A2CEF5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6E1118-5C58-4690-CF55-3068148E3F94}"/>
              </a:ext>
            </a:extLst>
          </p:cNvPr>
          <p:cNvSpPr>
            <a:spLocks noGrp="1"/>
          </p:cNvSpPr>
          <p:nvPr>
            <p:ph sz="half" idx="1"/>
          </p:nvPr>
        </p:nvSpPr>
        <p:spPr>
          <a:xfrm>
            <a:off x="602901" y="2280977"/>
            <a:ext cx="11224009" cy="3255666"/>
          </a:xfrm>
        </p:spPr>
        <p:txBody>
          <a:bodyPr lIns="91440" tIns="45720" rIns="91440" bIns="45720" anchor="t">
            <a:normAutofit/>
          </a:bodyPr>
          <a:lstStyle/>
          <a:p>
            <a:pPr marL="0" indent="0">
              <a:buNone/>
            </a:pPr>
            <a:r>
              <a:rPr lang="en-US" sz="3000" b="1"/>
              <a:t>Autumn Faulkner, State Policy Engagement Director</a:t>
            </a:r>
          </a:p>
          <a:p>
            <a:pPr marL="0" indent="0">
              <a:buNone/>
            </a:pPr>
            <a:r>
              <a:rPr lang="en-US" sz="3000" b="1">
                <a:hlinkClick r:id="rId3"/>
              </a:rPr>
              <a:t>Autumn_Faulkner@acsi.org</a:t>
            </a:r>
          </a:p>
          <a:p>
            <a:pPr marL="0" indent="0" algn="ctr">
              <a:buNone/>
            </a:pPr>
            <a:endParaRPr lang="en-US" sz="2400" b="1"/>
          </a:p>
          <a:p>
            <a:pPr marL="1257300" lvl="3" indent="-342900">
              <a:lnSpc>
                <a:spcPct val="100000"/>
              </a:lnSpc>
              <a:spcBef>
                <a:spcPts val="0"/>
              </a:spcBef>
              <a:buFont typeface="Arial"/>
              <a:buChar char="•"/>
            </a:pPr>
            <a:r>
              <a:rPr lang="en-US" sz="3600" b="1" i="1"/>
              <a:t>Stay informed </a:t>
            </a:r>
            <a:endParaRPr lang="en-US" sz="3600">
              <a:solidFill>
                <a:srgbClr val="444444"/>
              </a:solidFill>
            </a:endParaRPr>
          </a:p>
          <a:p>
            <a:pPr marL="1257300" lvl="3" indent="-342900">
              <a:lnSpc>
                <a:spcPct val="100000"/>
              </a:lnSpc>
              <a:spcBef>
                <a:spcPts val="0"/>
              </a:spcBef>
              <a:buFont typeface="Arial"/>
              <a:buChar char="•"/>
            </a:pPr>
            <a:r>
              <a:rPr lang="en-US" sz="3600" b="1" i="1"/>
              <a:t>Host a legislator on campus </a:t>
            </a:r>
            <a:endParaRPr lang="en-US" sz="3600"/>
          </a:p>
          <a:p>
            <a:pPr marL="1257300" lvl="3" indent="-342900">
              <a:lnSpc>
                <a:spcPct val="100000"/>
              </a:lnSpc>
              <a:spcBef>
                <a:spcPts val="0"/>
              </a:spcBef>
              <a:buFont typeface="Arial"/>
              <a:buChar char="•"/>
            </a:pPr>
            <a:r>
              <a:rPr lang="en-US" sz="3600" b="1" i="1"/>
              <a:t>Educate &amp; equip your school community</a:t>
            </a:r>
          </a:p>
        </p:txBody>
      </p:sp>
      <p:sp>
        <p:nvSpPr>
          <p:cNvPr id="2" name="TextBox 1">
            <a:extLst>
              <a:ext uri="{FF2B5EF4-FFF2-40B4-BE49-F238E27FC236}">
                <a16:creationId xmlns:a16="http://schemas.microsoft.com/office/drawing/2014/main" id="{1F77E6C0-5473-EA5F-5342-06411E5A8523}"/>
              </a:ext>
            </a:extLst>
          </p:cNvPr>
          <p:cNvSpPr txBox="1"/>
          <p:nvPr/>
        </p:nvSpPr>
        <p:spPr>
          <a:xfrm>
            <a:off x="482108" y="872109"/>
            <a:ext cx="1171061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600" b="1">
                <a:latin typeface="Nexa Bold" panose="02000000000000000000" pitchFamily="50" charset="0"/>
              </a:rPr>
              <a:t>State Updates</a:t>
            </a:r>
          </a:p>
        </p:txBody>
      </p:sp>
    </p:spTree>
    <p:extLst>
      <p:ext uri="{BB962C8B-B14F-4D97-AF65-F5344CB8AC3E}">
        <p14:creationId xmlns:p14="http://schemas.microsoft.com/office/powerpoint/2010/main" val="2351053904"/>
      </p:ext>
    </p:extLst>
  </p:cSld>
  <p:clrMapOvr>
    <a:masterClrMapping/>
  </p:clrMapOvr>
  <p:transition spd="slow">
    <p:push/>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5924B-543A-6477-C7E0-C36840CE09D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EA822F2-9318-D613-82CA-13ACE5A3322E}"/>
              </a:ext>
            </a:extLst>
          </p:cNvPr>
          <p:cNvSpPr txBox="1"/>
          <p:nvPr/>
        </p:nvSpPr>
        <p:spPr>
          <a:xfrm>
            <a:off x="482108" y="1505155"/>
            <a:ext cx="1171061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600" b="1">
                <a:latin typeface="Nexa Bold" panose="02000000000000000000" pitchFamily="50" charset="0"/>
              </a:rPr>
              <a:t>State Issues</a:t>
            </a:r>
          </a:p>
        </p:txBody>
      </p:sp>
    </p:spTree>
    <p:extLst>
      <p:ext uri="{BB962C8B-B14F-4D97-AF65-F5344CB8AC3E}">
        <p14:creationId xmlns:p14="http://schemas.microsoft.com/office/powerpoint/2010/main" val="3277970404"/>
      </p:ext>
    </p:extLst>
  </p:cSld>
  <p:clrMapOvr>
    <a:masterClrMapping/>
  </p:clrMapOvr>
  <p:transition spd="slow">
    <p:push/>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C082B-7951-AC0E-220C-62F983F2934B}"/>
            </a:ext>
          </a:extLst>
        </p:cNvPr>
        <p:cNvGrpSpPr/>
        <p:nvPr/>
      </p:nvGrpSpPr>
      <p:grpSpPr>
        <a:xfrm>
          <a:off x="0" y="0"/>
          <a:ext cx="0" cy="0"/>
          <a:chOff x="0" y="0"/>
          <a:chExt cx="0" cy="0"/>
        </a:xfrm>
      </p:grpSpPr>
    </p:spTree>
    <p:extLst>
      <p:ext uri="{BB962C8B-B14F-4D97-AF65-F5344CB8AC3E}">
        <p14:creationId xmlns:p14="http://schemas.microsoft.com/office/powerpoint/2010/main" val="705572428"/>
      </p:ext>
    </p:extLst>
  </p:cSld>
  <p:clrMapOvr>
    <a:masterClrMapping/>
  </p:clrMapOvr>
  <p:transition spd="slow">
    <p:push/>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04153-F422-24CF-27C5-00DB153E5F36}"/>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6E427B99-9387-9FF5-ECA1-26E475FD5F85}"/>
              </a:ext>
            </a:extLst>
          </p:cNvPr>
          <p:cNvSpPr txBox="1"/>
          <p:nvPr/>
        </p:nvSpPr>
        <p:spPr>
          <a:xfrm>
            <a:off x="329497" y="772894"/>
            <a:ext cx="11710614" cy="36424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ts val="9100"/>
              </a:lnSpc>
            </a:pPr>
            <a:r>
              <a:rPr lang="en-US" sz="9600" b="1"/>
              <a:t>Mental Health in Christian Schools</a:t>
            </a:r>
          </a:p>
          <a:p>
            <a:pPr>
              <a:lnSpc>
                <a:spcPts val="9100"/>
              </a:lnSpc>
            </a:pPr>
            <a:r>
              <a:rPr lang="en-US" sz="9600" b="1"/>
              <a:t>2024 Survey</a:t>
            </a:r>
          </a:p>
        </p:txBody>
      </p:sp>
      <p:pic>
        <p:nvPicPr>
          <p:cNvPr id="2" name="Picture 1" descr="A blue and grey logo&#10;&#10;AI-generated content may be incorrect.">
            <a:extLst>
              <a:ext uri="{FF2B5EF4-FFF2-40B4-BE49-F238E27FC236}">
                <a16:creationId xmlns:a16="http://schemas.microsoft.com/office/drawing/2014/main" id="{0D12B3BF-12BE-98ED-2FF9-930B11D1F4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695" y="5055660"/>
            <a:ext cx="3136329" cy="1206804"/>
          </a:xfrm>
          <a:prstGeom prst="rect">
            <a:avLst/>
          </a:prstGeom>
        </p:spPr>
      </p:pic>
      <p:pic>
        <p:nvPicPr>
          <p:cNvPr id="3" name="Picture 2" descr="Blue letters on a black background&#10;&#10;AI-generated content may be incorrect.">
            <a:extLst>
              <a:ext uri="{FF2B5EF4-FFF2-40B4-BE49-F238E27FC236}">
                <a16:creationId xmlns:a16="http://schemas.microsoft.com/office/drawing/2014/main" id="{40367954-B950-CAF7-E9E3-56ECFCBC9C0F}"/>
              </a:ext>
            </a:extLst>
          </p:cNvPr>
          <p:cNvPicPr>
            <a:picLocks noChangeAspect="1"/>
          </p:cNvPicPr>
          <p:nvPr/>
        </p:nvPicPr>
        <p:blipFill>
          <a:blip r:embed="rId4"/>
          <a:stretch>
            <a:fillRect/>
          </a:stretch>
        </p:blipFill>
        <p:spPr>
          <a:xfrm>
            <a:off x="4345101" y="5233019"/>
            <a:ext cx="3679406" cy="852087"/>
          </a:xfrm>
          <a:prstGeom prst="rect">
            <a:avLst/>
          </a:prstGeom>
        </p:spPr>
      </p:pic>
    </p:spTree>
    <p:extLst>
      <p:ext uri="{BB962C8B-B14F-4D97-AF65-F5344CB8AC3E}">
        <p14:creationId xmlns:p14="http://schemas.microsoft.com/office/powerpoint/2010/main" val="902609511"/>
      </p:ext>
    </p:extLst>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D9757-4012-A564-0E7C-2B22F3FAA30E}"/>
            </a:ext>
          </a:extLst>
        </p:cNvPr>
        <p:cNvGrpSpPr/>
        <p:nvPr/>
      </p:nvGrpSpPr>
      <p:grpSpPr>
        <a:xfrm>
          <a:off x="0" y="0"/>
          <a:ext cx="0" cy="0"/>
          <a:chOff x="0" y="0"/>
          <a:chExt cx="0" cy="0"/>
        </a:xfrm>
      </p:grpSpPr>
      <p:pic>
        <p:nvPicPr>
          <p:cNvPr id="2" name="Online Media 1" title="What's Coming This Year">
            <a:hlinkClick r:id="" action="ppaction://media"/>
            <a:extLst>
              <a:ext uri="{FF2B5EF4-FFF2-40B4-BE49-F238E27FC236}">
                <a16:creationId xmlns:a16="http://schemas.microsoft.com/office/drawing/2014/main" id="{F9EB57F6-B79B-D530-7D04-702C8660AA57}"/>
              </a:ext>
            </a:extLst>
          </p:cNvPr>
          <p:cNvPicPr>
            <a:picLocks noRot="1" noChangeAspect="1"/>
          </p:cNvPicPr>
          <p:nvPr>
            <a:videoFile r:link="rId1"/>
          </p:nvPr>
        </p:nvPicPr>
        <p:blipFill>
          <a:blip r:embed="rId4"/>
          <a:stretch>
            <a:fillRect/>
          </a:stretch>
        </p:blipFill>
        <p:spPr>
          <a:xfrm>
            <a:off x="1227138" y="138448"/>
            <a:ext cx="9737725" cy="5486400"/>
          </a:xfrm>
          <a:prstGeom prst="rect">
            <a:avLst/>
          </a:prstGeom>
        </p:spPr>
      </p:pic>
    </p:spTree>
    <p:extLst>
      <p:ext uri="{BB962C8B-B14F-4D97-AF65-F5344CB8AC3E}">
        <p14:creationId xmlns:p14="http://schemas.microsoft.com/office/powerpoint/2010/main" val="2559366570"/>
      </p:ext>
    </p:extLst>
  </p:cSld>
  <p:clrMapOvr>
    <a:masterClrMapping/>
  </p:clrMapOvr>
  <p:transition spd="slow">
    <p:push/>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8F092-072B-5D47-EFDE-BE3CE382A9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EACA66-8BC6-8AFD-89FC-C4F06EEFEAB6}"/>
              </a:ext>
            </a:extLst>
          </p:cNvPr>
          <p:cNvSpPr>
            <a:spLocks noGrp="1"/>
          </p:cNvSpPr>
          <p:nvPr>
            <p:ph type="title"/>
          </p:nvPr>
        </p:nvSpPr>
        <p:spPr>
          <a:xfrm>
            <a:off x="561695" y="365125"/>
            <a:ext cx="11609188" cy="951209"/>
          </a:xfrm>
        </p:spPr>
        <p:txBody>
          <a:bodyPr lIns="91440" tIns="45720" rIns="91440" bIns="45720" anchor="t"/>
          <a:lstStyle/>
          <a:p>
            <a:r>
              <a:rPr lang="en-US" sz="5400" b="1"/>
              <a:t>Key </a:t>
            </a:r>
            <a:r>
              <a:rPr lang="en-US" sz="5400" b="1">
                <a:latin typeface="Nexa Bold" panose="02000000000000000000" pitchFamily="50" charset="0"/>
              </a:rPr>
              <a:t>Findings</a:t>
            </a:r>
            <a:r>
              <a:rPr lang="en-US" sz="5400" b="1"/>
              <a:t> from Heads of Schools</a:t>
            </a:r>
          </a:p>
        </p:txBody>
      </p:sp>
      <p:sp>
        <p:nvSpPr>
          <p:cNvPr id="3" name="Content Placeholder 2">
            <a:extLst>
              <a:ext uri="{FF2B5EF4-FFF2-40B4-BE49-F238E27FC236}">
                <a16:creationId xmlns:a16="http://schemas.microsoft.com/office/drawing/2014/main" id="{23F957E4-6C91-FBCF-F293-A8255B528739}"/>
              </a:ext>
            </a:extLst>
          </p:cNvPr>
          <p:cNvSpPr>
            <a:spLocks noGrp="1"/>
          </p:cNvSpPr>
          <p:nvPr>
            <p:ph idx="1"/>
          </p:nvPr>
        </p:nvSpPr>
        <p:spPr>
          <a:xfrm>
            <a:off x="1145512" y="1316334"/>
            <a:ext cx="11025371" cy="4351338"/>
          </a:xfrm>
        </p:spPr>
        <p:txBody>
          <a:bodyPr lIns="91440" tIns="45720" rIns="91440" bIns="45720" anchor="t"/>
          <a:lstStyle/>
          <a:p>
            <a:r>
              <a:rPr lang="en-US" sz="4000" b="1">
                <a:latin typeface="Nexa Bold" panose="02000000000000000000" pitchFamily="50" charset="0"/>
                <a:ea typeface="+mn-lt"/>
                <a:cs typeface="+mn-lt"/>
              </a:rPr>
              <a:t>Student Mental Health</a:t>
            </a:r>
            <a:endParaRPr lang="en-US" sz="4000">
              <a:latin typeface="Nexa Bold" panose="02000000000000000000" pitchFamily="50" charset="0"/>
            </a:endParaRPr>
          </a:p>
          <a:p>
            <a:r>
              <a:rPr lang="en-US" sz="4000" b="1">
                <a:latin typeface="Nexa Bold" panose="02000000000000000000" pitchFamily="50" charset="0"/>
                <a:ea typeface="+mn-lt"/>
                <a:cs typeface="+mn-lt"/>
              </a:rPr>
              <a:t>School Approaches and Resources</a:t>
            </a:r>
            <a:endParaRPr lang="en-US" sz="4000">
              <a:latin typeface="Nexa Bold" panose="02000000000000000000" pitchFamily="50" charset="0"/>
              <a:ea typeface="+mn-lt"/>
              <a:cs typeface="+mn-lt"/>
            </a:endParaRPr>
          </a:p>
          <a:p>
            <a:r>
              <a:rPr lang="en-US" sz="4000" b="1">
                <a:latin typeface="Nexa Bold" panose="02000000000000000000" pitchFamily="50" charset="0"/>
                <a:ea typeface="+mn-lt"/>
                <a:cs typeface="+mn-lt"/>
              </a:rPr>
              <a:t>Cell Phones</a:t>
            </a:r>
            <a:endParaRPr lang="en-US" sz="4000">
              <a:latin typeface="Nexa Bold" panose="02000000000000000000" pitchFamily="50" charset="0"/>
              <a:ea typeface="+mn-lt"/>
              <a:cs typeface="+mn-lt"/>
            </a:endParaRPr>
          </a:p>
          <a:p>
            <a:r>
              <a:rPr lang="en-US" sz="4000" b="1">
                <a:latin typeface="Nexa Bold" panose="02000000000000000000" pitchFamily="50" charset="0"/>
                <a:ea typeface="+mn-lt"/>
                <a:cs typeface="+mn-lt"/>
              </a:rPr>
              <a:t>Christian Foundations</a:t>
            </a:r>
            <a:endParaRPr lang="en-US" sz="4000">
              <a:latin typeface="Nexa Bold" panose="02000000000000000000" pitchFamily="50" charset="0"/>
            </a:endParaRPr>
          </a:p>
          <a:p>
            <a:r>
              <a:rPr lang="en-US" sz="4000" b="1">
                <a:latin typeface="Nexa Bold" panose="02000000000000000000" pitchFamily="50" charset="0"/>
                <a:ea typeface="+mn-lt"/>
                <a:cs typeface="+mn-lt"/>
              </a:rPr>
              <a:t>Leader Well-Being</a:t>
            </a:r>
            <a:endParaRPr lang="en-US" sz="4000">
              <a:latin typeface="Nexa Bold" panose="02000000000000000000" pitchFamily="50" charset="0"/>
            </a:endParaRPr>
          </a:p>
          <a:p>
            <a:endParaRPr lang="en-US"/>
          </a:p>
        </p:txBody>
      </p:sp>
      <p:pic>
        <p:nvPicPr>
          <p:cNvPr id="5" name="Picture 4" descr="A blue and grey logo&#10;&#10;AI-generated content may be incorrect.">
            <a:extLst>
              <a:ext uri="{FF2B5EF4-FFF2-40B4-BE49-F238E27FC236}">
                <a16:creationId xmlns:a16="http://schemas.microsoft.com/office/drawing/2014/main" id="{20ED1CC1-6AAD-F983-43AC-F42105762B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695" y="5055660"/>
            <a:ext cx="3136329" cy="1206804"/>
          </a:xfrm>
          <a:prstGeom prst="rect">
            <a:avLst/>
          </a:prstGeom>
        </p:spPr>
      </p:pic>
      <p:pic>
        <p:nvPicPr>
          <p:cNvPr id="7" name="Picture 6" descr="Blue letters on a black background&#10;&#10;AI-generated content may be incorrect.">
            <a:extLst>
              <a:ext uri="{FF2B5EF4-FFF2-40B4-BE49-F238E27FC236}">
                <a16:creationId xmlns:a16="http://schemas.microsoft.com/office/drawing/2014/main" id="{3B62B8B9-B741-7332-D641-F3D3EDF652BB}"/>
              </a:ext>
            </a:extLst>
          </p:cNvPr>
          <p:cNvPicPr>
            <a:picLocks noChangeAspect="1"/>
          </p:cNvPicPr>
          <p:nvPr/>
        </p:nvPicPr>
        <p:blipFill>
          <a:blip r:embed="rId4"/>
          <a:stretch>
            <a:fillRect/>
          </a:stretch>
        </p:blipFill>
        <p:spPr>
          <a:xfrm>
            <a:off x="4345101" y="5233019"/>
            <a:ext cx="3679406" cy="852087"/>
          </a:xfrm>
          <a:prstGeom prst="rect">
            <a:avLst/>
          </a:prstGeom>
        </p:spPr>
      </p:pic>
    </p:spTree>
    <p:extLst>
      <p:ext uri="{BB962C8B-B14F-4D97-AF65-F5344CB8AC3E}">
        <p14:creationId xmlns:p14="http://schemas.microsoft.com/office/powerpoint/2010/main" val="1541613234"/>
      </p:ext>
    </p:extLst>
  </p:cSld>
  <p:clrMapOvr>
    <a:masterClrMapping/>
  </p:clrMapOvr>
  <p:transition spd="slow">
    <p:push/>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3DF173-5B6C-009D-345D-C69810371F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0063E-79E1-2757-A10D-537ADD430D51}"/>
              </a:ext>
            </a:extLst>
          </p:cNvPr>
          <p:cNvSpPr>
            <a:spLocks noGrp="1"/>
          </p:cNvSpPr>
          <p:nvPr>
            <p:ph type="title"/>
          </p:nvPr>
        </p:nvSpPr>
        <p:spPr>
          <a:xfrm>
            <a:off x="11936" y="1035317"/>
            <a:ext cx="12177309" cy="1353104"/>
          </a:xfrm>
        </p:spPr>
        <p:txBody>
          <a:bodyPr lIns="91440" tIns="45720" rIns="91440" bIns="45720" anchor="t"/>
          <a:lstStyle/>
          <a:p>
            <a:pPr algn="ctr"/>
            <a:r>
              <a:rPr lang="en-US" sz="4800" b="1">
                <a:latin typeface="Nexa Bold" panose="02000000000000000000" pitchFamily="50" charset="0"/>
              </a:rPr>
              <a:t>Secure &amp; Sound: Cultivating Mental Health and Safety in Christian Schools</a:t>
            </a:r>
            <a:br>
              <a:rPr lang="en-US" sz="4800" b="1">
                <a:latin typeface="Nexa Bold" panose="02000000000000000000" pitchFamily="50" charset="0"/>
              </a:rPr>
            </a:br>
            <a:r>
              <a:rPr lang="en-US" sz="4800" b="1">
                <a:latin typeface="Nexa Bold" panose="02000000000000000000" pitchFamily="50" charset="0"/>
              </a:rPr>
              <a:t>Denver Seminary, Denver, CO</a:t>
            </a:r>
            <a:br>
              <a:rPr lang="en-US" sz="4800" b="1">
                <a:latin typeface="Nexa Bold" panose="02000000000000000000" pitchFamily="50" charset="0"/>
              </a:rPr>
            </a:br>
            <a:r>
              <a:rPr lang="en-US" sz="4800" b="1">
                <a:latin typeface="Nexa Bold" panose="02000000000000000000" pitchFamily="50" charset="0"/>
              </a:rPr>
              <a:t>May 1, 2026</a:t>
            </a:r>
          </a:p>
        </p:txBody>
      </p:sp>
      <p:pic>
        <p:nvPicPr>
          <p:cNvPr id="5" name="Picture 4" descr="A qr code on a black background&#10;&#10;AI-generated content may be incorrect.">
            <a:extLst>
              <a:ext uri="{FF2B5EF4-FFF2-40B4-BE49-F238E27FC236}">
                <a16:creationId xmlns:a16="http://schemas.microsoft.com/office/drawing/2014/main" id="{37862DF1-7882-4952-EAB9-6EB4A90876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516" y="3429000"/>
            <a:ext cx="2831432" cy="2831432"/>
          </a:xfrm>
          <a:prstGeom prst="rect">
            <a:avLst/>
          </a:prstGeom>
        </p:spPr>
      </p:pic>
    </p:spTree>
    <p:extLst>
      <p:ext uri="{BB962C8B-B14F-4D97-AF65-F5344CB8AC3E}">
        <p14:creationId xmlns:p14="http://schemas.microsoft.com/office/powerpoint/2010/main" val="2722835019"/>
      </p:ext>
    </p:extLst>
  </p:cSld>
  <p:clrMapOvr>
    <a:masterClrMapping/>
  </p:clrMapOvr>
  <p:transition spd="slow">
    <p:push/>
  </p:transition>
  <p:extLst>
    <p:ext uri="{6950BFC3-D8DA-4A85-94F7-54DA5524770B}">
      <p188:commentRel xmlns:p188="http://schemas.microsoft.com/office/powerpoint/2018/8/main" r:id="rId3"/>
    </p:ext>
  </p:extLs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F6724-C922-082E-D5C8-F75261F3BB17}"/>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99BA203C-E9B7-A28E-35DB-51C46DF1EE2D}"/>
              </a:ext>
            </a:extLst>
          </p:cNvPr>
          <p:cNvSpPr txBox="1"/>
          <p:nvPr/>
        </p:nvSpPr>
        <p:spPr>
          <a:xfrm>
            <a:off x="482108" y="1505155"/>
            <a:ext cx="1171061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600" b="1">
                <a:latin typeface="Nexa Bold" panose="02000000000000000000" pitchFamily="50" charset="0"/>
              </a:rPr>
              <a:t>Open Discussion</a:t>
            </a:r>
          </a:p>
        </p:txBody>
      </p:sp>
    </p:spTree>
    <p:extLst>
      <p:ext uri="{BB962C8B-B14F-4D97-AF65-F5344CB8AC3E}">
        <p14:creationId xmlns:p14="http://schemas.microsoft.com/office/powerpoint/2010/main" val="2675342874"/>
      </p:ext>
    </p:extLst>
  </p:cSld>
  <p:clrMapOvr>
    <a:masterClrMapping/>
  </p:clrMapOvr>
  <p:transition spd="slow">
    <p:push/>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51E2F-9B1C-CEEC-CEAE-AD48D75B853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CDE22EE-0602-B549-B222-CB5E6417A200}"/>
              </a:ext>
            </a:extLst>
          </p:cNvPr>
          <p:cNvSpPr txBox="1"/>
          <p:nvPr/>
        </p:nvSpPr>
        <p:spPr>
          <a:xfrm>
            <a:off x="5432078" y="568106"/>
            <a:ext cx="7423842" cy="1938992"/>
          </a:xfrm>
          <a:prstGeom prst="rect">
            <a:avLst/>
          </a:prstGeom>
          <a:noFill/>
        </p:spPr>
        <p:txBody>
          <a:bodyPr wrap="square" lIns="91440" tIns="45720" rIns="91440" bIns="45720" rtlCol="0" anchor="t">
            <a:spAutoFit/>
          </a:bodyPr>
          <a:lstStyle/>
          <a:p>
            <a:r>
              <a:rPr lang="en-US" sz="6000" b="1">
                <a:solidFill>
                  <a:srgbClr val="F9A53A"/>
                </a:solidFill>
                <a:latin typeface="Nexa"/>
              </a:rPr>
              <a:t>LNM Resource</a:t>
            </a:r>
          </a:p>
          <a:p>
            <a:r>
              <a:rPr lang="en-US" sz="6000" b="1">
                <a:solidFill>
                  <a:srgbClr val="F9A53A"/>
                </a:solidFill>
                <a:latin typeface="Nexa"/>
              </a:rPr>
              <a:t>Center</a:t>
            </a:r>
            <a:endParaRPr lang="en-US" sz="5400" b="1">
              <a:solidFill>
                <a:srgbClr val="F9A53A"/>
              </a:solidFill>
              <a:latin typeface="Nexa"/>
            </a:endParaRPr>
          </a:p>
        </p:txBody>
      </p:sp>
      <p:pic>
        <p:nvPicPr>
          <p:cNvPr id="7" name="Picture 6" descr="A qr code on a black background&#10;&#10;AI-generated content may be incorrect.">
            <a:extLst>
              <a:ext uri="{FF2B5EF4-FFF2-40B4-BE49-F238E27FC236}">
                <a16:creationId xmlns:a16="http://schemas.microsoft.com/office/drawing/2014/main" id="{95BECD2A-D131-A22A-3061-477D586008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3049" y="4034031"/>
            <a:ext cx="2507097" cy="2507097"/>
          </a:xfrm>
          <a:prstGeom prst="rect">
            <a:avLst/>
          </a:prstGeom>
        </p:spPr>
      </p:pic>
      <p:pic>
        <p:nvPicPr>
          <p:cNvPr id="2" name="Picture 1" descr="A screenshot of a web page&#10;&#10;AI-generated content may be incorrect.">
            <a:extLst>
              <a:ext uri="{FF2B5EF4-FFF2-40B4-BE49-F238E27FC236}">
                <a16:creationId xmlns:a16="http://schemas.microsoft.com/office/drawing/2014/main" id="{13DCC130-67FB-755A-6EF8-6EA454CC2B55}"/>
              </a:ext>
            </a:extLst>
          </p:cNvPr>
          <p:cNvPicPr>
            <a:picLocks noChangeAspect="1"/>
          </p:cNvPicPr>
          <p:nvPr/>
        </p:nvPicPr>
        <p:blipFill>
          <a:blip r:embed="rId4">
            <a:extLst>
              <a:ext uri="{28A0092B-C50C-407E-A947-70E740481C1C}">
                <a14:useLocalDpi xmlns:a14="http://schemas.microsoft.com/office/drawing/2010/main" val="0"/>
              </a:ext>
            </a:extLst>
          </a:blip>
          <a:srcRect b="7258"/>
          <a:stretch>
            <a:fillRect/>
          </a:stretch>
        </p:blipFill>
        <p:spPr>
          <a:xfrm>
            <a:off x="709195" y="180871"/>
            <a:ext cx="4303059" cy="6360257"/>
          </a:xfrm>
          <a:prstGeom prst="rect">
            <a:avLst/>
          </a:prstGeom>
          <a:ln>
            <a:solidFill>
              <a:schemeClr val="tx1"/>
            </a:solidFill>
          </a:ln>
        </p:spPr>
      </p:pic>
    </p:spTree>
    <p:extLst>
      <p:ext uri="{BB962C8B-B14F-4D97-AF65-F5344CB8AC3E}">
        <p14:creationId xmlns:p14="http://schemas.microsoft.com/office/powerpoint/2010/main" val="259385967"/>
      </p:ext>
    </p:extLst>
  </p:cSld>
  <p:clrMapOvr>
    <a:masterClrMapping/>
  </p:clrMapOvr>
  <p:transition spd="slow">
    <p:push/>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E6DB01-A1FB-EA5C-3795-3E9F8F6A557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209F4B0-A539-2F95-B9D5-6AB1BDE0B9B2}"/>
              </a:ext>
            </a:extLst>
          </p:cNvPr>
          <p:cNvSpPr txBox="1"/>
          <p:nvPr/>
        </p:nvSpPr>
        <p:spPr>
          <a:xfrm>
            <a:off x="5432078" y="568106"/>
            <a:ext cx="7423842" cy="1938992"/>
          </a:xfrm>
          <a:prstGeom prst="rect">
            <a:avLst/>
          </a:prstGeom>
          <a:noFill/>
        </p:spPr>
        <p:txBody>
          <a:bodyPr wrap="square" lIns="91440" tIns="45720" rIns="91440" bIns="45720" rtlCol="0" anchor="t">
            <a:spAutoFit/>
          </a:bodyPr>
          <a:lstStyle/>
          <a:p>
            <a:r>
              <a:rPr lang="en-US" sz="6000" b="1">
                <a:solidFill>
                  <a:srgbClr val="F9A53A"/>
                </a:solidFill>
                <a:latin typeface="Nexa"/>
              </a:rPr>
              <a:t>LNM Resource</a:t>
            </a:r>
          </a:p>
          <a:p>
            <a:r>
              <a:rPr lang="en-US" sz="6000" b="1">
                <a:solidFill>
                  <a:srgbClr val="F9A53A"/>
                </a:solidFill>
                <a:latin typeface="Nexa"/>
              </a:rPr>
              <a:t>Center</a:t>
            </a:r>
            <a:endParaRPr lang="en-US" sz="5400" b="1">
              <a:solidFill>
                <a:srgbClr val="F9A53A"/>
              </a:solidFill>
              <a:latin typeface="Nexa"/>
            </a:endParaRPr>
          </a:p>
        </p:txBody>
      </p:sp>
      <p:pic>
        <p:nvPicPr>
          <p:cNvPr id="7" name="Picture 6" descr="A qr code on a black background&#10;&#10;AI-generated content may be incorrect.">
            <a:extLst>
              <a:ext uri="{FF2B5EF4-FFF2-40B4-BE49-F238E27FC236}">
                <a16:creationId xmlns:a16="http://schemas.microsoft.com/office/drawing/2014/main" id="{6A866612-165D-A868-A64E-6801373785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3049" y="4034031"/>
            <a:ext cx="2507097" cy="2507097"/>
          </a:xfrm>
          <a:prstGeom prst="rect">
            <a:avLst/>
          </a:prstGeom>
        </p:spPr>
      </p:pic>
      <p:pic>
        <p:nvPicPr>
          <p:cNvPr id="3" name="Picture 2" descr="A screenshot of a web page&#10;&#10;AI-generated content may be incorrect.">
            <a:extLst>
              <a:ext uri="{FF2B5EF4-FFF2-40B4-BE49-F238E27FC236}">
                <a16:creationId xmlns:a16="http://schemas.microsoft.com/office/drawing/2014/main" id="{5D057B73-5616-86EE-30DD-67B05AC14AEB}"/>
              </a:ext>
            </a:extLst>
          </p:cNvPr>
          <p:cNvPicPr>
            <a:picLocks noChangeAspect="1"/>
          </p:cNvPicPr>
          <p:nvPr/>
        </p:nvPicPr>
        <p:blipFill>
          <a:blip r:embed="rId5">
            <a:extLst>
              <a:ext uri="{28A0092B-C50C-407E-A947-70E740481C1C}">
                <a14:useLocalDpi xmlns:a14="http://schemas.microsoft.com/office/drawing/2010/main" val="0"/>
              </a:ext>
            </a:extLst>
          </a:blip>
          <a:srcRect b="7258"/>
          <a:stretch>
            <a:fillRect/>
          </a:stretch>
        </p:blipFill>
        <p:spPr>
          <a:xfrm>
            <a:off x="709195" y="180871"/>
            <a:ext cx="4303059" cy="6360257"/>
          </a:xfrm>
          <a:prstGeom prst="rect">
            <a:avLst/>
          </a:prstGeom>
          <a:ln>
            <a:solidFill>
              <a:schemeClr val="tx1"/>
            </a:solidFill>
          </a:ln>
        </p:spPr>
      </p:pic>
      <p:sp>
        <p:nvSpPr>
          <p:cNvPr id="6" name="Arrow: Right 5">
            <a:extLst>
              <a:ext uri="{FF2B5EF4-FFF2-40B4-BE49-F238E27FC236}">
                <a16:creationId xmlns:a16="http://schemas.microsoft.com/office/drawing/2014/main" id="{2C110D5F-17E5-B987-418D-7B4E66AC8CD8}"/>
              </a:ext>
            </a:extLst>
          </p:cNvPr>
          <p:cNvSpPr/>
          <p:nvPr/>
        </p:nvSpPr>
        <p:spPr>
          <a:xfrm rot="12031035">
            <a:off x="4371033" y="2356371"/>
            <a:ext cx="1085222" cy="507407"/>
          </a:xfrm>
          <a:prstGeom prst="rightArrow">
            <a:avLst/>
          </a:prstGeom>
          <a:solidFill>
            <a:srgbClr val="F9A53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33781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extLst>
    <p:ext uri="{6950BFC3-D8DA-4A85-94F7-54DA5524770B}">
      <p188:commentRel xmlns:p188="http://schemas.microsoft.com/office/powerpoint/2018/8/main" r:id="rId3"/>
    </p:ext>
  </p:extLs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78613-E180-B6F5-8F16-023943C31117}"/>
            </a:ext>
          </a:extLst>
        </p:cNvPr>
        <p:cNvGrpSpPr/>
        <p:nvPr/>
      </p:nvGrpSpPr>
      <p:grpSpPr>
        <a:xfrm>
          <a:off x="0" y="0"/>
          <a:ext cx="0" cy="0"/>
          <a:chOff x="0" y="0"/>
          <a:chExt cx="0" cy="0"/>
        </a:xfrm>
      </p:grpSpPr>
      <p:pic>
        <p:nvPicPr>
          <p:cNvPr id="6" name="Picture 5" descr="A green and black logo&#10;&#10;AI-generated content may be incorrect.">
            <a:extLst>
              <a:ext uri="{FF2B5EF4-FFF2-40B4-BE49-F238E27FC236}">
                <a16:creationId xmlns:a16="http://schemas.microsoft.com/office/drawing/2014/main" id="{F677B5B2-2793-0735-5296-76E31674DC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756" y="1546425"/>
            <a:ext cx="3252314" cy="1626157"/>
          </a:xfrm>
          <a:prstGeom prst="rect">
            <a:avLst/>
          </a:prstGeom>
        </p:spPr>
      </p:pic>
      <p:pic>
        <p:nvPicPr>
          <p:cNvPr id="8" name="Picture 7" descr="A logo with blue and green letters&#10;&#10;AI-generated content may be incorrect.">
            <a:extLst>
              <a:ext uri="{FF2B5EF4-FFF2-40B4-BE49-F238E27FC236}">
                <a16:creationId xmlns:a16="http://schemas.microsoft.com/office/drawing/2014/main" id="{25AF5DC2-49E2-F324-8787-C77FA4B14E5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7353" b="99160" l="1519" r="97646">
                        <a14:foregroundMark x1="10478" y1="44748" x2="10478" y2="44748"/>
                        <a14:foregroundMark x1="3645" y1="35924" x2="3645" y2="35924"/>
                        <a14:foregroundMark x1="31511" y1="10294" x2="31511" y2="10294"/>
                        <a14:foregroundMark x1="66211" y1="8193" x2="66211" y2="8193"/>
                        <a14:foregroundMark x1="26879" y1="42857" x2="26879" y2="42857"/>
                        <a14:foregroundMark x1="1519" y1="52731" x2="1519" y2="52731"/>
                        <a14:foregroundMark x1="26879" y1="57773" x2="26879" y2="57773"/>
                        <a14:foregroundMark x1="27942" y1="39916" x2="27942" y2="39916"/>
                        <a14:foregroundMark x1="27639" y1="43908" x2="27639" y2="43908"/>
                        <a14:foregroundMark x1="15110" y1="92227" x2="42293" y2="91387"/>
                        <a14:foregroundMark x1="42293" y1="91387" x2="84814" y2="93277"/>
                        <a14:foregroundMark x1="85497" y1="98109" x2="26120" y2="85294"/>
                        <a14:foregroundMark x1="26120" y1="85294" x2="69400" y2="98529"/>
                        <a14:foregroundMark x1="69400" y1="98529" x2="83371" y2="89286"/>
                        <a14:foregroundMark x1="85497" y1="99160" x2="19210" y2="83824"/>
                        <a14:foregroundMark x1="19210" y1="83824" x2="42597" y2="99160"/>
                        <a14:foregroundMark x1="26500" y1="34874" x2="49203" y2="48529"/>
                        <a14:foregroundMark x1="49203" y1="48529" x2="83979" y2="41807"/>
                        <a14:foregroundMark x1="83979" y1="41807" x2="97646" y2="42857"/>
                      </a14:backgroundRemoval>
                    </a14:imgEffect>
                  </a14:imgLayer>
                </a14:imgProps>
              </a:ext>
              <a:ext uri="{28A0092B-C50C-407E-A947-70E740481C1C}">
                <a14:useLocalDpi xmlns:a14="http://schemas.microsoft.com/office/drawing/2010/main" val="0"/>
              </a:ext>
            </a:extLst>
          </a:blip>
          <a:stretch>
            <a:fillRect/>
          </a:stretch>
        </p:blipFill>
        <p:spPr>
          <a:xfrm>
            <a:off x="508942" y="5188994"/>
            <a:ext cx="3045889" cy="1100868"/>
          </a:xfrm>
          <a:prstGeom prst="rect">
            <a:avLst/>
          </a:prstGeom>
        </p:spPr>
      </p:pic>
      <p:pic>
        <p:nvPicPr>
          <p:cNvPr id="10" name="Picture 9" descr="A logo with text on it&#10;&#10;AI-generated content may be incorrect.">
            <a:extLst>
              <a:ext uri="{FF2B5EF4-FFF2-40B4-BE49-F238E27FC236}">
                <a16:creationId xmlns:a16="http://schemas.microsoft.com/office/drawing/2014/main" id="{A0E7CAEE-E574-FC01-538E-53A1E3256D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2041" y="3311765"/>
            <a:ext cx="3395287" cy="1226184"/>
          </a:xfrm>
          <a:prstGeom prst="rect">
            <a:avLst/>
          </a:prstGeom>
        </p:spPr>
      </p:pic>
      <p:pic>
        <p:nvPicPr>
          <p:cNvPr id="12" name="Picture 11" descr="A logo of a university&#10;&#10;AI-generated content may be incorrect.">
            <a:extLst>
              <a:ext uri="{FF2B5EF4-FFF2-40B4-BE49-F238E27FC236}">
                <a16:creationId xmlns:a16="http://schemas.microsoft.com/office/drawing/2014/main" id="{51DB8E78-AD1A-4241-9305-1F99245F9EE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85266" y="2924087"/>
            <a:ext cx="2953356" cy="2279990"/>
          </a:xfrm>
          <a:prstGeom prst="rect">
            <a:avLst/>
          </a:prstGeom>
        </p:spPr>
      </p:pic>
      <p:pic>
        <p:nvPicPr>
          <p:cNvPr id="16" name="Picture 15" descr="A logo for a company&#10;&#10;AI-generated content may be incorrect.">
            <a:extLst>
              <a:ext uri="{FF2B5EF4-FFF2-40B4-BE49-F238E27FC236}">
                <a16:creationId xmlns:a16="http://schemas.microsoft.com/office/drawing/2014/main" id="{E317934F-C131-E1B2-2B18-26F69FB23DCC}"/>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foregroundMark x1="20000" y1="40000" x2="20000" y2="40000"/>
                        <a14:foregroundMark x1="28444" y1="40444" x2="28444" y2="40444"/>
                        <a14:foregroundMark x1="28000" y1="44889" x2="28000" y2="44889"/>
                        <a14:foregroundMark x1="38222" y1="42667" x2="38222" y2="42667"/>
                        <a14:foregroundMark x1="47111" y1="42667" x2="47111" y2="42667"/>
                        <a14:foregroundMark x1="48000" y1="40889" x2="48000" y2="40889"/>
                        <a14:foregroundMark x1="16889" y1="12889" x2="16889" y2="12889"/>
                        <a14:foregroundMark x1="16444" y1="19556" x2="22222" y2="43111"/>
                        <a14:foregroundMark x1="22222" y1="43111" x2="20444" y2="44000"/>
                        <a14:foregroundMark x1="82222" y1="26222" x2="16889" y2="39111"/>
                        <a14:foregroundMark x1="16889" y1="39111" x2="46222" y2="37778"/>
                        <a14:foregroundMark x1="46222" y1="37778" x2="76889" y2="40889"/>
                        <a14:foregroundMark x1="76889" y1="40889" x2="33778" y2="52889"/>
                        <a14:foregroundMark x1="33778" y1="52889" x2="72444" y2="59111"/>
                        <a14:foregroundMark x1="72444" y1="59111" x2="55111" y2="68444"/>
                        <a14:foregroundMark x1="55111" y1="68444" x2="19556" y2="72889"/>
                        <a14:foregroundMark x1="19556" y1="72889" x2="67111" y2="75556"/>
                        <a14:foregroundMark x1="67111" y1="75556" x2="84889" y2="75111"/>
                        <a14:foregroundMark x1="74667" y1="20000" x2="86667" y2="64000"/>
                        <a14:foregroundMark x1="86667" y1="64000" x2="71111" y2="75556"/>
                        <a14:foregroundMark x1="71111" y1="75556" x2="67556" y2="76000"/>
                        <a14:foregroundMark x1="77333" y1="19556" x2="22667" y2="28889"/>
                        <a14:foregroundMark x1="22667" y1="28889" x2="19111" y2="42667"/>
                        <a14:foregroundMark x1="18667" y1="37778" x2="17778" y2="70222"/>
                        <a14:foregroundMark x1="17778" y1="70222" x2="52444" y2="79111"/>
                        <a14:foregroundMark x1="52444" y1="79111" x2="82667" y2="79111"/>
                        <a14:foregroundMark x1="82667" y1="79111" x2="84000" y2="75111"/>
                        <a14:foregroundMark x1="16444" y1="70667" x2="47111" y2="79111"/>
                        <a14:foregroundMark x1="47111" y1="79111" x2="52889" y2="78667"/>
                        <a14:foregroundMark x1="40889" y1="82667" x2="16444" y2="80444"/>
                        <a14:foregroundMark x1="16444" y1="80444" x2="16000" y2="71111"/>
                        <a14:backgroundMark x1="36000" y1="13778" x2="36000" y2="13778"/>
                      </a14:backgroundRemoval>
                    </a14:imgEffect>
                  </a14:imgLayer>
                </a14:imgProps>
              </a:ext>
              <a:ext uri="{28A0092B-C50C-407E-A947-70E740481C1C}">
                <a14:useLocalDpi xmlns:a14="http://schemas.microsoft.com/office/drawing/2010/main" val="0"/>
              </a:ext>
            </a:extLst>
          </a:blip>
          <a:stretch>
            <a:fillRect/>
          </a:stretch>
        </p:blipFill>
        <p:spPr>
          <a:xfrm>
            <a:off x="9459229" y="587189"/>
            <a:ext cx="2724576" cy="2724576"/>
          </a:xfrm>
          <a:prstGeom prst="rect">
            <a:avLst/>
          </a:prstGeom>
        </p:spPr>
      </p:pic>
      <p:pic>
        <p:nvPicPr>
          <p:cNvPr id="18" name="Picture 17" descr="A logo of a university&#10;&#10;AI-generated content may be incorrect.">
            <a:extLst>
              <a:ext uri="{FF2B5EF4-FFF2-40B4-BE49-F238E27FC236}">
                <a16:creationId xmlns:a16="http://schemas.microsoft.com/office/drawing/2014/main" id="{76F4B334-826A-7D75-EB2D-BDD108E3C5C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32859" y="1709792"/>
            <a:ext cx="2856582" cy="1671602"/>
          </a:xfrm>
          <a:prstGeom prst="rect">
            <a:avLst/>
          </a:prstGeom>
        </p:spPr>
      </p:pic>
      <p:pic>
        <p:nvPicPr>
          <p:cNvPr id="20" name="Picture 19" descr="A close up of a logo&#10;&#10;AI-generated content may be incorrect.">
            <a:extLst>
              <a:ext uri="{FF2B5EF4-FFF2-40B4-BE49-F238E27FC236}">
                <a16:creationId xmlns:a16="http://schemas.microsoft.com/office/drawing/2014/main" id="{D5FE2E5A-1F15-AFB7-F26C-844A77CBCFD9}"/>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4274" b="89744" l="6760" r="99301">
                        <a14:foregroundMark x1="26107" y1="26496" x2="6527" y2="5128"/>
                        <a14:foregroundMark x1="6527" y1="5128" x2="6993" y2="66667"/>
                        <a14:foregroundMark x1="6993" y1="66667" x2="22844" y2="78632"/>
                        <a14:foregroundMark x1="22844" y1="78632" x2="24009" y2="16239"/>
                        <a14:foregroundMark x1="24009" y1="16239" x2="24009" y2="16239"/>
                        <a14:foregroundMark x1="34499" y1="24786" x2="65035" y2="14530"/>
                        <a14:foregroundMark x1="65035" y1="14530" x2="88345" y2="16239"/>
                        <a14:foregroundMark x1="88345" y1="16239" x2="95804" y2="66667"/>
                        <a14:foregroundMark x1="95804" y1="66667" x2="52681" y2="68376"/>
                        <a14:foregroundMark x1="52681" y1="68376" x2="35897" y2="37607"/>
                        <a14:foregroundMark x1="35897" y1="37607" x2="35198" y2="16239"/>
                        <a14:foregroundMark x1="88811" y1="10256" x2="99301" y2="61538"/>
                        <a14:foregroundMark x1="99301" y1="61538" x2="89510" y2="15385"/>
                        <a14:foregroundMark x1="89510" y1="15385" x2="89510" y2="11966"/>
                        <a14:foregroundMark x1="99301" y1="44444" x2="96037" y2="4274"/>
                      </a14:backgroundRemoval>
                    </a14:imgEffect>
                  </a14:imgLayer>
                </a14:imgProps>
              </a:ext>
              <a:ext uri="{28A0092B-C50C-407E-A947-70E740481C1C}">
                <a14:useLocalDpi xmlns:a14="http://schemas.microsoft.com/office/drawing/2010/main" val="0"/>
              </a:ext>
            </a:extLst>
          </a:blip>
          <a:stretch>
            <a:fillRect/>
          </a:stretch>
        </p:blipFill>
        <p:spPr>
          <a:xfrm>
            <a:off x="820092" y="3976664"/>
            <a:ext cx="3293905" cy="898338"/>
          </a:xfrm>
          <a:prstGeom prst="rect">
            <a:avLst/>
          </a:prstGeom>
        </p:spPr>
      </p:pic>
      <p:pic>
        <p:nvPicPr>
          <p:cNvPr id="22" name="Picture 21" descr="A flag with red and blue text&#10;&#10;AI-generated content may be incorrect.">
            <a:extLst>
              <a:ext uri="{FF2B5EF4-FFF2-40B4-BE49-F238E27FC236}">
                <a16:creationId xmlns:a16="http://schemas.microsoft.com/office/drawing/2014/main" id="{8BF249F4-E8F6-5053-4750-5FD53737755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08942" y="1975497"/>
            <a:ext cx="2392674" cy="1405897"/>
          </a:xfrm>
          <a:prstGeom prst="rect">
            <a:avLst/>
          </a:prstGeom>
        </p:spPr>
      </p:pic>
      <p:pic>
        <p:nvPicPr>
          <p:cNvPr id="24" name="Picture 23" descr="A black background with a black square&#10;&#10;AI-generated content may be incorrect.">
            <a:extLst>
              <a:ext uri="{FF2B5EF4-FFF2-40B4-BE49-F238E27FC236}">
                <a16:creationId xmlns:a16="http://schemas.microsoft.com/office/drawing/2014/main" id="{202E0C99-BC60-F6C3-9058-FD53977F6F7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915913" y="4555919"/>
            <a:ext cx="4721258" cy="1863327"/>
          </a:xfrm>
          <a:prstGeom prst="rect">
            <a:avLst/>
          </a:prstGeom>
        </p:spPr>
      </p:pic>
      <p:pic>
        <p:nvPicPr>
          <p:cNvPr id="26" name="Picture 25" descr="A black background with orange and red letters&#10;&#10;AI-generated content may be incorrect.">
            <a:extLst>
              <a:ext uri="{FF2B5EF4-FFF2-40B4-BE49-F238E27FC236}">
                <a16:creationId xmlns:a16="http://schemas.microsoft.com/office/drawing/2014/main" id="{261081CF-807F-F00B-6596-0F3EFE2B78E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20848" y="422625"/>
            <a:ext cx="4256907" cy="1055179"/>
          </a:xfrm>
          <a:prstGeom prst="rect">
            <a:avLst/>
          </a:prstGeom>
        </p:spPr>
      </p:pic>
      <p:pic>
        <p:nvPicPr>
          <p:cNvPr id="5" name="Picture 4" descr="A close up of a logo&#10;&#10;AI-generated content may be incorrect.">
            <a:extLst>
              <a:ext uri="{FF2B5EF4-FFF2-40B4-BE49-F238E27FC236}">
                <a16:creationId xmlns:a16="http://schemas.microsoft.com/office/drawing/2014/main" id="{E512C855-B696-F384-F486-0C2CA861908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467319" y="530001"/>
            <a:ext cx="5105400" cy="840427"/>
          </a:xfrm>
          <a:prstGeom prst="rect">
            <a:avLst/>
          </a:prstGeom>
        </p:spPr>
      </p:pic>
    </p:spTree>
    <p:extLst>
      <p:ext uri="{BB962C8B-B14F-4D97-AF65-F5344CB8AC3E}">
        <p14:creationId xmlns:p14="http://schemas.microsoft.com/office/powerpoint/2010/main" val="2395263867"/>
      </p:ext>
    </p:extLst>
  </p:cSld>
  <p:clrMapOvr>
    <a:masterClrMapping/>
  </p:clrMapOvr>
  <p:transition spd="slow">
    <p:push/>
  </p:transition>
  <p:extLst>
    <p:ext uri="{6950BFC3-D8DA-4A85-94F7-54DA5524770B}">
      <p188:commentRel xmlns:p188="http://schemas.microsoft.com/office/powerpoint/2018/8/main" r:id="rId2"/>
    </p:ext>
  </p:extLs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7061F-0D8D-4E6E-75D2-219CB5F40FEF}"/>
            </a:ext>
          </a:extLst>
        </p:cNvPr>
        <p:cNvGrpSpPr/>
        <p:nvPr/>
      </p:nvGrpSpPr>
      <p:grpSpPr>
        <a:xfrm>
          <a:off x="0" y="0"/>
          <a:ext cx="0" cy="0"/>
          <a:chOff x="0" y="0"/>
          <a:chExt cx="0" cy="0"/>
        </a:xfrm>
      </p:grpSpPr>
      <p:pic>
        <p:nvPicPr>
          <p:cNvPr id="8" name="Picture 7" descr="A blue and green rectangle with text&#10;&#10;AI-generated content may be incorrect.">
            <a:extLst>
              <a:ext uri="{FF2B5EF4-FFF2-40B4-BE49-F238E27FC236}">
                <a16:creationId xmlns:a16="http://schemas.microsoft.com/office/drawing/2014/main" id="{784FD234-DC89-A978-2B71-E9218EE80D6B}"/>
              </a:ext>
            </a:extLst>
          </p:cNvPr>
          <p:cNvPicPr>
            <a:picLocks noChangeAspect="1"/>
          </p:cNvPicPr>
          <p:nvPr/>
        </p:nvPicPr>
        <p:blipFill>
          <a:blip r:embed="rId4"/>
          <a:srcRect l="874" t="-74" r="1217" b="-158"/>
          <a:stretch>
            <a:fillRect/>
          </a:stretch>
        </p:blipFill>
        <p:spPr>
          <a:xfrm>
            <a:off x="804373" y="427404"/>
            <a:ext cx="10583253" cy="4218360"/>
          </a:xfrm>
          <a:prstGeom prst="rect">
            <a:avLst/>
          </a:prstGeom>
        </p:spPr>
      </p:pic>
      <p:pic>
        <p:nvPicPr>
          <p:cNvPr id="2" name="Picture 1" descr="A qr code on a black background&#10;&#10;AI-generated content may be incorrect.">
            <a:extLst>
              <a:ext uri="{FF2B5EF4-FFF2-40B4-BE49-F238E27FC236}">
                <a16:creationId xmlns:a16="http://schemas.microsoft.com/office/drawing/2014/main" id="{75AC5FF4-73ED-EE6A-F002-DE3FD97F9D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391" y="4830297"/>
            <a:ext cx="1700894" cy="1700894"/>
          </a:xfrm>
          <a:prstGeom prst="rect">
            <a:avLst/>
          </a:prstGeom>
        </p:spPr>
      </p:pic>
    </p:spTree>
    <p:extLst>
      <p:ext uri="{BB962C8B-B14F-4D97-AF65-F5344CB8AC3E}">
        <p14:creationId xmlns:p14="http://schemas.microsoft.com/office/powerpoint/2010/main" val="1929895647"/>
      </p:ext>
    </p:extLst>
  </p:cSld>
  <p:clrMapOvr>
    <a:masterClrMapping/>
  </p:clrMapOvr>
  <p:transition spd="slow">
    <p:push/>
  </p:transition>
  <p:extLst>
    <p:ext uri="{6950BFC3-D8DA-4A85-94F7-54DA5524770B}">
      <p188:commentRel xmlns:p188="http://schemas.microsoft.com/office/powerpoint/2018/8/main" r:id="rId3"/>
    </p:ext>
  </p:extLs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00052-FA8E-7BDB-A4EC-BE901AF7FCF4}"/>
            </a:ext>
          </a:extLst>
        </p:cNvPr>
        <p:cNvGrpSpPr/>
        <p:nvPr/>
      </p:nvGrpSpPr>
      <p:grpSpPr>
        <a:xfrm>
          <a:off x="0" y="0"/>
          <a:ext cx="0" cy="0"/>
          <a:chOff x="0" y="0"/>
          <a:chExt cx="0" cy="0"/>
        </a:xfrm>
      </p:grpSpPr>
      <p:pic>
        <p:nvPicPr>
          <p:cNvPr id="3" name="Picture 2" descr="A gavel on top of a book&#10;&#10;AI-generated content may be incorrect.">
            <a:extLst>
              <a:ext uri="{FF2B5EF4-FFF2-40B4-BE49-F238E27FC236}">
                <a16:creationId xmlns:a16="http://schemas.microsoft.com/office/drawing/2014/main" id="{83D794ED-5A26-0879-F858-C0013B3C7B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4180" y="325087"/>
            <a:ext cx="2589067" cy="2589067"/>
          </a:xfrm>
          <a:prstGeom prst="rect">
            <a:avLst/>
          </a:prstGeom>
        </p:spPr>
      </p:pic>
      <p:pic>
        <p:nvPicPr>
          <p:cNvPr id="5" name="Picture 4" descr="A child smiling at camera&#10;&#10;AI-generated content may be incorrect.">
            <a:extLst>
              <a:ext uri="{FF2B5EF4-FFF2-40B4-BE49-F238E27FC236}">
                <a16:creationId xmlns:a16="http://schemas.microsoft.com/office/drawing/2014/main" id="{A36DD24C-15D4-EB71-F795-DD61F4CDA7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2833" y="325087"/>
            <a:ext cx="2589067" cy="2589067"/>
          </a:xfrm>
          <a:prstGeom prst="rect">
            <a:avLst/>
          </a:prstGeom>
        </p:spPr>
      </p:pic>
      <p:pic>
        <p:nvPicPr>
          <p:cNvPr id="7" name="Picture 6" descr="A group of children sitting at desks with a computer&#10;&#10;AI-generated content may be incorrect.">
            <a:extLst>
              <a:ext uri="{FF2B5EF4-FFF2-40B4-BE49-F238E27FC236}">
                <a16:creationId xmlns:a16="http://schemas.microsoft.com/office/drawing/2014/main" id="{B6F1053C-0FD9-8A11-24A1-7657D683D3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34181" y="3088252"/>
            <a:ext cx="2589067" cy="2589067"/>
          </a:xfrm>
          <a:prstGeom prst="rect">
            <a:avLst/>
          </a:prstGeom>
        </p:spPr>
      </p:pic>
      <p:pic>
        <p:nvPicPr>
          <p:cNvPr id="10" name="Picture 9" descr="A person walking towards a building&#10;&#10;AI-generated content may be incorrect.">
            <a:extLst>
              <a:ext uri="{FF2B5EF4-FFF2-40B4-BE49-F238E27FC236}">
                <a16:creationId xmlns:a16="http://schemas.microsoft.com/office/drawing/2014/main" id="{CF1A5679-EC63-5A5D-FD8D-F42502DEDC1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85527" y="3088252"/>
            <a:ext cx="2589067" cy="2589067"/>
          </a:xfrm>
          <a:prstGeom prst="rect">
            <a:avLst/>
          </a:prstGeom>
        </p:spPr>
      </p:pic>
      <p:pic>
        <p:nvPicPr>
          <p:cNvPr id="16" name="Picture 15" descr="A person helping a child with a book&#10;&#10;AI-generated content may be incorrect.">
            <a:extLst>
              <a:ext uri="{FF2B5EF4-FFF2-40B4-BE49-F238E27FC236}">
                <a16:creationId xmlns:a16="http://schemas.microsoft.com/office/drawing/2014/main" id="{AC7305F0-055A-37F7-F881-8F918E9BA3C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36875" y="325091"/>
            <a:ext cx="2589067" cy="2589067"/>
          </a:xfrm>
          <a:prstGeom prst="rect">
            <a:avLst/>
          </a:prstGeom>
        </p:spPr>
      </p:pic>
      <p:pic>
        <p:nvPicPr>
          <p:cNvPr id="18" name="Picture 17" descr="A group of people clapping&#10;&#10;AI-generated content may be incorrect.">
            <a:extLst>
              <a:ext uri="{FF2B5EF4-FFF2-40B4-BE49-F238E27FC236}">
                <a16:creationId xmlns:a16="http://schemas.microsoft.com/office/drawing/2014/main" id="{B322A068-2F02-C0A4-F3EC-8C176B1B842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85526" y="325086"/>
            <a:ext cx="2589067" cy="2589067"/>
          </a:xfrm>
          <a:prstGeom prst="rect">
            <a:avLst/>
          </a:prstGeom>
        </p:spPr>
      </p:pic>
      <p:pic>
        <p:nvPicPr>
          <p:cNvPr id="20" name="Picture 19" descr="A person and children in a circle&#10;&#10;AI-generated content may be incorrect.">
            <a:extLst>
              <a:ext uri="{FF2B5EF4-FFF2-40B4-BE49-F238E27FC236}">
                <a16:creationId xmlns:a16="http://schemas.microsoft.com/office/drawing/2014/main" id="{627348C9-1380-04F6-002C-ACC702C0CEA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2833" y="3088251"/>
            <a:ext cx="2589067" cy="2589067"/>
          </a:xfrm>
          <a:prstGeom prst="rect">
            <a:avLst/>
          </a:prstGeom>
        </p:spPr>
      </p:pic>
      <p:pic>
        <p:nvPicPr>
          <p:cNvPr id="22" name="Picture 21" descr="A blue and orange logo&#10;&#10;AI-generated content may be incorrect.">
            <a:extLst>
              <a:ext uri="{FF2B5EF4-FFF2-40B4-BE49-F238E27FC236}">
                <a16:creationId xmlns:a16="http://schemas.microsoft.com/office/drawing/2014/main" id="{3A9768BB-748B-889E-E304-83912883C19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036875" y="3088252"/>
            <a:ext cx="2589067" cy="2589067"/>
          </a:xfrm>
          <a:prstGeom prst="rect">
            <a:avLst/>
          </a:prstGeom>
        </p:spPr>
      </p:pic>
    </p:spTree>
    <p:extLst>
      <p:ext uri="{BB962C8B-B14F-4D97-AF65-F5344CB8AC3E}">
        <p14:creationId xmlns:p14="http://schemas.microsoft.com/office/powerpoint/2010/main" val="3723122776"/>
      </p:ext>
    </p:extLst>
  </p:cSld>
  <p:clrMapOvr>
    <a:masterClrMapping/>
  </p:clrMapOvr>
  <p:transition spd="slow">
    <p:push/>
  </p:transition>
  <p:extLst>
    <p:ext uri="{6950BFC3-D8DA-4A85-94F7-54DA5524770B}">
      <p188:commentRel xmlns:p188="http://schemas.microsoft.com/office/powerpoint/2018/8/main" r:id="rId3"/>
    </p:ext>
  </p:extLs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3FEED-924B-4A61-DE14-80231BEAF517}"/>
            </a:ext>
          </a:extLst>
        </p:cNvPr>
        <p:cNvGrpSpPr/>
        <p:nvPr/>
      </p:nvGrpSpPr>
      <p:grpSpPr>
        <a:xfrm>
          <a:off x="0" y="0"/>
          <a:ext cx="0" cy="0"/>
          <a:chOff x="0" y="0"/>
          <a:chExt cx="0" cy="0"/>
        </a:xfrm>
      </p:grpSpPr>
      <p:pic>
        <p:nvPicPr>
          <p:cNvPr id="1029" name="Picture 5">
            <a:extLst>
              <a:ext uri="{FF2B5EF4-FFF2-40B4-BE49-F238E27FC236}">
                <a16:creationId xmlns:a16="http://schemas.microsoft.com/office/drawing/2014/main" id="{C5955492-9919-F27E-0C23-0FB2954C1E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93132"/>
            <a:ext cx="11734800" cy="32004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DAB06182-5624-C571-B063-1C711B96EA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5712" y="3848875"/>
            <a:ext cx="1817688" cy="181122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
            <a:extLst>
              <a:ext uri="{FF2B5EF4-FFF2-40B4-BE49-F238E27FC236}">
                <a16:creationId xmlns:a16="http://schemas.microsoft.com/office/drawing/2014/main" id="{9B7BA604-67CA-6032-8B7C-05B4395E2F80}"/>
              </a:ext>
            </a:extLst>
          </p:cNvPr>
          <p:cNvSpPr txBox="1"/>
          <p:nvPr/>
        </p:nvSpPr>
        <p:spPr>
          <a:xfrm>
            <a:off x="228600" y="3429000"/>
            <a:ext cx="8697917" cy="3077766"/>
          </a:xfrm>
          <a:prstGeom prst="rect">
            <a:avLst/>
          </a:prstGeom>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r>
              <a:rPr lang="en-US" sz="2000" b="1">
                <a:latin typeface="Calibri"/>
                <a:ea typeface="Calibri"/>
                <a:cs typeface="Calibri"/>
              </a:rPr>
              <a:t>Topics include:</a:t>
            </a:r>
          </a:p>
          <a:p>
            <a:pPr marL="1371600" lvl="2" indent="-457200">
              <a:buFont typeface="Wingdings" panose="05000000000000000000" pitchFamily="2" charset="2"/>
              <a:buChar char="Ø"/>
            </a:pPr>
            <a:r>
              <a:rPr lang="en-US" sz="2000" b="1">
                <a:latin typeface="+mj-lt"/>
                <a:ea typeface="Calibri"/>
                <a:cs typeface="Calibri"/>
              </a:rPr>
              <a:t>Finance</a:t>
            </a:r>
          </a:p>
          <a:p>
            <a:pPr marL="1371600" lvl="2" indent="-457200">
              <a:buFont typeface="Wingdings" panose="05000000000000000000" pitchFamily="2" charset="2"/>
              <a:buChar char="Ø"/>
            </a:pPr>
            <a:r>
              <a:rPr lang="en-US" sz="2000" b="1">
                <a:latin typeface="+mj-lt"/>
                <a:ea typeface="Calibri"/>
                <a:cs typeface="Calibri"/>
              </a:rPr>
              <a:t>Fundraising</a:t>
            </a:r>
          </a:p>
          <a:p>
            <a:pPr marL="1371600" lvl="2" indent="-457200">
              <a:buFont typeface="Wingdings" panose="05000000000000000000" pitchFamily="2" charset="2"/>
              <a:buChar char="Ø"/>
            </a:pPr>
            <a:r>
              <a:rPr lang="en-US" sz="2000" b="1">
                <a:latin typeface="+mj-lt"/>
                <a:ea typeface="Calibri"/>
                <a:cs typeface="Calibri"/>
              </a:rPr>
              <a:t>Human Resources</a:t>
            </a:r>
          </a:p>
          <a:p>
            <a:pPr marL="1371600" lvl="2" indent="-457200">
              <a:buFont typeface="Wingdings" panose="05000000000000000000" pitchFamily="2" charset="2"/>
              <a:buChar char="Ø"/>
            </a:pPr>
            <a:r>
              <a:rPr lang="en-US" sz="2000" b="1">
                <a:latin typeface="+mj-lt"/>
              </a:rPr>
              <a:t>Practical AI tools, prompt tips, and workflow strategies for schools</a:t>
            </a:r>
          </a:p>
          <a:p>
            <a:pPr marL="457200" indent="-457200" algn="ctr">
              <a:buFont typeface="Wingdings" panose="05000000000000000000" pitchFamily="2" charset="2"/>
              <a:buChar char="Ø"/>
            </a:pPr>
            <a:endParaRPr lang="en-US" sz="2000" b="1">
              <a:latin typeface="+mj-lt"/>
              <a:ea typeface="Calibri"/>
              <a:cs typeface="Calibri"/>
            </a:endParaRPr>
          </a:p>
          <a:p>
            <a:pPr algn="ctr"/>
            <a:r>
              <a:rPr lang="en-US" sz="2000" b="1">
                <a:latin typeface="+mj-lt"/>
                <a:ea typeface="Calibri"/>
                <a:cs typeface="Calibri"/>
              </a:rPr>
              <a:t>Registration is open:</a:t>
            </a:r>
          </a:p>
          <a:p>
            <a:pPr algn="ctr"/>
            <a:r>
              <a:rPr lang="en-US" sz="2000" b="1">
                <a:latin typeface="Calibri"/>
                <a:ea typeface="Calibri"/>
                <a:cs typeface="Calibri"/>
              </a:rPr>
              <a:t>Early Bird Pricing - $199 through September 30</a:t>
            </a:r>
            <a:r>
              <a:rPr lang="en-US" sz="2000" b="1" baseline="30000">
                <a:latin typeface="Calibri"/>
                <a:ea typeface="Calibri"/>
                <a:cs typeface="Calibri"/>
              </a:rPr>
              <a:t>th</a:t>
            </a:r>
            <a:endParaRPr lang="en-US" sz="2000" b="1">
              <a:latin typeface="Calibri"/>
              <a:ea typeface="Calibri"/>
              <a:cs typeface="Calibri"/>
            </a:endParaRPr>
          </a:p>
          <a:p>
            <a:pPr algn="ctr"/>
            <a:r>
              <a:rPr lang="en-US" sz="2000" b="1">
                <a:latin typeface="Calibri"/>
                <a:ea typeface="Calibri"/>
                <a:cs typeface="Calibri"/>
              </a:rPr>
              <a:t>$249 starting October 1st</a:t>
            </a:r>
          </a:p>
          <a:p>
            <a:pPr algn="ctr"/>
            <a:r>
              <a:rPr lang="en-US" sz="2000" b="1">
                <a:latin typeface="Calibri"/>
                <a:ea typeface="Calibri"/>
                <a:cs typeface="Calibri"/>
              </a:rPr>
              <a:t>Bonus:</a:t>
            </a:r>
            <a:r>
              <a:rPr lang="en-US" sz="2000">
                <a:latin typeface="Calibri"/>
                <a:ea typeface="Calibri"/>
                <a:cs typeface="Calibri"/>
              </a:rPr>
              <a:t> Free ACSI Personnel Guide ($99 value) for first 100 registrants</a:t>
            </a:r>
            <a:endParaRPr lang="en-US" sz="2000">
              <a:solidFill>
                <a:srgbClr val="000000"/>
              </a:solidFill>
              <a:latin typeface="Arial"/>
              <a:ea typeface="Arial"/>
              <a:cs typeface="Arial"/>
            </a:endParaRPr>
          </a:p>
        </p:txBody>
      </p:sp>
    </p:spTree>
    <p:extLst>
      <p:ext uri="{BB962C8B-B14F-4D97-AF65-F5344CB8AC3E}">
        <p14:creationId xmlns:p14="http://schemas.microsoft.com/office/powerpoint/2010/main" val="3854107949"/>
      </p:ext>
    </p:extLst>
  </p:cSld>
  <p:clrMapOvr>
    <a:masterClrMapping/>
  </p:clrMapOvr>
  <p:transition spd="slow">
    <p:push/>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85FCFA-138F-D729-E42E-0A7D25FBA57B}"/>
            </a:ext>
          </a:extLst>
        </p:cNvPr>
        <p:cNvGrpSpPr/>
        <p:nvPr/>
      </p:nvGrpSpPr>
      <p:grpSpPr>
        <a:xfrm>
          <a:off x="0" y="0"/>
          <a:ext cx="0" cy="0"/>
          <a:chOff x="0" y="0"/>
          <a:chExt cx="0" cy="0"/>
        </a:xfrm>
      </p:grpSpPr>
      <p:pic>
        <p:nvPicPr>
          <p:cNvPr id="1030" name="Picture 6" descr="A black background with a black square&#10;&#10;Description automatically generated with medium confidence">
            <a:extLst>
              <a:ext uri="{FF2B5EF4-FFF2-40B4-BE49-F238E27FC236}">
                <a16:creationId xmlns:a16="http://schemas.microsoft.com/office/drawing/2014/main" id="{00ED976E-F950-9FF7-AAE8-4BBBB3A601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70" t="36341" r="59771" b="16342"/>
          <a:stretch>
            <a:fillRect/>
          </a:stretch>
        </p:blipFill>
        <p:spPr bwMode="auto">
          <a:xfrm>
            <a:off x="2304657" y="2514409"/>
            <a:ext cx="7582686" cy="18573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23E6EF8-1E99-F5F2-65FE-9DB219321CA0}"/>
              </a:ext>
            </a:extLst>
          </p:cNvPr>
          <p:cNvSpPr txBox="1"/>
          <p:nvPr/>
        </p:nvSpPr>
        <p:spPr>
          <a:xfrm>
            <a:off x="2857500" y="4541618"/>
            <a:ext cx="6477000" cy="646331"/>
          </a:xfrm>
          <a:prstGeom prst="rect">
            <a:avLst/>
          </a:prstGeom>
          <a:noFill/>
        </p:spPr>
        <p:txBody>
          <a:bodyPr wrap="square" lIns="91440" tIns="45720" rIns="91440" bIns="45720" rtlCol="0" anchor="t">
            <a:spAutoFit/>
          </a:bodyPr>
          <a:lstStyle/>
          <a:p>
            <a:pPr algn="ctr"/>
            <a:r>
              <a:rPr lang="en-US" sz="3600">
                <a:latin typeface="Nexa Bold"/>
              </a:rPr>
              <a:t>#ACSI2025</a:t>
            </a:r>
          </a:p>
        </p:txBody>
      </p:sp>
      <p:sp>
        <p:nvSpPr>
          <p:cNvPr id="6" name="TextBox 5">
            <a:extLst>
              <a:ext uri="{FF2B5EF4-FFF2-40B4-BE49-F238E27FC236}">
                <a16:creationId xmlns:a16="http://schemas.microsoft.com/office/drawing/2014/main" id="{F4AF5042-C9BB-8E81-80EC-E313DF9387D7}"/>
              </a:ext>
            </a:extLst>
          </p:cNvPr>
          <p:cNvSpPr txBox="1"/>
          <p:nvPr/>
        </p:nvSpPr>
        <p:spPr>
          <a:xfrm>
            <a:off x="488886" y="568106"/>
            <a:ext cx="7423842" cy="1015663"/>
          </a:xfrm>
          <a:prstGeom prst="rect">
            <a:avLst/>
          </a:prstGeom>
          <a:noFill/>
        </p:spPr>
        <p:txBody>
          <a:bodyPr wrap="square" rtlCol="0">
            <a:spAutoFit/>
          </a:bodyPr>
          <a:lstStyle/>
          <a:p>
            <a:r>
              <a:rPr lang="en-US" sz="6000" b="1">
                <a:solidFill>
                  <a:srgbClr val="F9A53A"/>
                </a:solidFill>
                <a:latin typeface="Nexa Bold" panose="02000000000000000000" pitchFamily="50" charset="0"/>
              </a:rPr>
              <a:t>Follow Us on Social</a:t>
            </a:r>
            <a:endParaRPr lang="en-US" sz="5400" b="1">
              <a:solidFill>
                <a:srgbClr val="F9A53A"/>
              </a:solidFill>
              <a:latin typeface="Nexa Bold" panose="02000000000000000000" pitchFamily="50" charset="0"/>
            </a:endParaRPr>
          </a:p>
        </p:txBody>
      </p:sp>
    </p:spTree>
    <p:extLst>
      <p:ext uri="{BB962C8B-B14F-4D97-AF65-F5344CB8AC3E}">
        <p14:creationId xmlns:p14="http://schemas.microsoft.com/office/powerpoint/2010/main" val="3057547589"/>
      </p:ext>
    </p:extLst>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EF074-9021-F7B1-23EA-1F7F74AA2ED8}"/>
            </a:ext>
          </a:extLst>
        </p:cNvPr>
        <p:cNvGrpSpPr/>
        <p:nvPr/>
      </p:nvGrpSpPr>
      <p:grpSpPr>
        <a:xfrm>
          <a:off x="0" y="0"/>
          <a:ext cx="0" cy="0"/>
          <a:chOff x="0" y="0"/>
          <a:chExt cx="0" cy="0"/>
        </a:xfrm>
      </p:grpSpPr>
      <p:pic>
        <p:nvPicPr>
          <p:cNvPr id="2" name="Online Media 1" title="2025 ACSI Highlight Video for Donors">
            <a:hlinkClick r:id="" action="ppaction://media"/>
            <a:extLst>
              <a:ext uri="{FF2B5EF4-FFF2-40B4-BE49-F238E27FC236}">
                <a16:creationId xmlns:a16="http://schemas.microsoft.com/office/drawing/2014/main" id="{8F7D320E-D9A9-0843-DFD8-9EDAEF4548C8}"/>
              </a:ext>
            </a:extLst>
          </p:cNvPr>
          <p:cNvPicPr>
            <a:picLocks noRot="1" noChangeAspect="1"/>
          </p:cNvPicPr>
          <p:nvPr>
            <a:videoFile r:link="rId1"/>
          </p:nvPr>
        </p:nvPicPr>
        <p:blipFill>
          <a:blip r:embed="rId4"/>
          <a:stretch>
            <a:fillRect/>
          </a:stretch>
        </p:blipFill>
        <p:spPr>
          <a:xfrm>
            <a:off x="1981200" y="202842"/>
            <a:ext cx="8229600" cy="5486400"/>
          </a:xfrm>
          <a:prstGeom prst="rect">
            <a:avLst/>
          </a:prstGeom>
        </p:spPr>
      </p:pic>
    </p:spTree>
    <p:extLst>
      <p:ext uri="{BB962C8B-B14F-4D97-AF65-F5344CB8AC3E}">
        <p14:creationId xmlns:p14="http://schemas.microsoft.com/office/powerpoint/2010/main" val="3541851361"/>
      </p:ext>
    </p:extLst>
  </p:cSld>
  <p:clrMapOvr>
    <a:masterClrMapping/>
  </p:clrMapOvr>
  <p:transition spd="slow">
    <p:push/>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D2B02-C7F8-1B2D-38C6-3F9149CDCE2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250A437-6A8B-79CC-68CD-A7F2042E1EF8}"/>
              </a:ext>
            </a:extLst>
          </p:cNvPr>
          <p:cNvSpPr txBox="1"/>
          <p:nvPr/>
        </p:nvSpPr>
        <p:spPr>
          <a:xfrm>
            <a:off x="488886" y="568106"/>
            <a:ext cx="7423842" cy="1200329"/>
          </a:xfrm>
          <a:prstGeom prst="rect">
            <a:avLst/>
          </a:prstGeom>
          <a:noFill/>
        </p:spPr>
        <p:txBody>
          <a:bodyPr wrap="square" lIns="91440" tIns="45720" rIns="91440" bIns="45720" rtlCol="0" anchor="t">
            <a:spAutoFit/>
          </a:bodyPr>
          <a:lstStyle/>
          <a:p>
            <a:r>
              <a:rPr lang="en-US" sz="7200" b="1">
                <a:solidFill>
                  <a:srgbClr val="F9A53A"/>
                </a:solidFill>
                <a:latin typeface="Nexa Bold"/>
              </a:rPr>
              <a:t>Thank You!</a:t>
            </a:r>
            <a:endParaRPr lang="en-US" sz="6600" b="1">
              <a:solidFill>
                <a:srgbClr val="F9A53A"/>
              </a:solidFill>
              <a:latin typeface="Nexa Bold" panose="02000000000000000000" pitchFamily="50" charset="0"/>
            </a:endParaRPr>
          </a:p>
        </p:txBody>
      </p:sp>
      <p:pic>
        <p:nvPicPr>
          <p:cNvPr id="4" name="Picture 3" descr="A qr code on a black background&#10;&#10;AI-generated content may be incorrect.">
            <a:extLst>
              <a:ext uri="{FF2B5EF4-FFF2-40B4-BE49-F238E27FC236}">
                <a16:creationId xmlns:a16="http://schemas.microsoft.com/office/drawing/2014/main" id="{586F9FEA-6C52-BF58-5DA0-625DFD8826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869" y="4366033"/>
            <a:ext cx="1923861" cy="1923861"/>
          </a:xfrm>
          <a:prstGeom prst="rect">
            <a:avLst/>
          </a:prstGeom>
        </p:spPr>
      </p:pic>
    </p:spTree>
    <p:extLst>
      <p:ext uri="{BB962C8B-B14F-4D97-AF65-F5344CB8AC3E}">
        <p14:creationId xmlns:p14="http://schemas.microsoft.com/office/powerpoint/2010/main" val="2252867434"/>
      </p:ext>
    </p:extLst>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65A59-1EDB-DF78-ABC8-D566CBCAE12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B324205-C1E2-956C-0162-7C7C46A91152}"/>
              </a:ext>
            </a:extLst>
          </p:cNvPr>
          <p:cNvSpPr txBox="1"/>
          <p:nvPr/>
        </p:nvSpPr>
        <p:spPr>
          <a:xfrm>
            <a:off x="488886" y="568106"/>
            <a:ext cx="7423842" cy="2308324"/>
          </a:xfrm>
          <a:prstGeom prst="rect">
            <a:avLst/>
          </a:prstGeom>
          <a:noFill/>
        </p:spPr>
        <p:txBody>
          <a:bodyPr wrap="square" rtlCol="0">
            <a:spAutoFit/>
          </a:bodyPr>
          <a:lstStyle/>
          <a:p>
            <a:r>
              <a:rPr lang="en-US" sz="7200" b="1">
                <a:solidFill>
                  <a:srgbClr val="F9A53A"/>
                </a:solidFill>
                <a:latin typeface="Nexa Bold" panose="02000000000000000000" pitchFamily="50" charset="0"/>
              </a:rPr>
              <a:t>Devotion &amp;</a:t>
            </a:r>
          </a:p>
          <a:p>
            <a:r>
              <a:rPr lang="en-US" sz="7200" b="1">
                <a:solidFill>
                  <a:srgbClr val="F9A53A"/>
                </a:solidFill>
                <a:latin typeface="Nexa Bold" panose="02000000000000000000" pitchFamily="50" charset="0"/>
              </a:rPr>
              <a:t>Prayer</a:t>
            </a:r>
            <a:endParaRPr lang="en-US" sz="6600" b="1">
              <a:solidFill>
                <a:srgbClr val="F9A53A"/>
              </a:solidFill>
              <a:latin typeface="Nexa Bold" panose="02000000000000000000" pitchFamily="50" charset="0"/>
            </a:endParaRPr>
          </a:p>
        </p:txBody>
      </p:sp>
    </p:spTree>
    <p:extLst>
      <p:ext uri="{BB962C8B-B14F-4D97-AF65-F5344CB8AC3E}">
        <p14:creationId xmlns:p14="http://schemas.microsoft.com/office/powerpoint/2010/main" val="2250351739"/>
      </p:ext>
    </p:extLst>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9BF6EAF-5E2F-C9A4-8CA6-6D1DF3620EFF}"/>
            </a:ext>
          </a:extLst>
        </p:cNvPr>
        <p:cNvGrpSpPr/>
        <p:nvPr/>
      </p:nvGrpSpPr>
      <p:grpSpPr>
        <a:xfrm>
          <a:off x="0" y="0"/>
          <a:ext cx="0" cy="0"/>
          <a:chOff x="0" y="0"/>
          <a:chExt cx="0" cy="0"/>
        </a:xfrm>
      </p:grpSpPr>
      <p:pic>
        <p:nvPicPr>
          <p:cNvPr id="4" name="Picture 2">
            <a:extLst>
              <a:ext uri="{FF2B5EF4-FFF2-40B4-BE49-F238E27FC236}">
                <a16:creationId xmlns:a16="http://schemas.microsoft.com/office/drawing/2014/main" id="{5B399A25-5715-31EB-F079-8864DA47C6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8" y="563349"/>
            <a:ext cx="12192000" cy="5730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0454790"/>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578AD-51F4-845F-51E7-58D99CB3AAF4}"/>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410913EC-29B2-7222-64FA-981B92EF4C75}"/>
              </a:ext>
            </a:extLst>
          </p:cNvPr>
          <p:cNvSpPr/>
          <p:nvPr/>
        </p:nvSpPr>
        <p:spPr>
          <a:xfrm>
            <a:off x="0" y="5939073"/>
            <a:ext cx="8537418" cy="918927"/>
          </a:xfrm>
          <a:prstGeom prst="rect">
            <a:avLst/>
          </a:prstGeom>
          <a:solidFill>
            <a:srgbClr val="FAA0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diagram of a growth initiative&#10;&#10;AI-generated content may be incorrect.">
            <a:extLst>
              <a:ext uri="{FF2B5EF4-FFF2-40B4-BE49-F238E27FC236}">
                <a16:creationId xmlns:a16="http://schemas.microsoft.com/office/drawing/2014/main" id="{5C083827-387F-D429-99C4-C3142B74FE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spTree>
    <p:extLst>
      <p:ext uri="{BB962C8B-B14F-4D97-AF65-F5344CB8AC3E}">
        <p14:creationId xmlns:p14="http://schemas.microsoft.com/office/powerpoint/2010/main" val="1274193980"/>
      </p:ext>
    </p:extLst>
  </p:cSld>
  <p:clrMapOvr>
    <a:masterClrMapping/>
  </p:clrMapOvr>
  <p:transition spd="slow">
    <p:push/>
  </p:transition>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pprovalAssignedTo xmlns="ba5c94e6-ac2e-4449-b08a-f8618784b002">
      <UserInfo>
        <DisplayName/>
        <AccountId xsi:nil="true"/>
        <AccountType/>
      </UserInfo>
    </_ApprovalAssignedTo>
    <_ApprovalRespondedBy xmlns="ba5c94e6-ac2e-4449-b08a-f8618784b002">
      <UserInfo>
        <DisplayName/>
        <AccountId xsi:nil="true"/>
        <AccountType/>
      </UserInfo>
    </_ApprovalRespondedBy>
    <_ApprovalStatus xmlns="ba5c94e6-ac2e-4449-b08a-f8618784b002">0</_ApprovalStatus>
    <lcf76f155ced4ddcb4097134ff3c332f xmlns="ba5c94e6-ac2e-4449-b08a-f8618784b002">
      <Terms xmlns="http://schemas.microsoft.com/office/infopath/2007/PartnerControls"/>
    </lcf76f155ced4ddcb4097134ff3c332f>
    <TaxCatchAll xmlns="df93867d-9381-472c-8f70-c08c1d23f977" xsi:nil="true"/>
    <_ApprovalSentBy xmlns="ba5c94e6-ac2e-4449-b08a-f8618784b002">
      <UserInfo>
        <DisplayName/>
        <AccountId xsi:nil="true"/>
        <AccountType/>
      </UserInfo>
    </_ApprovalSent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5A267D241600842BE096599B23647CD" ma:contentTypeVersion="23" ma:contentTypeDescription="Create a new document." ma:contentTypeScope="" ma:versionID="c18989f8d1bbba0ea85abbacfc3f50d4">
  <xsd:schema xmlns:xsd="http://www.w3.org/2001/XMLSchema" xmlns:xs="http://www.w3.org/2001/XMLSchema" xmlns:p="http://schemas.microsoft.com/office/2006/metadata/properties" xmlns:ns2="ba5c94e6-ac2e-4449-b08a-f8618784b002" xmlns:ns3="df93867d-9381-472c-8f70-c08c1d23f977" targetNamespace="http://schemas.microsoft.com/office/2006/metadata/properties" ma:root="true" ma:fieldsID="b7c20c7c7322f296ff3fad9107764686" ns2:_="" ns3:_="">
    <xsd:import namespace="ba5c94e6-ac2e-4449-b08a-f8618784b002"/>
    <xsd:import namespace="df93867d-9381-472c-8f70-c08c1d23f97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DateTaken"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element ref="ns2:_ApprovalAssignedTo" minOccurs="0"/>
                <xsd:element ref="ns2:_ApprovalRespondedBy" minOccurs="0"/>
                <xsd:element ref="ns2:_ApprovalSentBy" minOccurs="0"/>
                <xsd:element ref="ns2:_Approval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5c94e6-ac2e-4449-b08a-f8618784b0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8d1cdf8-5340-4a71-b631-14e69df0cb2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element name="_ApprovalAssignedTo" ma:index="27" nillable="true" ma:displayName="Approvers" ma:list="UserInfo" ma:internalName="_ApprovalAssignedTo"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ApprovalRespondedBy" ma:index="28" nillable="true" ma:displayName="Responses" ma:list="UserInfo" ma:internalName="_ApprovalRespondedBy"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ApprovalSentBy" ma:index="29" nillable="true" ma:displayName="Approval Creator" ma:list="UserInfo" ma:internalName="_ApprovalSent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ApprovalStatus" ma:index="30" nillable="true" ma:displayName="Approval status" ma:internalName="_ApprovalStatu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f93867d-9381-472c-8f70-c08c1d23f97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388edb-94ba-4ac4-8685-c610bb875176}" ma:internalName="TaxCatchAll" ma:showField="CatchAllData" ma:web="df93867d-9381-472c-8f70-c08c1d23f9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25C3A7C-0350-4CDF-9195-3537368E08BC}">
  <ds:schemaRefs>
    <ds:schemaRef ds:uri="ba5c94e6-ac2e-4449-b08a-f8618784b002"/>
    <ds:schemaRef ds:uri="df93867d-9381-472c-8f70-c08c1d23f97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3724CCE-79F6-4DBD-9CD2-72333D3785C6}">
  <ds:schemaRefs>
    <ds:schemaRef ds:uri="http://schemas.microsoft.com/sharepoint/v3/contenttype/forms"/>
  </ds:schemaRefs>
</ds:datastoreItem>
</file>

<file path=customXml/itemProps3.xml><?xml version="1.0" encoding="utf-8"?>
<ds:datastoreItem xmlns:ds="http://schemas.openxmlformats.org/officeDocument/2006/customXml" ds:itemID="{039E40C9-B869-4231-88F7-EFFEE009AB08}">
  <ds:schemaRefs>
    <ds:schemaRef ds:uri="ba5c94e6-ac2e-4449-b08a-f8618784b002"/>
    <ds:schemaRef ds:uri="df93867d-9381-472c-8f70-c08c1d23f97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60</Slides>
  <Notes>59</Notes>
  <HiddenSlides>0</HiddenSlides>
  <ScaleCrop>false</ScaleCrop>
  <HeadingPairs>
    <vt:vector size="4" baseType="variant">
      <vt:variant>
        <vt:lpstr>Theme</vt:lpstr>
      </vt:variant>
      <vt:variant>
        <vt:i4>4</vt:i4>
      </vt:variant>
      <vt:variant>
        <vt:lpstr>Slide Titles</vt:lpstr>
      </vt:variant>
      <vt:variant>
        <vt:i4>60</vt:i4>
      </vt:variant>
    </vt:vector>
  </HeadingPairs>
  <TitlesOfParts>
    <vt:vector size="64" baseType="lpstr">
      <vt:lpstr>1_Office Theme</vt:lpstr>
      <vt:lpstr>2_Office Theme</vt:lpstr>
      <vt:lpstr>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Spiritual Formation in the Home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Discussion Questions </vt:lpstr>
      <vt:lpstr>PowerPoint Presentation</vt:lpstr>
      <vt:lpstr>PowerPoint Presentation</vt:lpstr>
      <vt:lpstr>PowerPoint Presentation</vt:lpstr>
      <vt:lpstr>Legislative Summary</vt:lpstr>
      <vt:lpstr>Legislative Summary</vt:lpstr>
      <vt:lpstr>Legislative Summary</vt:lpstr>
      <vt:lpstr>Legislative Summary</vt:lpstr>
      <vt:lpstr>Legislative Summary</vt:lpstr>
      <vt:lpstr>Legislative Summary</vt:lpstr>
      <vt:lpstr>PowerPoint Presentation</vt:lpstr>
      <vt:lpstr>ECCA is a Tax-Credit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Findings from Heads of Schools</vt:lpstr>
      <vt:lpstr>Secure &amp; Sound: Cultivating Mental Health and Safety in Christian Schools Denver Seminary, Denver, CO May 1, 2026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Nikki Bird</dc:creator>
  <cp:revision>4</cp:revision>
  <dcterms:created xsi:type="dcterms:W3CDTF">2025-08-05T14:41:38Z</dcterms:created>
  <dcterms:modified xsi:type="dcterms:W3CDTF">2025-08-19T17:42:22Z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0x01010085A267D241600842BE096599B23647CD</vt:lpwstr>
  </property>
  <property fmtid="{D5CDD505-2E9C-101B-9397-08002B2CF9AE}" pid="3" name="MediaServiceImageTags">
    <vt:lpwstr/>
  </property>
</Properties>
</file>