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124" d="100"/>
          <a:sy n="124" d="100"/>
        </p:scale>
        <p:origin x="5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296D6-7AC3-FAAF-D018-9CC74E7AB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BD71F0-F8F3-939A-DB1D-2351FA172F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477D3-BD01-1895-F75B-2B663BDCA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A8EF-A0A2-F043-BA80-6C4A46F2DB8D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F2BDA-F515-C49A-B2B5-787669FC5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C584E-CBFE-AE81-07E7-FE98241C3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DC9B-89A5-4345-B065-339796AA3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3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C82A1-9FDB-9FC0-9507-2C6C42BA8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2CB29-2DCA-2988-13CB-F2E651043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2B2EC-6EB2-96F6-9E14-4D5DDB443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A8EF-A0A2-F043-BA80-6C4A46F2DB8D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091D1-D0FE-F020-C341-90FED18EB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9C5B7-AA8D-5D25-2AF6-C1B356691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DC9B-89A5-4345-B065-339796AA3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38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88E568-46F3-1D5C-C35D-84DAFD0C3E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B5EC9-C6C8-F376-0CB2-DC11EF3BE0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717D8-F05D-2C50-CFA6-3AD6F9E82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A8EF-A0A2-F043-BA80-6C4A46F2DB8D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66A4A-2AD0-5973-972E-6AC222590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FA966-2B2C-C787-3D0A-FC8D9307A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DC9B-89A5-4345-B065-339796AA3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60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9A70A-B9B0-B7F6-79AA-8C5492A12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CA047-4FF0-D40E-5253-9EE3A284B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E77C-855B-2D2F-7E0E-D8D2831D7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A8EF-A0A2-F043-BA80-6C4A46F2DB8D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069B5-1952-4E44-E878-C2EEAB088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B9A21-A841-1C44-434A-7E99108D7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DC9B-89A5-4345-B065-339796AA3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48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FD1CE-46DC-60A7-56E9-D18980B0A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8ADC7-C338-53D5-5AD8-EC4E4E2B1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3D9DF-460B-3FD5-7F81-3A8426FBD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A8EF-A0A2-F043-BA80-6C4A46F2DB8D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CEC50-8FCD-4DA9-2D05-A28EDCA59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A3B22-2421-BB06-3D6E-6807DBD68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DC9B-89A5-4345-B065-339796AA3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D2A-2CFB-9869-E1CC-4DDF9308E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49764-4E0D-09B9-24E1-9E50B436FA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0BF8BE-589B-ACCE-A3E5-1C2F13660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856DE-6784-85CA-8F69-764353540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A8EF-A0A2-F043-BA80-6C4A46F2DB8D}" type="datetimeFigureOut">
              <a:rPr lang="en-US" smtClean="0"/>
              <a:t>1/10/23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EEF355-CE41-4F00-5315-34F00068C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87B01C-3E35-4677-DCF3-F76B7BEEE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DC9B-89A5-4345-B065-339796AA3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96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2462B-AECB-BBD7-DEC3-64AA8D2C1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39ED8-2B74-0306-0422-89E829EBE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046ED1-CD69-0F67-E78E-41FC96791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0AA5DF-268A-BA0A-23B2-8FE8F0F13B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91D961-ADFE-F6A9-3B4C-06513CEB54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93010B-B823-420E-2F35-B0DD7BA1C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A8EF-A0A2-F043-BA80-6C4A46F2DB8D}" type="datetimeFigureOut">
              <a:rPr lang="en-US" smtClean="0"/>
              <a:t>1/10/23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93F0D7-6407-0E47-7817-F10A1D53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C76076-9CF9-B219-B24C-0FDA0D755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DC9B-89A5-4345-B065-339796AA3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20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0CD25-909D-348A-53CB-6BE82C935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A26C4B-CA48-2BD4-558E-F062903D5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A8EF-A0A2-F043-BA80-6C4A46F2DB8D}" type="datetimeFigureOut">
              <a:rPr lang="en-US" smtClean="0"/>
              <a:t>1/10/23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B52FC0-FCF4-A7AF-F9F7-50428FAAC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B9AB3E-A817-A71B-6E44-B5D1FD874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DC9B-89A5-4345-B065-339796AA3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41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281FDA-5458-2357-1AA4-39A420167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A8EF-A0A2-F043-BA80-6C4A46F2DB8D}" type="datetimeFigureOut">
              <a:rPr lang="en-US" smtClean="0"/>
              <a:t>1/10/23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4CBC17-33A2-69CB-5E09-629F1D748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DABDE-47F4-CC6E-0DA2-D1F0551FD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DC9B-89A5-4345-B065-339796AA3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8A026-83EA-544D-DC01-1C94DF914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9DECA-9903-5D0C-4DF6-095EAE6C1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00814-A20E-7A89-B8BA-C7B8BE565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6E206-E469-E865-AC60-63F78272D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A8EF-A0A2-F043-BA80-6C4A46F2DB8D}" type="datetimeFigureOut">
              <a:rPr lang="en-US" smtClean="0"/>
              <a:t>1/10/23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96F502-F112-E3FE-3D3D-9ABD899E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62AC59-7A75-AF4D-E613-09B93FC17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DC9B-89A5-4345-B065-339796AA3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08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64320-0E0F-69E6-F6FC-B1DFAFB1E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3C5EEE-FD92-048A-993E-AC33C0CF6F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0BF3AF-38E4-D2FF-A32C-DED420D24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6B1AE-3980-552B-A8A9-269EC71AF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A8EF-A0A2-F043-BA80-6C4A46F2DB8D}" type="datetimeFigureOut">
              <a:rPr lang="en-US" smtClean="0"/>
              <a:t>1/10/23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B7105-C631-5AD4-CFAC-E0BF40C59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BD638D-35E1-49AC-2BB2-A1744B51B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DC9B-89A5-4345-B065-339796AA3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94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677CEA-D74B-0E52-C21E-E836F4C87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DD8490-8249-03A4-F723-5E16ECC5E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3D070-67B0-C27B-F438-FF415B68C6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6A8EF-A0A2-F043-BA80-6C4A46F2DB8D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C636C-D7E5-2B6A-B6D8-61EDC43160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624B2-AE50-31B2-82B2-335EA7C3B5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2DC9B-89A5-4345-B065-339796AA3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5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picture containing icon&#10;&#10;Description automatically generated">
            <a:extLst>
              <a:ext uri="{FF2B5EF4-FFF2-40B4-BE49-F238E27FC236}">
                <a16:creationId xmlns:a16="http://schemas.microsoft.com/office/drawing/2014/main" id="{99AC17A0-15D8-3D66-1CF0-332F15B4F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85;p1">
            <a:extLst>
              <a:ext uri="{FF2B5EF4-FFF2-40B4-BE49-F238E27FC236}">
                <a16:creationId xmlns:a16="http://schemas.microsoft.com/office/drawing/2014/main" id="{528BCC19-8B4E-4C12-EE16-86D4B90ECB70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335804" y="2557045"/>
            <a:ext cx="5034982" cy="11300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91;p1">
            <a:extLst>
              <a:ext uri="{FF2B5EF4-FFF2-40B4-BE49-F238E27FC236}">
                <a16:creationId xmlns:a16="http://schemas.microsoft.com/office/drawing/2014/main" id="{BEB689DC-F373-42FB-0D61-6BF83402DC0F}"/>
              </a:ext>
            </a:extLst>
          </p:cNvPr>
          <p:cNvSpPr txBox="1"/>
          <p:nvPr/>
        </p:nvSpPr>
        <p:spPr>
          <a:xfrm>
            <a:off x="6511506" y="2151925"/>
            <a:ext cx="5451627" cy="275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000"/>
              <a:buFont typeface="Century Gothic"/>
              <a:buNone/>
            </a:pPr>
            <a:r>
              <a:rPr lang="en-US" sz="320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SEGMENT 4:</a:t>
            </a:r>
          </a:p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000"/>
              <a:buFont typeface="Century Gothic"/>
              <a:buNone/>
            </a:pPr>
            <a:endParaRPr lang="en-US" sz="3200" i="0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000"/>
              <a:buFont typeface="Century Gothic"/>
              <a:buNone/>
            </a:pPr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LET’S GET GOING ON COMMITTEES</a:t>
            </a:r>
            <a:endParaRPr sz="5000" i="0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</p:txBody>
      </p:sp>
      <p:pic>
        <p:nvPicPr>
          <p:cNvPr id="8" name="Google Shape;64;p1">
            <a:extLst>
              <a:ext uri="{FF2B5EF4-FFF2-40B4-BE49-F238E27FC236}">
                <a16:creationId xmlns:a16="http://schemas.microsoft.com/office/drawing/2014/main" id="{0988A6A6-EF1A-7454-73A8-1F84D3FFA31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9838" y="4808153"/>
            <a:ext cx="1859976" cy="14860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0;p1">
            <a:extLst>
              <a:ext uri="{FF2B5EF4-FFF2-40B4-BE49-F238E27FC236}">
                <a16:creationId xmlns:a16="http://schemas.microsoft.com/office/drawing/2014/main" id="{E787AD61-D3C8-014F-CAFC-849748D80C2A}"/>
              </a:ext>
            </a:extLst>
          </p:cNvPr>
          <p:cNvSpPr txBox="1">
            <a:spLocks/>
          </p:cNvSpPr>
          <p:nvPr/>
        </p:nvSpPr>
        <p:spPr>
          <a:xfrm>
            <a:off x="149544" y="3846844"/>
            <a:ext cx="5300564" cy="35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  <a:spcBef>
                <a:spcPts val="0"/>
              </a:spcBef>
              <a:buClr>
                <a:srgbClr val="3F3F3F"/>
              </a:buClr>
              <a:buSzPts val="3000"/>
              <a:buFont typeface="Calibri"/>
              <a:buNone/>
            </a:pPr>
            <a:r>
              <a:rPr lang="en-US" sz="2400" dirty="0">
                <a:cs typeface="Calibri" panose="020F0502020204030204" pitchFamily="34" charset="0"/>
              </a:rPr>
              <a:t>SCHOOL COORDINATOR  TRAINING</a:t>
            </a:r>
          </a:p>
        </p:txBody>
      </p:sp>
    </p:spTree>
    <p:extLst>
      <p:ext uri="{BB962C8B-B14F-4D97-AF65-F5344CB8AC3E}">
        <p14:creationId xmlns:p14="http://schemas.microsoft.com/office/powerpoint/2010/main" val="3065064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4;p1">
            <a:extLst>
              <a:ext uri="{FF2B5EF4-FFF2-40B4-BE49-F238E27FC236}">
                <a16:creationId xmlns:a16="http://schemas.microsoft.com/office/drawing/2014/main" id="{D1EF176F-A2C9-F883-E0B8-3A87EB65A89C}"/>
              </a:ext>
            </a:extLst>
          </p:cNvPr>
          <p:cNvPicPr preferRelativeResize="0"/>
          <p:nvPr/>
        </p:nvPicPr>
        <p:blipFill rotWithShape="1">
          <a:blip r:embed="rId2">
            <a:alphaModFix amt="9000"/>
          </a:blip>
          <a:srcRect t="-1" r="23207" b="30260"/>
          <a:stretch/>
        </p:blipFill>
        <p:spPr>
          <a:xfrm>
            <a:off x="9052029" y="4569442"/>
            <a:ext cx="3139971" cy="227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Content Placeholder 4" descr="A picture containing icon&#10;&#10;Description automatically generated">
            <a:extLst>
              <a:ext uri="{FF2B5EF4-FFF2-40B4-BE49-F238E27FC236}">
                <a16:creationId xmlns:a16="http://schemas.microsoft.com/office/drawing/2014/main" id="{3A6E291C-F2BA-C90C-6ED5-9DFB1EA5C7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08" r="29471"/>
          <a:stretch/>
        </p:blipFill>
        <p:spPr>
          <a:xfrm>
            <a:off x="0" y="10028"/>
            <a:ext cx="4635571" cy="6857990"/>
          </a:xfrm>
          <a:prstGeom prst="rect">
            <a:avLst/>
          </a:prstGeom>
          <a:effectLst/>
        </p:spPr>
      </p:pic>
      <p:sp>
        <p:nvSpPr>
          <p:cNvPr id="3" name="Google Shape;152;p2">
            <a:extLst>
              <a:ext uri="{FF2B5EF4-FFF2-40B4-BE49-F238E27FC236}">
                <a16:creationId xmlns:a16="http://schemas.microsoft.com/office/drawing/2014/main" id="{54BE0706-4366-EB7F-1D6B-1E1FB7DBF059}"/>
              </a:ext>
            </a:extLst>
          </p:cNvPr>
          <p:cNvSpPr txBox="1"/>
          <p:nvPr/>
        </p:nvSpPr>
        <p:spPr>
          <a:xfrm>
            <a:off x="3092521" y="1358639"/>
            <a:ext cx="4828854" cy="5181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18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Organization of Committees</a:t>
            </a:r>
          </a:p>
          <a:p>
            <a:pPr marL="1371600" marR="0" lvl="2" indent="-4064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Calibri"/>
              <a:buChar char="■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Steering Committee</a:t>
            </a:r>
          </a:p>
          <a:p>
            <a:pPr marL="1371600" marR="0" lvl="2" indent="-4064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Calibri"/>
              <a:buChar char="■"/>
            </a:pPr>
            <a:r>
              <a:rPr lang="en-US" sz="2400" u="sng" dirty="0">
                <a:latin typeface="Calibri"/>
                <a:ea typeface="Calibri"/>
                <a:cs typeface="Calibri"/>
                <a:sym typeface="Calibri"/>
              </a:rPr>
              <a:t>Domain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Committees</a:t>
            </a:r>
          </a:p>
          <a:p>
            <a:pPr marL="1371600" marR="0" lvl="2" indent="-4064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Calibri"/>
              <a:buChar char="■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Organization Tools</a:t>
            </a:r>
          </a:p>
          <a:p>
            <a:pPr marL="1879600" marR="0" lvl="3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Resources</a:t>
            </a:r>
          </a:p>
          <a:p>
            <a:pPr marL="1879600" marR="0" lvl="3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Timeline</a:t>
            </a:r>
          </a:p>
          <a:p>
            <a:pPr marL="1879600" marR="0" lvl="3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Electronic Format</a:t>
            </a:r>
          </a:p>
          <a:p>
            <a:pPr marL="1879600" marR="0" lvl="3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Schedules</a:t>
            </a:r>
          </a:p>
          <a:p>
            <a:pPr marL="1371600" marR="0" lvl="2" indent="-4064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Calibri"/>
              <a:buChar char="■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Specialty Committees</a:t>
            </a:r>
          </a:p>
          <a:p>
            <a:pPr marL="1879600" marR="0" lvl="3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Survey, Assessment, Hospitality </a:t>
            </a:r>
          </a:p>
        </p:txBody>
      </p:sp>
      <p:sp>
        <p:nvSpPr>
          <p:cNvPr id="4" name="Google Shape;151;p2">
            <a:extLst>
              <a:ext uri="{FF2B5EF4-FFF2-40B4-BE49-F238E27FC236}">
                <a16:creationId xmlns:a16="http://schemas.microsoft.com/office/drawing/2014/main" id="{027EA94A-BDBC-17ED-B955-0359AADC36A6}"/>
              </a:ext>
            </a:extLst>
          </p:cNvPr>
          <p:cNvSpPr txBox="1">
            <a:spLocks/>
          </p:cNvSpPr>
          <p:nvPr/>
        </p:nvSpPr>
        <p:spPr>
          <a:xfrm>
            <a:off x="3181610" y="318243"/>
            <a:ext cx="8705589" cy="85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5000"/>
              </a:lnSpc>
              <a:buClr>
                <a:srgbClr val="3F3F3F"/>
              </a:buClr>
              <a:buSzPts val="3800"/>
              <a:buFont typeface="Century Gothic"/>
              <a:buNone/>
            </a:pPr>
            <a:r>
              <a:rPr lang="en-US" sz="4400" b="1" dirty="0">
                <a:solidFill>
                  <a:schemeClr val="accent2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COMMITTEES</a:t>
            </a:r>
            <a:endParaRPr lang="en-US" sz="4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oogle Shape;324;p2">
            <a:extLst>
              <a:ext uri="{FF2B5EF4-FFF2-40B4-BE49-F238E27FC236}">
                <a16:creationId xmlns:a16="http://schemas.microsoft.com/office/drawing/2014/main" id="{A504F722-6A82-5014-09F7-B4E335F5A706}"/>
              </a:ext>
            </a:extLst>
          </p:cNvPr>
          <p:cNvPicPr preferRelativeResize="0"/>
          <p:nvPr/>
        </p:nvPicPr>
        <p:blipFill rotWithShape="1">
          <a:blip r:embed="rId4"/>
          <a:srcRect l="27726" r="9370"/>
          <a:stretch/>
        </p:blipFill>
        <p:spPr>
          <a:xfrm>
            <a:off x="8084644" y="1480195"/>
            <a:ext cx="3802555" cy="472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10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picture containing icon&#10;&#10;Description automatically generated">
            <a:extLst>
              <a:ext uri="{FF2B5EF4-FFF2-40B4-BE49-F238E27FC236}">
                <a16:creationId xmlns:a16="http://schemas.microsoft.com/office/drawing/2014/main" id="{129F35B1-8F09-069D-548B-5B81BEF6E7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8" r="29471"/>
          <a:stretch/>
        </p:blipFill>
        <p:spPr>
          <a:xfrm>
            <a:off x="0" y="10"/>
            <a:ext cx="4635571" cy="6857990"/>
          </a:xfrm>
          <a:prstGeom prst="rect">
            <a:avLst/>
          </a:prstGeom>
          <a:effectLst/>
        </p:spPr>
      </p:pic>
      <p:sp>
        <p:nvSpPr>
          <p:cNvPr id="4" name="Google Shape;151;p2">
            <a:extLst>
              <a:ext uri="{FF2B5EF4-FFF2-40B4-BE49-F238E27FC236}">
                <a16:creationId xmlns:a16="http://schemas.microsoft.com/office/drawing/2014/main" id="{D09B59D9-7750-D14A-5A19-F22CF37331F7}"/>
              </a:ext>
            </a:extLst>
          </p:cNvPr>
          <p:cNvSpPr txBox="1">
            <a:spLocks/>
          </p:cNvSpPr>
          <p:nvPr/>
        </p:nvSpPr>
        <p:spPr>
          <a:xfrm>
            <a:off x="3181610" y="318243"/>
            <a:ext cx="8705589" cy="85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5000"/>
              </a:lnSpc>
              <a:buClr>
                <a:srgbClr val="3F3F3F"/>
              </a:buClr>
              <a:buSzPts val="3800"/>
              <a:buFont typeface="Century Gothic"/>
              <a:buNone/>
            </a:pPr>
            <a:r>
              <a:rPr lang="en-US" sz="4400" b="1" dirty="0">
                <a:solidFill>
                  <a:schemeClr val="accent2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COMMITTEE RESPONSIBILITIES</a:t>
            </a:r>
            <a:endParaRPr lang="en-US" sz="4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52;p2">
            <a:extLst>
              <a:ext uri="{FF2B5EF4-FFF2-40B4-BE49-F238E27FC236}">
                <a16:creationId xmlns:a16="http://schemas.microsoft.com/office/drawing/2014/main" id="{E94A203D-10D2-16C3-FDC8-18725D36E9DA}"/>
              </a:ext>
            </a:extLst>
          </p:cNvPr>
          <p:cNvSpPr txBox="1"/>
          <p:nvPr/>
        </p:nvSpPr>
        <p:spPr>
          <a:xfrm>
            <a:off x="3092521" y="1358639"/>
            <a:ext cx="4635571" cy="5181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18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Collect evidence</a:t>
            </a:r>
          </a:p>
          <a:p>
            <a:pPr marL="1371600" marR="0" lvl="2" indent="-4064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Calibri"/>
              <a:buChar char="■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Provide Authentic Evidence</a:t>
            </a:r>
          </a:p>
          <a:p>
            <a:pPr marL="1371600" marR="0" lvl="2" indent="-4064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Calibri"/>
              <a:buChar char="■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Name Clearly</a:t>
            </a:r>
          </a:p>
          <a:p>
            <a:pPr marL="4318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Rate Indicators with</a:t>
            </a:r>
            <a:br>
              <a:rPr lang="en-US" sz="24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u="sng" dirty="0">
                <a:latin typeface="Calibri"/>
                <a:ea typeface="Calibri"/>
                <a:cs typeface="Calibri"/>
                <a:sym typeface="Calibri"/>
              </a:rPr>
              <a:t>Universal Rubric</a:t>
            </a:r>
          </a:p>
          <a:p>
            <a:pPr marL="431800" lvl="1" indent="-457200"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Identify Strengths/ Areas of Improvement</a:t>
            </a:r>
            <a:endParaRPr lang="en-US" sz="2400" u="sng" dirty="0">
              <a:latin typeface="Calibri"/>
              <a:ea typeface="Calibri"/>
              <a:cs typeface="Calibri"/>
              <a:sym typeface="Calibri"/>
            </a:endParaRPr>
          </a:p>
          <a:p>
            <a:pPr marL="431800" lvl="1" indent="-457200"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Develop </a:t>
            </a:r>
            <a:r>
              <a:rPr lang="en-US" sz="2400" u="sng" dirty="0">
                <a:latin typeface="Calibri"/>
                <a:ea typeface="Calibri"/>
                <a:cs typeface="Calibri"/>
                <a:sym typeface="Calibri"/>
              </a:rPr>
              <a:t>Domain Reflections</a:t>
            </a:r>
          </a:p>
        </p:txBody>
      </p:sp>
      <p:pic>
        <p:nvPicPr>
          <p:cNvPr id="8" name="Google Shape;78;p3">
            <a:extLst>
              <a:ext uri="{FF2B5EF4-FFF2-40B4-BE49-F238E27FC236}">
                <a16:creationId xmlns:a16="http://schemas.microsoft.com/office/drawing/2014/main" id="{F669463D-C598-A1DB-12BF-F05821EF97E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7296735" y="1993323"/>
            <a:ext cx="5379491" cy="3801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4;p1">
            <a:extLst>
              <a:ext uri="{FF2B5EF4-FFF2-40B4-BE49-F238E27FC236}">
                <a16:creationId xmlns:a16="http://schemas.microsoft.com/office/drawing/2014/main" id="{5AE56973-5AD0-8C46-8907-162768A6119F}"/>
              </a:ext>
            </a:extLst>
          </p:cNvPr>
          <p:cNvPicPr preferRelativeResize="0"/>
          <p:nvPr/>
        </p:nvPicPr>
        <p:blipFill rotWithShape="1">
          <a:blip r:embed="rId4">
            <a:alphaModFix amt="9000"/>
          </a:blip>
          <a:srcRect t="-1" r="23207" b="30260"/>
          <a:stretch/>
        </p:blipFill>
        <p:spPr>
          <a:xfrm>
            <a:off x="9052029" y="4569442"/>
            <a:ext cx="3139971" cy="2278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4759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picture containing icon&#10;&#10;Description automatically generated">
            <a:extLst>
              <a:ext uri="{FF2B5EF4-FFF2-40B4-BE49-F238E27FC236}">
                <a16:creationId xmlns:a16="http://schemas.microsoft.com/office/drawing/2014/main" id="{99AC17A0-15D8-3D66-1CF0-332F15B4F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85;p1">
            <a:extLst>
              <a:ext uri="{FF2B5EF4-FFF2-40B4-BE49-F238E27FC236}">
                <a16:creationId xmlns:a16="http://schemas.microsoft.com/office/drawing/2014/main" id="{528BCC19-8B4E-4C12-EE16-86D4B90ECB70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335804" y="2557045"/>
            <a:ext cx="5034982" cy="11300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91;p1">
            <a:extLst>
              <a:ext uri="{FF2B5EF4-FFF2-40B4-BE49-F238E27FC236}">
                <a16:creationId xmlns:a16="http://schemas.microsoft.com/office/drawing/2014/main" id="{BEB689DC-F373-42FB-0D61-6BF83402DC0F}"/>
              </a:ext>
            </a:extLst>
          </p:cNvPr>
          <p:cNvSpPr txBox="1"/>
          <p:nvPr/>
        </p:nvSpPr>
        <p:spPr>
          <a:xfrm>
            <a:off x="6511506" y="2151925"/>
            <a:ext cx="5451627" cy="275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000"/>
              <a:buFont typeface="Century Gothic"/>
              <a:buNone/>
            </a:pPr>
            <a:r>
              <a:rPr lang="en-US" sz="320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SEGMENT 4:</a:t>
            </a:r>
          </a:p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000"/>
              <a:buFont typeface="Century Gothic"/>
              <a:buNone/>
            </a:pPr>
            <a:endParaRPr lang="en-US" sz="3200" i="0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000"/>
              <a:buFont typeface="Century Gothic"/>
              <a:buNone/>
            </a:pPr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LET’S GET GOING ON COMMITTEES</a:t>
            </a:r>
            <a:endParaRPr sz="5000" i="0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</p:txBody>
      </p:sp>
      <p:pic>
        <p:nvPicPr>
          <p:cNvPr id="8" name="Google Shape;64;p1">
            <a:extLst>
              <a:ext uri="{FF2B5EF4-FFF2-40B4-BE49-F238E27FC236}">
                <a16:creationId xmlns:a16="http://schemas.microsoft.com/office/drawing/2014/main" id="{0988A6A6-EF1A-7454-73A8-1F84D3FFA31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9838" y="4808153"/>
            <a:ext cx="1859976" cy="14860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0;p1">
            <a:extLst>
              <a:ext uri="{FF2B5EF4-FFF2-40B4-BE49-F238E27FC236}">
                <a16:creationId xmlns:a16="http://schemas.microsoft.com/office/drawing/2014/main" id="{1F7C35EA-6137-2F67-B18B-29D217488B01}"/>
              </a:ext>
            </a:extLst>
          </p:cNvPr>
          <p:cNvSpPr txBox="1">
            <a:spLocks/>
          </p:cNvSpPr>
          <p:nvPr/>
        </p:nvSpPr>
        <p:spPr>
          <a:xfrm>
            <a:off x="149544" y="3846844"/>
            <a:ext cx="5300564" cy="35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  <a:spcBef>
                <a:spcPts val="0"/>
              </a:spcBef>
              <a:buClr>
                <a:srgbClr val="3F3F3F"/>
              </a:buClr>
              <a:buSzPts val="3000"/>
              <a:buFont typeface="Calibri"/>
              <a:buNone/>
            </a:pPr>
            <a:r>
              <a:rPr lang="en-US" sz="2400" dirty="0">
                <a:cs typeface="Calibri" panose="020F0502020204030204" pitchFamily="34" charset="0"/>
              </a:rPr>
              <a:t>SCHOOL COORDINATOR  TRAINING</a:t>
            </a:r>
          </a:p>
        </p:txBody>
      </p:sp>
    </p:spTree>
    <p:extLst>
      <p:ext uri="{BB962C8B-B14F-4D97-AF65-F5344CB8AC3E}">
        <p14:creationId xmlns:p14="http://schemas.microsoft.com/office/powerpoint/2010/main" val="866080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CE04ABE194C840B8B8025E736447FE" ma:contentTypeVersion="12" ma:contentTypeDescription="Create a new document." ma:contentTypeScope="" ma:versionID="d4806e3e3bb317ef725cf5d41f4396ec">
  <xsd:schema xmlns:xsd="http://www.w3.org/2001/XMLSchema" xmlns:xs="http://www.w3.org/2001/XMLSchema" xmlns:p="http://schemas.microsoft.com/office/2006/metadata/properties" xmlns:ns2="dc4ddcd8-225d-452d-80e3-8d33edae5f33" xmlns:ns3="d6ce3f99-6e52-4349-87b2-cc431f8db30e" targetNamespace="http://schemas.microsoft.com/office/2006/metadata/properties" ma:root="true" ma:fieldsID="d8df85becc7e1b49f715337029a2fd1f" ns2:_="" ns3:_="">
    <xsd:import namespace="dc4ddcd8-225d-452d-80e3-8d33edae5f33"/>
    <xsd:import namespace="d6ce3f99-6e52-4349-87b2-cc431f8db3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ddcd8-225d-452d-80e3-8d33edae5f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8d1cdf8-5340-4a71-b631-14e69df0cb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ce3f99-6e52-4349-87b2-cc431f8db30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b17a67e-d220-4712-b2e6-52b1337863e8}" ma:internalName="TaxCatchAll" ma:showField="CatchAllData" ma:web="d6ce3f99-6e52-4349-87b2-cc431f8db3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4ddcd8-225d-452d-80e3-8d33edae5f33">
      <Terms xmlns="http://schemas.microsoft.com/office/infopath/2007/PartnerControls"/>
    </lcf76f155ced4ddcb4097134ff3c332f>
    <TaxCatchAll xmlns="d6ce3f99-6e52-4349-87b2-cc431f8db30e" xsi:nil="true"/>
  </documentManagement>
</p:properties>
</file>

<file path=customXml/itemProps1.xml><?xml version="1.0" encoding="utf-8"?>
<ds:datastoreItem xmlns:ds="http://schemas.openxmlformats.org/officeDocument/2006/customXml" ds:itemID="{24CB7373-69B3-4FC5-9DBC-A3E1B2A99B84}"/>
</file>

<file path=customXml/itemProps2.xml><?xml version="1.0" encoding="utf-8"?>
<ds:datastoreItem xmlns:ds="http://schemas.openxmlformats.org/officeDocument/2006/customXml" ds:itemID="{E0584453-8A95-408C-AD50-DBB0341FB914}"/>
</file>

<file path=customXml/itemProps3.xml><?xml version="1.0" encoding="utf-8"?>
<ds:datastoreItem xmlns:ds="http://schemas.openxmlformats.org/officeDocument/2006/customXml" ds:itemID="{23232BA0-8F32-433B-A1F6-6C88BBCE790A}"/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68</Words>
  <Application>Microsoft Macintosh PowerPoint</Application>
  <PresentationFormat>Widescreen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Courier New</vt:lpstr>
      <vt:lpstr>Office Theme 2013 - 2022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Davis</dc:creator>
  <cp:lastModifiedBy>Dan Davis</cp:lastModifiedBy>
  <cp:revision>7</cp:revision>
  <dcterms:created xsi:type="dcterms:W3CDTF">2023-01-10T15:28:59Z</dcterms:created>
  <dcterms:modified xsi:type="dcterms:W3CDTF">2023-01-11T00:52:53Z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0x010100D6CE04ABE194C840B8B8025E736447FE</vt:lpwstr>
  </property>
</Properties>
</file>