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27"/>
  </p:normalViewPr>
  <p:slideViewPr>
    <p:cSldViewPr snapToGrid="0">
      <p:cViewPr varScale="1">
        <p:scale>
          <a:sx n="102" d="100"/>
          <a:sy n="102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8F78D-9EBB-8A4F-9A43-BEDA6CC6024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83615-59F1-7B41-997D-186B6CB6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4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ideas to prepare your staff are listed in the school coordinator handbook  p. 16 and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83615-59F1-7B41-997D-186B6CB6F7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F32E-71FB-73CD-715F-E7D33BB7A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938D6-54CF-28B2-F9E2-1799AC034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93456-C880-267E-1046-99E5DE70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C96AF-132F-3D0D-D560-00B890B3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EEF6E-880A-B364-73CB-7F4A8013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9C59-D733-C9D1-F2E1-EA2B3331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7501B-4C1B-0E29-736E-E1A2736F6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4D157-71D3-488A-3870-DDE42C57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E0632-C173-7CC8-A452-A4B3CAB6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967A1-AC09-A67A-8D69-E1BC3986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27E03E-6F22-94C2-6A22-DBDB4D49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B007D-71FE-8EA5-2C95-EDAA22201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1247E-0863-4A08-C12D-E83CDA80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739F2-BF66-CFB9-3B07-F081C401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14F0C-73C8-338A-DD1F-71BD56BE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6218-021A-B3F0-B80F-028C8473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86A17-71A6-7EE3-7417-6D7AAA00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1ABBD-4A1D-DCD8-268B-248B8180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EE965-663C-F4D5-3961-577F0A0D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FEBAA-DFD3-70F2-EBFE-DA616578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1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AF51-1654-3B50-720B-E6A25500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53FD3-56DF-5A49-B1D1-B05933842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04D5A-2B7B-75AF-E2F5-10A7F1C4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D5E60-046B-DA31-7235-B649A435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CAF4B-0D1B-F3EC-D32B-838701EDA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0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3A6D-0814-9247-558D-86ACBF71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74857-BA46-12CA-A511-593F4979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FE5D5-0935-3655-94D7-08219378A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61E4A-E013-24D7-A725-A76E584E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8CBCB-2F96-B9EE-C2D1-34557B06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66C2C-8E75-04F1-42E0-A1C7F495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3BCC-4B32-4695-7020-2262A5C7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B8278-8C7A-4D5B-A973-3DBE703B3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DE114-7D57-0041-DC1F-A54F219EB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0FEEF-FE0E-3D69-D7E7-9E1012E67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3C1C3-8096-4416-86C7-D23165235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361A5-519C-F1F1-233D-10441B0C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EE34D-380B-79AB-96E2-F022A3F2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E9E34-7281-CA1F-7769-2AE98602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5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797A-9B94-0A4D-10B3-CF8CE864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2D827-EF53-86DC-6671-877A7968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D8B0C-6FE2-7DEF-33A4-99F542F1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1ED14-EAEA-FC74-9AEB-50732A3E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7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5FE0A-B3D9-0D2F-06A3-ECD7C5CA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183F3-2DE8-DD41-2E74-9E730AAE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F9518-0FEC-9F82-67EF-160BBE2E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1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61DE-3207-D7AC-ABBF-FCFCD6CC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B3F09-9DC1-E27C-8BC5-BD317C28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FCFF0-071E-81A9-E5F2-8BC91AED8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E0D39-4DE7-223B-761C-09128A9D3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40589-4D12-094F-E0FE-2B7436A6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47AFE-315A-6A6E-D36D-3A219CD8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8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292E-CDAD-CFB2-4BFD-451A0CC2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83BBD-4BB8-B2C1-FA54-6F881B070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95347-6F8E-57B4-6335-7438A4BFA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9BCFA-0AC5-01E7-91CD-968EE197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48B4C-C7E8-A490-4495-86C9351E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E414D-26FD-B13D-06CB-E339E4EF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5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BC435-665E-37A3-C630-124345BD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33633-1507-C465-B314-3BA62F33D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AE259-6253-65F6-6B03-4051BB36C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0AA3-A5E6-B242-B240-FDFA2FADAAC5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962BD-87FA-CF01-E2F1-130583342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533D-5CA0-6FDA-2AC1-95FB34FFA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21D3-9DD0-E040-94C4-CF6CF98B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DFBD4585-1735-8A6A-90EE-2FDC952F8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">
            <a:extLst>
              <a:ext uri="{FF2B5EF4-FFF2-40B4-BE49-F238E27FC236}">
                <a16:creationId xmlns:a16="http://schemas.microsoft.com/office/drawing/2014/main" id="{BB806783-25E8-293E-7F44-8B21A6F4D420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335804" y="2557045"/>
            <a:ext cx="5034982" cy="1130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EA08D785-7B88-47CD-B23D-67968D52DF58}"/>
              </a:ext>
            </a:extLst>
          </p:cNvPr>
          <p:cNvSpPr txBox="1"/>
          <p:nvPr/>
        </p:nvSpPr>
        <p:spPr>
          <a:xfrm>
            <a:off x="6511506" y="2151925"/>
            <a:ext cx="5451627" cy="27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320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SEGMENT 7:</a:t>
            </a: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endParaRPr lang="en-US" sz="32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THE TEAM VISIT</a:t>
            </a:r>
            <a:endParaRPr sz="50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8" name="Google Shape;64;p1">
            <a:extLst>
              <a:ext uri="{FF2B5EF4-FFF2-40B4-BE49-F238E27FC236}">
                <a16:creationId xmlns:a16="http://schemas.microsoft.com/office/drawing/2014/main" id="{54AB723F-140E-23B3-0E28-A6CE5DE9AA6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9838" y="4808153"/>
            <a:ext cx="1859976" cy="14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AC2DACCD-31F1-C567-5491-B9D97C3CAA6A}"/>
              </a:ext>
            </a:extLst>
          </p:cNvPr>
          <p:cNvSpPr txBox="1">
            <a:spLocks/>
          </p:cNvSpPr>
          <p:nvPr/>
        </p:nvSpPr>
        <p:spPr>
          <a:xfrm>
            <a:off x="149544" y="3846844"/>
            <a:ext cx="5300564" cy="35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3000"/>
              <a:buFont typeface="Calibri"/>
              <a:buNone/>
            </a:pPr>
            <a:r>
              <a:rPr lang="en-US" sz="2400" dirty="0">
                <a:cs typeface="Calibri" panose="020F0502020204030204" pitchFamily="34" charset="0"/>
              </a:rPr>
              <a:t>SCHOOL COORDINATOR  TRAINING</a:t>
            </a:r>
          </a:p>
        </p:txBody>
      </p:sp>
    </p:spTree>
    <p:extLst>
      <p:ext uri="{BB962C8B-B14F-4D97-AF65-F5344CB8AC3E}">
        <p14:creationId xmlns:p14="http://schemas.microsoft.com/office/powerpoint/2010/main" val="302082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4;p1">
            <a:extLst>
              <a:ext uri="{FF2B5EF4-FFF2-40B4-BE49-F238E27FC236}">
                <a16:creationId xmlns:a16="http://schemas.microsoft.com/office/drawing/2014/main" id="{4723FEDA-82A8-0526-0DA5-82C93B73530E}"/>
              </a:ext>
            </a:extLst>
          </p:cNvPr>
          <p:cNvPicPr preferRelativeResize="0"/>
          <p:nvPr/>
        </p:nvPicPr>
        <p:blipFill rotWithShape="1">
          <a:blip r:embed="rId2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3AF8AEDA-CAF7-B5FD-EC79-2500DC035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5" name="Google Shape;151;p2">
            <a:extLst>
              <a:ext uri="{FF2B5EF4-FFF2-40B4-BE49-F238E27FC236}">
                <a16:creationId xmlns:a16="http://schemas.microsoft.com/office/drawing/2014/main" id="{89E36DC9-9875-EA6F-0BA2-6573550705FC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BEFORE THE TEAM ARRIVES</a:t>
            </a:r>
            <a:endParaRPr lang="en-US" sz="4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52;p2">
            <a:extLst>
              <a:ext uri="{FF2B5EF4-FFF2-40B4-BE49-F238E27FC236}">
                <a16:creationId xmlns:a16="http://schemas.microsoft.com/office/drawing/2014/main" id="{1FD7B923-2CC0-DEF0-32FE-C0929B864061}"/>
              </a:ext>
            </a:extLst>
          </p:cNvPr>
          <p:cNvSpPr txBox="1"/>
          <p:nvPr/>
        </p:nvSpPr>
        <p:spPr>
          <a:xfrm>
            <a:off x="3092521" y="1358639"/>
            <a:ext cx="8165562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Visit Readiness Check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Prepare Your Staff</a:t>
            </a:r>
          </a:p>
        </p:txBody>
      </p:sp>
      <p:pic>
        <p:nvPicPr>
          <p:cNvPr id="7" name="Google Shape;130;p3">
            <a:extLst>
              <a:ext uri="{FF2B5EF4-FFF2-40B4-BE49-F238E27FC236}">
                <a16:creationId xmlns:a16="http://schemas.microsoft.com/office/drawing/2014/main" id="{04F0BCD0-99BB-7404-82B4-BCEA2335D5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2678" r="4615" b="17294"/>
          <a:stretch/>
        </p:blipFill>
        <p:spPr>
          <a:xfrm>
            <a:off x="3181610" y="2414427"/>
            <a:ext cx="8145634" cy="3832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07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4;p1">
            <a:extLst>
              <a:ext uri="{FF2B5EF4-FFF2-40B4-BE49-F238E27FC236}">
                <a16:creationId xmlns:a16="http://schemas.microsoft.com/office/drawing/2014/main" id="{B538D008-DF95-C3A1-2307-243A00DF64AF}"/>
              </a:ext>
            </a:extLst>
          </p:cNvPr>
          <p:cNvPicPr preferRelativeResize="0"/>
          <p:nvPr/>
        </p:nvPicPr>
        <p:blipFill rotWithShape="1">
          <a:blip r:embed="rId2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3AF8AEDA-CAF7-B5FD-EC79-2500DC035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5" name="Google Shape;151;p2">
            <a:extLst>
              <a:ext uri="{FF2B5EF4-FFF2-40B4-BE49-F238E27FC236}">
                <a16:creationId xmlns:a16="http://schemas.microsoft.com/office/drawing/2014/main" id="{89E36DC9-9875-EA6F-0BA2-6573550705FC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TEAM LOGISTICS AND HOSPITALITY</a:t>
            </a:r>
            <a:endParaRPr lang="en-US" sz="4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52;p2">
            <a:extLst>
              <a:ext uri="{FF2B5EF4-FFF2-40B4-BE49-F238E27FC236}">
                <a16:creationId xmlns:a16="http://schemas.microsoft.com/office/drawing/2014/main" id="{1FD7B923-2CC0-DEF0-32FE-C0929B864061}"/>
              </a:ext>
            </a:extLst>
          </p:cNvPr>
          <p:cNvSpPr txBox="1"/>
          <p:nvPr/>
        </p:nvSpPr>
        <p:spPr>
          <a:xfrm>
            <a:off x="3092521" y="1358639"/>
            <a:ext cx="4635571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Team Workroom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Team Expenses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Accommodations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Schedule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Interviews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Board, Parents, Students, Faculty, and Administration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No Administration or Family Members in Interviews</a:t>
            </a:r>
          </a:p>
        </p:txBody>
      </p:sp>
      <p:pic>
        <p:nvPicPr>
          <p:cNvPr id="8" name="Google Shape;324;p2">
            <a:extLst>
              <a:ext uri="{FF2B5EF4-FFF2-40B4-BE49-F238E27FC236}">
                <a16:creationId xmlns:a16="http://schemas.microsoft.com/office/drawing/2014/main" id="{CFF5E5BD-B0D9-6FD6-8C1B-92E69AF2E054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</a14:imgLayer>
                </a14:imgProps>
              </a:ext>
            </a:extLst>
          </a:blip>
          <a:srcRect l="16135" r="16135"/>
          <a:stretch/>
        </p:blipFill>
        <p:spPr>
          <a:xfrm>
            <a:off x="8084644" y="1480195"/>
            <a:ext cx="3802555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6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4;p1">
            <a:extLst>
              <a:ext uri="{FF2B5EF4-FFF2-40B4-BE49-F238E27FC236}">
                <a16:creationId xmlns:a16="http://schemas.microsoft.com/office/drawing/2014/main" id="{9E7913C0-EF9C-724A-1740-B34C4414AD91}"/>
              </a:ext>
            </a:extLst>
          </p:cNvPr>
          <p:cNvPicPr preferRelativeResize="0"/>
          <p:nvPr/>
        </p:nvPicPr>
        <p:blipFill rotWithShape="1">
          <a:blip r:embed="rId2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3AF8AEDA-CAF7-B5FD-EC79-2500DC035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5" name="Google Shape;151;p2">
            <a:extLst>
              <a:ext uri="{FF2B5EF4-FFF2-40B4-BE49-F238E27FC236}">
                <a16:creationId xmlns:a16="http://schemas.microsoft.com/office/drawing/2014/main" id="{89E36DC9-9875-EA6F-0BA2-6573550705FC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TEAM LOGISTICS AND HOSPITALITY</a:t>
            </a:r>
            <a:endParaRPr lang="en-US" sz="4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52;p2">
            <a:extLst>
              <a:ext uri="{FF2B5EF4-FFF2-40B4-BE49-F238E27FC236}">
                <a16:creationId xmlns:a16="http://schemas.microsoft.com/office/drawing/2014/main" id="{1FD7B923-2CC0-DEF0-32FE-C0929B864061}"/>
              </a:ext>
            </a:extLst>
          </p:cNvPr>
          <p:cNvSpPr txBox="1"/>
          <p:nvPr/>
        </p:nvSpPr>
        <p:spPr>
          <a:xfrm>
            <a:off x="3092521" y="1358639"/>
            <a:ext cx="5180110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Classroom Observations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10-15 Minutes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Sampling of All Academic Disciplines and Grade Levels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Set-Up for Team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Team Will Look For:</a:t>
            </a:r>
          </a:p>
          <a:p>
            <a:pPr marL="1831975" marR="0" lvl="2" indent="-46037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Biblical Integration, Instructional Practice, Student Engagement, Etc.</a:t>
            </a:r>
          </a:p>
          <a:p>
            <a:pPr marL="1371600" marR="0" lvl="2" indent="-4064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Calibri"/>
              <a:buChar char="■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Team Will Identify Overarching Themes – NOT Provide Individual Teacher Feedback</a:t>
            </a:r>
          </a:p>
        </p:txBody>
      </p:sp>
      <p:pic>
        <p:nvPicPr>
          <p:cNvPr id="2" name="Google Shape;324;p2">
            <a:extLst>
              <a:ext uri="{FF2B5EF4-FFF2-40B4-BE49-F238E27FC236}">
                <a16:creationId xmlns:a16="http://schemas.microsoft.com/office/drawing/2014/main" id="{6DE1392F-C645-5CCA-02AE-8C9FBFDEABB0}"/>
              </a:ext>
            </a:extLst>
          </p:cNvPr>
          <p:cNvPicPr preferRelativeResize="0"/>
          <p:nvPr/>
        </p:nvPicPr>
        <p:blipFill rotWithShape="1">
          <a:blip r:embed="rId4"/>
          <a:srcRect l="35644" r="1"/>
          <a:stretch/>
        </p:blipFill>
        <p:spPr>
          <a:xfrm>
            <a:off x="8272631" y="1480195"/>
            <a:ext cx="3614568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4;p1">
            <a:extLst>
              <a:ext uri="{FF2B5EF4-FFF2-40B4-BE49-F238E27FC236}">
                <a16:creationId xmlns:a16="http://schemas.microsoft.com/office/drawing/2014/main" id="{3BB59928-4C4C-D711-7265-268C857877D4}"/>
              </a:ext>
            </a:extLst>
          </p:cNvPr>
          <p:cNvPicPr preferRelativeResize="0"/>
          <p:nvPr/>
        </p:nvPicPr>
        <p:blipFill rotWithShape="1">
          <a:blip r:embed="rId2">
            <a:alphaModFix amt="9000"/>
          </a:blip>
          <a:srcRect t="-1" r="23207" b="30260"/>
          <a:stretch/>
        </p:blipFill>
        <p:spPr>
          <a:xfrm>
            <a:off x="9052029" y="4569442"/>
            <a:ext cx="3139971" cy="22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3AF8AEDA-CAF7-B5FD-EC79-2500DC035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8" r="29471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sp>
        <p:nvSpPr>
          <p:cNvPr id="5" name="Google Shape;151;p2">
            <a:extLst>
              <a:ext uri="{FF2B5EF4-FFF2-40B4-BE49-F238E27FC236}">
                <a16:creationId xmlns:a16="http://schemas.microsoft.com/office/drawing/2014/main" id="{89E36DC9-9875-EA6F-0BA2-6573550705FC}"/>
              </a:ext>
            </a:extLst>
          </p:cNvPr>
          <p:cNvSpPr txBox="1">
            <a:spLocks/>
          </p:cNvSpPr>
          <p:nvPr/>
        </p:nvSpPr>
        <p:spPr>
          <a:xfrm>
            <a:off x="3181610" y="318243"/>
            <a:ext cx="8705589" cy="85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rgbClr val="3F3F3F"/>
              </a:buClr>
              <a:buSzPts val="3800"/>
              <a:buFont typeface="Century Gothic"/>
              <a:buNone/>
            </a:pPr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EXIT PROCEDURES</a:t>
            </a:r>
            <a:endParaRPr lang="en-US" sz="4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52;p2">
            <a:extLst>
              <a:ext uri="{FF2B5EF4-FFF2-40B4-BE49-F238E27FC236}">
                <a16:creationId xmlns:a16="http://schemas.microsoft.com/office/drawing/2014/main" id="{1FD7B923-2CC0-DEF0-32FE-C0929B864061}"/>
              </a:ext>
            </a:extLst>
          </p:cNvPr>
          <p:cNvSpPr txBox="1"/>
          <p:nvPr/>
        </p:nvSpPr>
        <p:spPr>
          <a:xfrm>
            <a:off x="3092521" y="1358639"/>
            <a:ext cx="8165562" cy="518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u="sng" dirty="0">
                <a:latin typeface="Calibri"/>
                <a:ea typeface="Calibri"/>
                <a:cs typeface="Calibri"/>
                <a:sym typeface="Calibri"/>
              </a:rPr>
              <a:t>Collaborative Discussion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with Chair and School Administration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u="sng" dirty="0">
                <a:latin typeface="Calibri"/>
                <a:ea typeface="Calibri"/>
                <a:cs typeface="Calibri"/>
                <a:sym typeface="Calibri"/>
              </a:rPr>
              <a:t>Accreditation Action Items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will be a Combination of School’s Prioritized Goals and Items the Team Recognizes as Areas of Improvement</a:t>
            </a:r>
          </a:p>
          <a:p>
            <a:pPr marL="4318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Exit Meeting</a:t>
            </a:r>
          </a:p>
        </p:txBody>
      </p:sp>
      <p:pic>
        <p:nvPicPr>
          <p:cNvPr id="2" name="Google Shape;161;p6">
            <a:extLst>
              <a:ext uri="{FF2B5EF4-FFF2-40B4-BE49-F238E27FC236}">
                <a16:creationId xmlns:a16="http://schemas.microsoft.com/office/drawing/2014/main" id="{42249913-2613-DA09-02FE-5FFB68CA88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7" t="14115" r="226" b="39965"/>
          <a:stretch/>
        </p:blipFill>
        <p:spPr>
          <a:xfrm>
            <a:off x="3181610" y="3739793"/>
            <a:ext cx="8161746" cy="2506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8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DFBD4585-1735-8A6A-90EE-2FDC952F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">
            <a:extLst>
              <a:ext uri="{FF2B5EF4-FFF2-40B4-BE49-F238E27FC236}">
                <a16:creationId xmlns:a16="http://schemas.microsoft.com/office/drawing/2014/main" id="{BB806783-25E8-293E-7F44-8B21A6F4D42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35804" y="2557045"/>
            <a:ext cx="5034982" cy="11300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EA08D785-7B88-47CD-B23D-67968D52DF58}"/>
              </a:ext>
            </a:extLst>
          </p:cNvPr>
          <p:cNvSpPr txBox="1"/>
          <p:nvPr/>
        </p:nvSpPr>
        <p:spPr>
          <a:xfrm>
            <a:off x="6511506" y="2151925"/>
            <a:ext cx="5451627" cy="27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320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SEGMENT 7:</a:t>
            </a: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endParaRPr lang="en-US" sz="32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000"/>
              <a:buFont typeface="Century Gothic"/>
              <a:buNone/>
            </a:pP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THE TEAM VISIT</a:t>
            </a:r>
            <a:endParaRPr sz="50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8" name="Google Shape;64;p1">
            <a:extLst>
              <a:ext uri="{FF2B5EF4-FFF2-40B4-BE49-F238E27FC236}">
                <a16:creationId xmlns:a16="http://schemas.microsoft.com/office/drawing/2014/main" id="{54AB723F-140E-23B3-0E28-A6CE5DE9AA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838" y="4808153"/>
            <a:ext cx="1859976" cy="148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5813C916-C652-5455-1F3A-149FCB253EF1}"/>
              </a:ext>
            </a:extLst>
          </p:cNvPr>
          <p:cNvSpPr txBox="1">
            <a:spLocks/>
          </p:cNvSpPr>
          <p:nvPr/>
        </p:nvSpPr>
        <p:spPr>
          <a:xfrm>
            <a:off x="149544" y="3846844"/>
            <a:ext cx="5300564" cy="35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3F3F3F"/>
              </a:buClr>
              <a:buSzPts val="3000"/>
              <a:buFont typeface="Calibri"/>
              <a:buNone/>
            </a:pPr>
            <a:r>
              <a:rPr lang="en-US" sz="2400" dirty="0">
                <a:cs typeface="Calibri" panose="020F0502020204030204" pitchFamily="34" charset="0"/>
              </a:rPr>
              <a:t>SCHOOL COORDINATOR  TRAINING</a:t>
            </a:r>
          </a:p>
        </p:txBody>
      </p:sp>
    </p:spTree>
    <p:extLst>
      <p:ext uri="{BB962C8B-B14F-4D97-AF65-F5344CB8AC3E}">
        <p14:creationId xmlns:p14="http://schemas.microsoft.com/office/powerpoint/2010/main" val="119832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E04ABE194C840B8B8025E736447FE" ma:contentTypeVersion="12" ma:contentTypeDescription="Create a new document." ma:contentTypeScope="" ma:versionID="d4806e3e3bb317ef725cf5d41f4396ec">
  <xsd:schema xmlns:xsd="http://www.w3.org/2001/XMLSchema" xmlns:xs="http://www.w3.org/2001/XMLSchema" xmlns:p="http://schemas.microsoft.com/office/2006/metadata/properties" xmlns:ns2="dc4ddcd8-225d-452d-80e3-8d33edae5f33" xmlns:ns3="d6ce3f99-6e52-4349-87b2-cc431f8db30e" targetNamespace="http://schemas.microsoft.com/office/2006/metadata/properties" ma:root="true" ma:fieldsID="d8df85becc7e1b49f715337029a2fd1f" ns2:_="" ns3:_="">
    <xsd:import namespace="dc4ddcd8-225d-452d-80e3-8d33edae5f33"/>
    <xsd:import namespace="d6ce3f99-6e52-4349-87b2-cc431f8db3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ddcd8-225d-452d-80e3-8d33edae5f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8d1cdf8-5340-4a71-b631-14e69df0cb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e3f99-6e52-4349-87b2-cc431f8db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17a67e-d220-4712-b2e6-52b1337863e8}" ma:internalName="TaxCatchAll" ma:showField="CatchAllData" ma:web="d6ce3f99-6e52-4349-87b2-cc431f8db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4ddcd8-225d-452d-80e3-8d33edae5f33">
      <Terms xmlns="http://schemas.microsoft.com/office/infopath/2007/PartnerControls"/>
    </lcf76f155ced4ddcb4097134ff3c332f>
    <TaxCatchAll xmlns="d6ce3f99-6e52-4349-87b2-cc431f8db30e" xsi:nil="true"/>
  </documentManagement>
</p:properties>
</file>

<file path=customXml/itemProps1.xml><?xml version="1.0" encoding="utf-8"?>
<ds:datastoreItem xmlns:ds="http://schemas.openxmlformats.org/officeDocument/2006/customXml" ds:itemID="{FCB42384-B8B9-48E5-A857-C69626D3A175}"/>
</file>

<file path=customXml/itemProps2.xml><?xml version="1.0" encoding="utf-8"?>
<ds:datastoreItem xmlns:ds="http://schemas.openxmlformats.org/officeDocument/2006/customXml" ds:itemID="{B209EDEE-C5FF-436F-9036-526AA3156819}"/>
</file>

<file path=customXml/itemProps3.xml><?xml version="1.0" encoding="utf-8"?>
<ds:datastoreItem xmlns:ds="http://schemas.openxmlformats.org/officeDocument/2006/customXml" ds:itemID="{9A185531-CB89-4084-80D8-946F55095C23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152</Words>
  <Application>Microsoft Macintosh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Courier New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Davis</dc:creator>
  <cp:lastModifiedBy>Dan Davis</cp:lastModifiedBy>
  <cp:revision>10</cp:revision>
  <dcterms:created xsi:type="dcterms:W3CDTF">2023-01-10T16:39:45Z</dcterms:created>
  <dcterms:modified xsi:type="dcterms:W3CDTF">2023-01-11T00:53:43Z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0x010100D6CE04ABE194C840B8B8025E736447FE</vt:lpwstr>
  </property>
</Properties>
</file>