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tags/tag11.xml" ContentType="application/vnd.openxmlformats-officedocument.presentationml.tags+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tags/tag13.xml" ContentType="application/vnd.openxmlformats-officedocument.presentationml.tags+xml"/>
  <Override PartName="/ppt/notesSlides/notesSlide23.xml" ContentType="application/vnd.openxmlformats-officedocument.presentationml.notesSlide+xml"/>
  <Override PartName="/ppt/tags/tag1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5.xml" ContentType="application/vnd.openxmlformats-officedocument.presentationml.tags+xml"/>
  <Override PartName="/ppt/notesSlides/notesSlide26.xml" ContentType="application/vnd.openxmlformats-officedocument.presentationml.notesSlide+xml"/>
  <Override PartName="/ppt/tags/tag16.xml" ContentType="application/vnd.openxmlformats-officedocument.presentationml.tags+xml"/>
  <Override PartName="/ppt/notesSlides/notesSlide27.xml" ContentType="application/vnd.openxmlformats-officedocument.presentationml.notesSlide+xml"/>
  <Override PartName="/ppt/tags/tag17.xml" ContentType="application/vnd.openxmlformats-officedocument.presentationml.tags+xml"/>
  <Override PartName="/ppt/notesSlides/notesSlide28.xml" ContentType="application/vnd.openxmlformats-officedocument.presentationml.notesSlide+xml"/>
  <Override PartName="/ppt/tags/tag18.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9.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20.xml" ContentType="application/vnd.openxmlformats-officedocument.presentationml.tags+xml"/>
  <Override PartName="/ppt/notesSlides/notesSlide36.xml" ContentType="application/vnd.openxmlformats-officedocument.presentationml.notesSlide+xml"/>
  <Override PartName="/ppt/tags/tag21.xml" ContentType="application/vnd.openxmlformats-officedocument.presentationml.tags+xml"/>
  <Override PartName="/ppt/notesSlides/notesSlide37.xml" ContentType="application/vnd.openxmlformats-officedocument.presentationml.notesSlide+xml"/>
  <Override PartName="/ppt/tags/tag22.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4"/>
  </p:notesMasterIdLst>
  <p:handoutMasterIdLst>
    <p:handoutMasterId r:id="rId45"/>
  </p:handoutMasterIdLst>
  <p:sldIdLst>
    <p:sldId id="259" r:id="rId5"/>
    <p:sldId id="338" r:id="rId6"/>
    <p:sldId id="368" r:id="rId7"/>
    <p:sldId id="369" r:id="rId8"/>
    <p:sldId id="370" r:id="rId9"/>
    <p:sldId id="386" r:id="rId10"/>
    <p:sldId id="387" r:id="rId11"/>
    <p:sldId id="388" r:id="rId12"/>
    <p:sldId id="353" r:id="rId13"/>
    <p:sldId id="356" r:id="rId14"/>
    <p:sldId id="350" r:id="rId15"/>
    <p:sldId id="355" r:id="rId16"/>
    <p:sldId id="392" r:id="rId17"/>
    <p:sldId id="359" r:id="rId18"/>
    <p:sldId id="371" r:id="rId19"/>
    <p:sldId id="382" r:id="rId20"/>
    <p:sldId id="381" r:id="rId21"/>
    <p:sldId id="360" r:id="rId22"/>
    <p:sldId id="358" r:id="rId23"/>
    <p:sldId id="342" r:id="rId24"/>
    <p:sldId id="343" r:id="rId25"/>
    <p:sldId id="344" r:id="rId26"/>
    <p:sldId id="345" r:id="rId27"/>
    <p:sldId id="346" r:id="rId28"/>
    <p:sldId id="373" r:id="rId29"/>
    <p:sldId id="380" r:id="rId30"/>
    <p:sldId id="383" r:id="rId31"/>
    <p:sldId id="384" r:id="rId32"/>
    <p:sldId id="385" r:id="rId33"/>
    <p:sldId id="348" r:id="rId34"/>
    <p:sldId id="390" r:id="rId35"/>
    <p:sldId id="391" r:id="rId36"/>
    <p:sldId id="366" r:id="rId37"/>
    <p:sldId id="361" r:id="rId38"/>
    <p:sldId id="362" r:id="rId39"/>
    <p:sldId id="347" r:id="rId40"/>
    <p:sldId id="363" r:id="rId41"/>
    <p:sldId id="351" r:id="rId42"/>
    <p:sldId id="258" r:id="rId4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8336"/>
    <a:srgbClr val="005294"/>
    <a:srgbClr val="0D04C6"/>
    <a:srgbClr val="005C9C"/>
    <a:srgbClr val="0373AD"/>
    <a:srgbClr val="FCFCFC"/>
    <a:srgbClr val="127EB8"/>
    <a:srgbClr val="0071AC"/>
    <a:srgbClr val="0071AD"/>
    <a:srgbClr val="C675A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00" autoAdjust="0"/>
    <p:restoredTop sz="52778" autoAdjust="0"/>
  </p:normalViewPr>
  <p:slideViewPr>
    <p:cSldViewPr snapToGrid="0" snapToObjects="1">
      <p:cViewPr varScale="1">
        <p:scale>
          <a:sx n="45" d="100"/>
          <a:sy n="45" d="100"/>
        </p:scale>
        <p:origin x="2174" y="38"/>
      </p:cViewPr>
      <p:guideLst>
        <p:guide orient="horz" pos="2160"/>
        <p:guide pos="2880"/>
      </p:guideLst>
    </p:cSldViewPr>
  </p:slideViewPr>
  <p:notesTextViewPr>
    <p:cViewPr>
      <p:scale>
        <a:sx n="150" d="100"/>
        <a:sy n="150" d="100"/>
      </p:scale>
      <p:origin x="0" y="0"/>
    </p:cViewPr>
  </p:notesTextViewPr>
  <p:sorterViewPr>
    <p:cViewPr varScale="1">
      <p:scale>
        <a:sx n="1" d="1"/>
        <a:sy n="1" d="1"/>
      </p:scale>
      <p:origin x="0" y="0"/>
    </p:cViewPr>
  </p:sorterViewPr>
  <p:notesViewPr>
    <p:cSldViewPr snapToGrid="0" snapToObjects="1">
      <p:cViewPr varScale="1">
        <p:scale>
          <a:sx n="158" d="100"/>
          <a:sy n="158" d="100"/>
        </p:scale>
        <p:origin x="-1280"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206ED7-74EF-4AFA-9CDE-A3EC3981BB78}"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7B14AD87-25A5-4870-BED7-5BC03B72BC84}">
      <dgm:prSet phldrT="[Text]" custT="1"/>
      <dgm:spPr/>
      <dgm:t>
        <a:bodyPr/>
        <a:lstStyle/>
        <a:p>
          <a:r>
            <a:rPr lang="en-US" sz="4800" dirty="0"/>
            <a:t>ESOs</a:t>
          </a:r>
        </a:p>
      </dgm:t>
    </dgm:pt>
    <dgm:pt modelId="{B55AE612-ED28-4C10-898C-F7B14F595BD5}" type="parTrans" cxnId="{EDFFB00D-C820-44F2-A5EB-E7D663CA0AB4}">
      <dgm:prSet/>
      <dgm:spPr/>
      <dgm:t>
        <a:bodyPr/>
        <a:lstStyle/>
        <a:p>
          <a:endParaRPr lang="en-US"/>
        </a:p>
      </dgm:t>
    </dgm:pt>
    <dgm:pt modelId="{A6DFE058-A520-4A17-B11E-2E466FD274A9}" type="sibTrans" cxnId="{EDFFB00D-C820-44F2-A5EB-E7D663CA0AB4}">
      <dgm:prSet/>
      <dgm:spPr/>
      <dgm:t>
        <a:bodyPr/>
        <a:lstStyle/>
        <a:p>
          <a:endParaRPr lang="en-US"/>
        </a:p>
      </dgm:t>
    </dgm:pt>
    <dgm:pt modelId="{F5378F8A-0CEA-4475-A92A-5E4901F2F585}">
      <dgm:prSet phldrT="[Text]" custT="1"/>
      <dgm:spPr>
        <a:solidFill>
          <a:srgbClr val="BC5908"/>
        </a:solidFill>
      </dgm:spPr>
      <dgm:t>
        <a:bodyPr/>
        <a:lstStyle/>
        <a:p>
          <a:r>
            <a:rPr lang="en-US" sz="2400" dirty="0"/>
            <a:t>Strategic Planning</a:t>
          </a:r>
        </a:p>
      </dgm:t>
    </dgm:pt>
    <dgm:pt modelId="{753DD184-5946-4FB2-98E1-4D85B148497A}" type="parTrans" cxnId="{A9AD7521-CEDE-49ED-8B16-DCD7B1A9E6AE}">
      <dgm:prSet/>
      <dgm:spPr/>
      <dgm:t>
        <a:bodyPr/>
        <a:lstStyle/>
        <a:p>
          <a:endParaRPr lang="en-US"/>
        </a:p>
      </dgm:t>
    </dgm:pt>
    <dgm:pt modelId="{FDE5ECB6-F2A8-41B8-9D0B-7B0C520CD038}" type="sibTrans" cxnId="{A9AD7521-CEDE-49ED-8B16-DCD7B1A9E6AE}">
      <dgm:prSet/>
      <dgm:spPr/>
      <dgm:t>
        <a:bodyPr/>
        <a:lstStyle/>
        <a:p>
          <a:endParaRPr lang="en-US"/>
        </a:p>
      </dgm:t>
    </dgm:pt>
    <dgm:pt modelId="{BC125868-D7DB-43B2-9587-9EE7206BD4FC}">
      <dgm:prSet phldrT="[Text]" custT="1"/>
      <dgm:spPr>
        <a:solidFill>
          <a:srgbClr val="345C8C"/>
        </a:solidFill>
      </dgm:spPr>
      <dgm:t>
        <a:bodyPr/>
        <a:lstStyle/>
        <a:p>
          <a:r>
            <a:rPr lang="en-US" sz="2400" dirty="0"/>
            <a:t>Hiring</a:t>
          </a:r>
        </a:p>
      </dgm:t>
    </dgm:pt>
    <dgm:pt modelId="{C33BF777-BDCC-4329-93A2-BBC711571995}" type="parTrans" cxnId="{B6D329BA-B8B7-4EA1-8FEF-5CF8B4096B95}">
      <dgm:prSet/>
      <dgm:spPr/>
      <dgm:t>
        <a:bodyPr/>
        <a:lstStyle/>
        <a:p>
          <a:endParaRPr lang="en-US"/>
        </a:p>
      </dgm:t>
    </dgm:pt>
    <dgm:pt modelId="{37EA2DC5-7068-4C70-9E76-28AED0476D7D}" type="sibTrans" cxnId="{B6D329BA-B8B7-4EA1-8FEF-5CF8B4096B95}">
      <dgm:prSet/>
      <dgm:spPr/>
      <dgm:t>
        <a:bodyPr/>
        <a:lstStyle/>
        <a:p>
          <a:endParaRPr lang="en-US"/>
        </a:p>
      </dgm:t>
    </dgm:pt>
    <dgm:pt modelId="{1E8240E3-A6E4-4888-A595-EAAE0D19D439}">
      <dgm:prSet phldrT="[Text]" custT="1"/>
      <dgm:spPr>
        <a:solidFill>
          <a:srgbClr val="F5171C"/>
        </a:solidFill>
      </dgm:spPr>
      <dgm:t>
        <a:bodyPr/>
        <a:lstStyle/>
        <a:p>
          <a:r>
            <a:rPr lang="en-US" sz="2400" dirty="0"/>
            <a:t>Budgeting</a:t>
          </a:r>
        </a:p>
      </dgm:t>
    </dgm:pt>
    <dgm:pt modelId="{56026564-1FA7-4812-A24D-02FDD1A0296F}" type="parTrans" cxnId="{CF414566-F056-4548-8823-6AD7952B24E3}">
      <dgm:prSet/>
      <dgm:spPr/>
      <dgm:t>
        <a:bodyPr/>
        <a:lstStyle/>
        <a:p>
          <a:endParaRPr lang="en-US"/>
        </a:p>
      </dgm:t>
    </dgm:pt>
    <dgm:pt modelId="{0DBDF1B1-E819-4BF9-BD73-F6DFC3744FF0}" type="sibTrans" cxnId="{CF414566-F056-4548-8823-6AD7952B24E3}">
      <dgm:prSet/>
      <dgm:spPr/>
      <dgm:t>
        <a:bodyPr/>
        <a:lstStyle/>
        <a:p>
          <a:endParaRPr lang="en-US"/>
        </a:p>
      </dgm:t>
    </dgm:pt>
    <dgm:pt modelId="{9F93C8B0-487C-4F0A-A9B4-BD823AE2C29B}">
      <dgm:prSet phldrT="[Text]" custT="1"/>
      <dgm:spPr>
        <a:solidFill>
          <a:srgbClr val="009900"/>
        </a:solidFill>
      </dgm:spPr>
      <dgm:t>
        <a:bodyPr/>
        <a:lstStyle/>
        <a:p>
          <a:r>
            <a:rPr lang="en-US" sz="2400" dirty="0"/>
            <a:t>Curriculum Choices</a:t>
          </a:r>
        </a:p>
      </dgm:t>
    </dgm:pt>
    <dgm:pt modelId="{6312B376-0D54-4DF4-8913-E1D92487C33B}" type="parTrans" cxnId="{DD690814-864E-4D33-9FC7-DF82D958E9F4}">
      <dgm:prSet/>
      <dgm:spPr/>
      <dgm:t>
        <a:bodyPr/>
        <a:lstStyle/>
        <a:p>
          <a:endParaRPr lang="en-US"/>
        </a:p>
      </dgm:t>
    </dgm:pt>
    <dgm:pt modelId="{5142FDBD-AE33-4DD3-ACCD-26936C3ED2B5}" type="sibTrans" cxnId="{DD690814-864E-4D33-9FC7-DF82D958E9F4}">
      <dgm:prSet/>
      <dgm:spPr/>
      <dgm:t>
        <a:bodyPr/>
        <a:lstStyle/>
        <a:p>
          <a:endParaRPr lang="en-US"/>
        </a:p>
      </dgm:t>
    </dgm:pt>
    <dgm:pt modelId="{E3A2039B-6633-4E91-8CB8-89B1449E283D}">
      <dgm:prSet phldrT="[Text]" custT="1"/>
      <dgm:spPr>
        <a:solidFill>
          <a:srgbClr val="6600CC"/>
        </a:solidFill>
      </dgm:spPr>
      <dgm:t>
        <a:bodyPr/>
        <a:lstStyle/>
        <a:p>
          <a:r>
            <a:rPr lang="en-US" sz="2400" dirty="0"/>
            <a:t>Teacher Evaluation</a:t>
          </a:r>
        </a:p>
      </dgm:t>
    </dgm:pt>
    <dgm:pt modelId="{ED35292D-C237-489C-B2A8-48E2AF14CC18}" type="sibTrans" cxnId="{6139EAD6-2B8C-4560-927E-DC1B2022F78D}">
      <dgm:prSet/>
      <dgm:spPr/>
      <dgm:t>
        <a:bodyPr/>
        <a:lstStyle/>
        <a:p>
          <a:endParaRPr lang="en-US"/>
        </a:p>
      </dgm:t>
    </dgm:pt>
    <dgm:pt modelId="{17E14A1A-A448-492C-AF73-E9D335BF0B03}" type="parTrans" cxnId="{6139EAD6-2B8C-4560-927E-DC1B2022F78D}">
      <dgm:prSet/>
      <dgm:spPr/>
      <dgm:t>
        <a:bodyPr/>
        <a:lstStyle/>
        <a:p>
          <a:endParaRPr lang="en-US"/>
        </a:p>
      </dgm:t>
    </dgm:pt>
    <dgm:pt modelId="{54017FED-C573-49DD-9CD6-B906429F58DF}">
      <dgm:prSet phldrT="[Text]"/>
      <dgm:spPr/>
      <dgm:t>
        <a:bodyPr/>
        <a:lstStyle/>
        <a:p>
          <a:endParaRPr lang="en-US" dirty="0"/>
        </a:p>
      </dgm:t>
    </dgm:pt>
    <dgm:pt modelId="{474710F5-77FF-4C4C-9E46-4605F3BADCF4}" type="parTrans" cxnId="{3DF70E8F-582E-4872-B846-2A21651B1893}">
      <dgm:prSet/>
      <dgm:spPr/>
      <dgm:t>
        <a:bodyPr/>
        <a:lstStyle/>
        <a:p>
          <a:endParaRPr lang="en-US"/>
        </a:p>
      </dgm:t>
    </dgm:pt>
    <dgm:pt modelId="{6DC70AD8-E64F-48B7-8D7E-1D4291CE664D}" type="sibTrans" cxnId="{3DF70E8F-582E-4872-B846-2A21651B1893}">
      <dgm:prSet/>
      <dgm:spPr/>
      <dgm:t>
        <a:bodyPr/>
        <a:lstStyle/>
        <a:p>
          <a:endParaRPr lang="en-US"/>
        </a:p>
      </dgm:t>
    </dgm:pt>
    <dgm:pt modelId="{33FC3288-A00F-48AD-951A-3E7BBC53E912}">
      <dgm:prSet phldrT="[Text]" custT="1"/>
      <dgm:spPr>
        <a:solidFill>
          <a:schemeClr val="bg2">
            <a:lumMod val="25000"/>
          </a:schemeClr>
        </a:solidFill>
      </dgm:spPr>
      <dgm:t>
        <a:bodyPr/>
        <a:lstStyle/>
        <a:p>
          <a:r>
            <a:rPr lang="en-US" sz="2400" dirty="0"/>
            <a:t>Program Planning</a:t>
          </a:r>
        </a:p>
      </dgm:t>
    </dgm:pt>
    <dgm:pt modelId="{A207AEB3-895D-4857-8E48-5A41D11EEEEC}" type="sibTrans" cxnId="{BA8C71CF-B2E7-4DE5-96DA-C56BF593EE77}">
      <dgm:prSet/>
      <dgm:spPr/>
      <dgm:t>
        <a:bodyPr/>
        <a:lstStyle/>
        <a:p>
          <a:endParaRPr lang="en-US"/>
        </a:p>
      </dgm:t>
    </dgm:pt>
    <dgm:pt modelId="{7618F416-E7EE-4BA4-B9D7-1CE04E18B6E1}" type="parTrans" cxnId="{BA8C71CF-B2E7-4DE5-96DA-C56BF593EE77}">
      <dgm:prSet/>
      <dgm:spPr/>
      <dgm:t>
        <a:bodyPr/>
        <a:lstStyle/>
        <a:p>
          <a:endParaRPr lang="en-US"/>
        </a:p>
      </dgm:t>
    </dgm:pt>
    <dgm:pt modelId="{FA5B0330-93C4-45F9-B495-3175A9667F6F}" type="pres">
      <dgm:prSet presAssocID="{6F206ED7-74EF-4AFA-9CDE-A3EC3981BB78}" presName="Name0" presStyleCnt="0">
        <dgm:presLayoutVars>
          <dgm:chMax val="1"/>
          <dgm:chPref val="1"/>
          <dgm:dir/>
          <dgm:animOne val="branch"/>
          <dgm:animLvl val="lvl"/>
        </dgm:presLayoutVars>
      </dgm:prSet>
      <dgm:spPr/>
    </dgm:pt>
    <dgm:pt modelId="{F7578D87-DC2C-4D56-8D29-F4C6B0EAE93B}" type="pres">
      <dgm:prSet presAssocID="{7B14AD87-25A5-4870-BED7-5BC03B72BC84}" presName="Parent" presStyleLbl="node0" presStyleIdx="0" presStyleCnt="1">
        <dgm:presLayoutVars>
          <dgm:chMax val="6"/>
          <dgm:chPref val="6"/>
        </dgm:presLayoutVars>
      </dgm:prSet>
      <dgm:spPr/>
    </dgm:pt>
    <dgm:pt modelId="{18E4AC47-BB76-42F6-8592-CFAC324C11D1}" type="pres">
      <dgm:prSet presAssocID="{F5378F8A-0CEA-4475-A92A-5E4901F2F585}" presName="Accent1" presStyleCnt="0"/>
      <dgm:spPr/>
    </dgm:pt>
    <dgm:pt modelId="{B42B5B59-1D6B-412E-BD02-94A191A6853E}" type="pres">
      <dgm:prSet presAssocID="{F5378F8A-0CEA-4475-A92A-5E4901F2F585}" presName="Accent" presStyleLbl="bgShp" presStyleIdx="0" presStyleCnt="6"/>
      <dgm:spPr/>
    </dgm:pt>
    <dgm:pt modelId="{6CD1477A-4796-4066-97E1-A51219AF45E6}" type="pres">
      <dgm:prSet presAssocID="{F5378F8A-0CEA-4475-A92A-5E4901F2F585}" presName="Child1" presStyleLbl="node1" presStyleIdx="0" presStyleCnt="6">
        <dgm:presLayoutVars>
          <dgm:chMax val="0"/>
          <dgm:chPref val="0"/>
          <dgm:bulletEnabled val="1"/>
        </dgm:presLayoutVars>
      </dgm:prSet>
      <dgm:spPr/>
    </dgm:pt>
    <dgm:pt modelId="{21CD789D-9CF1-4DCA-80AE-FCF8D867F72E}" type="pres">
      <dgm:prSet presAssocID="{BC125868-D7DB-43B2-9587-9EE7206BD4FC}" presName="Accent2" presStyleCnt="0"/>
      <dgm:spPr/>
    </dgm:pt>
    <dgm:pt modelId="{5400A2FD-8E89-4035-AC72-A08925CB50D0}" type="pres">
      <dgm:prSet presAssocID="{BC125868-D7DB-43B2-9587-9EE7206BD4FC}" presName="Accent" presStyleLbl="bgShp" presStyleIdx="1" presStyleCnt="6"/>
      <dgm:spPr/>
    </dgm:pt>
    <dgm:pt modelId="{AC696EFE-90AD-49F2-BD0C-AE68380F1288}" type="pres">
      <dgm:prSet presAssocID="{BC125868-D7DB-43B2-9587-9EE7206BD4FC}" presName="Child2" presStyleLbl="node1" presStyleIdx="1" presStyleCnt="6">
        <dgm:presLayoutVars>
          <dgm:chMax val="0"/>
          <dgm:chPref val="0"/>
          <dgm:bulletEnabled val="1"/>
        </dgm:presLayoutVars>
      </dgm:prSet>
      <dgm:spPr/>
    </dgm:pt>
    <dgm:pt modelId="{4A86B29B-CAEE-42E8-B4E1-5C5D47525306}" type="pres">
      <dgm:prSet presAssocID="{1E8240E3-A6E4-4888-A595-EAAE0D19D439}" presName="Accent3" presStyleCnt="0"/>
      <dgm:spPr/>
    </dgm:pt>
    <dgm:pt modelId="{95638D25-E626-47A5-AE88-AF2A9845667E}" type="pres">
      <dgm:prSet presAssocID="{1E8240E3-A6E4-4888-A595-EAAE0D19D439}" presName="Accent" presStyleLbl="bgShp" presStyleIdx="2" presStyleCnt="6"/>
      <dgm:spPr/>
    </dgm:pt>
    <dgm:pt modelId="{6D876BFD-2345-4DE8-AA18-C5013FB7DEFF}" type="pres">
      <dgm:prSet presAssocID="{1E8240E3-A6E4-4888-A595-EAAE0D19D439}" presName="Child3" presStyleLbl="node1" presStyleIdx="2" presStyleCnt="6">
        <dgm:presLayoutVars>
          <dgm:chMax val="0"/>
          <dgm:chPref val="0"/>
          <dgm:bulletEnabled val="1"/>
        </dgm:presLayoutVars>
      </dgm:prSet>
      <dgm:spPr/>
    </dgm:pt>
    <dgm:pt modelId="{28BCBF4A-F17E-4493-928F-F51CC821EC93}" type="pres">
      <dgm:prSet presAssocID="{33FC3288-A00F-48AD-951A-3E7BBC53E912}" presName="Accent4" presStyleCnt="0"/>
      <dgm:spPr/>
    </dgm:pt>
    <dgm:pt modelId="{91DBC88B-2C6B-4840-8D8B-0987406B412B}" type="pres">
      <dgm:prSet presAssocID="{33FC3288-A00F-48AD-951A-3E7BBC53E912}" presName="Accent" presStyleLbl="bgShp" presStyleIdx="3" presStyleCnt="6"/>
      <dgm:spPr/>
    </dgm:pt>
    <dgm:pt modelId="{8B70F8D1-EBD0-4DAC-8465-1C309955EEB1}" type="pres">
      <dgm:prSet presAssocID="{33FC3288-A00F-48AD-951A-3E7BBC53E912}" presName="Child4" presStyleLbl="node1" presStyleIdx="3" presStyleCnt="6">
        <dgm:presLayoutVars>
          <dgm:chMax val="0"/>
          <dgm:chPref val="0"/>
          <dgm:bulletEnabled val="1"/>
        </dgm:presLayoutVars>
      </dgm:prSet>
      <dgm:spPr/>
    </dgm:pt>
    <dgm:pt modelId="{3DA06927-BBFE-4FE7-9B8C-08804BE11FA7}" type="pres">
      <dgm:prSet presAssocID="{9F93C8B0-487C-4F0A-A9B4-BD823AE2C29B}" presName="Accent5" presStyleCnt="0"/>
      <dgm:spPr/>
    </dgm:pt>
    <dgm:pt modelId="{EA7EB62C-89D7-4E8F-AF16-347615BB34E1}" type="pres">
      <dgm:prSet presAssocID="{9F93C8B0-487C-4F0A-A9B4-BD823AE2C29B}" presName="Accent" presStyleLbl="bgShp" presStyleIdx="4" presStyleCnt="6"/>
      <dgm:spPr/>
    </dgm:pt>
    <dgm:pt modelId="{764D5039-6A9D-4D8A-B032-02101BD442BC}" type="pres">
      <dgm:prSet presAssocID="{9F93C8B0-487C-4F0A-A9B4-BD823AE2C29B}" presName="Child5" presStyleLbl="node1" presStyleIdx="4" presStyleCnt="6">
        <dgm:presLayoutVars>
          <dgm:chMax val="0"/>
          <dgm:chPref val="0"/>
          <dgm:bulletEnabled val="1"/>
        </dgm:presLayoutVars>
      </dgm:prSet>
      <dgm:spPr/>
    </dgm:pt>
    <dgm:pt modelId="{040291D1-FAE3-49DC-950A-83CAB668AA74}" type="pres">
      <dgm:prSet presAssocID="{E3A2039B-6633-4E91-8CB8-89B1449E283D}" presName="Accent6" presStyleCnt="0"/>
      <dgm:spPr/>
    </dgm:pt>
    <dgm:pt modelId="{8E8DB24C-ADEB-424F-9D95-DDF8DF1619AD}" type="pres">
      <dgm:prSet presAssocID="{E3A2039B-6633-4E91-8CB8-89B1449E283D}" presName="Accent" presStyleLbl="bgShp" presStyleIdx="5" presStyleCnt="6"/>
      <dgm:spPr/>
    </dgm:pt>
    <dgm:pt modelId="{64A793E3-35C2-40AE-BAC3-F4D1B33BBF55}" type="pres">
      <dgm:prSet presAssocID="{E3A2039B-6633-4E91-8CB8-89B1449E283D}" presName="Child6" presStyleLbl="node1" presStyleIdx="5" presStyleCnt="6">
        <dgm:presLayoutVars>
          <dgm:chMax val="0"/>
          <dgm:chPref val="0"/>
          <dgm:bulletEnabled val="1"/>
        </dgm:presLayoutVars>
      </dgm:prSet>
      <dgm:spPr/>
    </dgm:pt>
  </dgm:ptLst>
  <dgm:cxnLst>
    <dgm:cxn modelId="{EDFFB00D-C820-44F2-A5EB-E7D663CA0AB4}" srcId="{6F206ED7-74EF-4AFA-9CDE-A3EC3981BB78}" destId="{7B14AD87-25A5-4870-BED7-5BC03B72BC84}" srcOrd="0" destOrd="0" parTransId="{B55AE612-ED28-4C10-898C-F7B14F595BD5}" sibTransId="{A6DFE058-A520-4A17-B11E-2E466FD274A9}"/>
    <dgm:cxn modelId="{DD690814-864E-4D33-9FC7-DF82D958E9F4}" srcId="{7B14AD87-25A5-4870-BED7-5BC03B72BC84}" destId="{9F93C8B0-487C-4F0A-A9B4-BD823AE2C29B}" srcOrd="4" destOrd="0" parTransId="{6312B376-0D54-4DF4-8913-E1D92487C33B}" sibTransId="{5142FDBD-AE33-4DD3-ACCD-26936C3ED2B5}"/>
    <dgm:cxn modelId="{D77C8B1B-8711-4CAE-886A-E481DBABF35F}" type="presOf" srcId="{33FC3288-A00F-48AD-951A-3E7BBC53E912}" destId="{8B70F8D1-EBD0-4DAC-8465-1C309955EEB1}" srcOrd="0" destOrd="0" presId="urn:microsoft.com/office/officeart/2011/layout/HexagonRadial"/>
    <dgm:cxn modelId="{A9AD7521-CEDE-49ED-8B16-DCD7B1A9E6AE}" srcId="{7B14AD87-25A5-4870-BED7-5BC03B72BC84}" destId="{F5378F8A-0CEA-4475-A92A-5E4901F2F585}" srcOrd="0" destOrd="0" parTransId="{753DD184-5946-4FB2-98E1-4D85B148497A}" sibTransId="{FDE5ECB6-F2A8-41B8-9D0B-7B0C520CD038}"/>
    <dgm:cxn modelId="{7688F524-E869-47B5-90C1-8ACA38CE26E2}" type="presOf" srcId="{9F93C8B0-487C-4F0A-A9B4-BD823AE2C29B}" destId="{764D5039-6A9D-4D8A-B032-02101BD442BC}" srcOrd="0" destOrd="0" presId="urn:microsoft.com/office/officeart/2011/layout/HexagonRadial"/>
    <dgm:cxn modelId="{B761FE34-F312-441D-9C85-52A1A4D54F0A}" type="presOf" srcId="{6F206ED7-74EF-4AFA-9CDE-A3EC3981BB78}" destId="{FA5B0330-93C4-45F9-B495-3175A9667F6F}" srcOrd="0" destOrd="0" presId="urn:microsoft.com/office/officeart/2011/layout/HexagonRadial"/>
    <dgm:cxn modelId="{C75C0565-DC2D-4952-8EBF-A61CACC0B2D8}" type="presOf" srcId="{1E8240E3-A6E4-4888-A595-EAAE0D19D439}" destId="{6D876BFD-2345-4DE8-AA18-C5013FB7DEFF}" srcOrd="0" destOrd="0" presId="urn:microsoft.com/office/officeart/2011/layout/HexagonRadial"/>
    <dgm:cxn modelId="{CF414566-F056-4548-8823-6AD7952B24E3}" srcId="{7B14AD87-25A5-4870-BED7-5BC03B72BC84}" destId="{1E8240E3-A6E4-4888-A595-EAAE0D19D439}" srcOrd="2" destOrd="0" parTransId="{56026564-1FA7-4812-A24D-02FDD1A0296F}" sibTransId="{0DBDF1B1-E819-4BF9-BD73-F6DFC3744FF0}"/>
    <dgm:cxn modelId="{0D80D070-3AFB-431D-88AE-6823B0B397B5}" type="presOf" srcId="{E3A2039B-6633-4E91-8CB8-89B1449E283D}" destId="{64A793E3-35C2-40AE-BAC3-F4D1B33BBF55}" srcOrd="0" destOrd="0" presId="urn:microsoft.com/office/officeart/2011/layout/HexagonRadial"/>
    <dgm:cxn modelId="{C9EC6052-E920-4E32-95FC-B3A5DB2FE6F9}" type="presOf" srcId="{F5378F8A-0CEA-4475-A92A-5E4901F2F585}" destId="{6CD1477A-4796-4066-97E1-A51219AF45E6}" srcOrd="0" destOrd="0" presId="urn:microsoft.com/office/officeart/2011/layout/HexagonRadial"/>
    <dgm:cxn modelId="{360D517F-353D-4644-9295-949BF5E4769F}" type="presOf" srcId="{7B14AD87-25A5-4870-BED7-5BC03B72BC84}" destId="{F7578D87-DC2C-4D56-8D29-F4C6B0EAE93B}" srcOrd="0" destOrd="0" presId="urn:microsoft.com/office/officeart/2011/layout/HexagonRadial"/>
    <dgm:cxn modelId="{3DF70E8F-582E-4872-B846-2A21651B1893}" srcId="{7B14AD87-25A5-4870-BED7-5BC03B72BC84}" destId="{54017FED-C573-49DD-9CD6-B906429F58DF}" srcOrd="6" destOrd="0" parTransId="{474710F5-77FF-4C4C-9E46-4605F3BADCF4}" sibTransId="{6DC70AD8-E64F-48B7-8D7E-1D4291CE664D}"/>
    <dgm:cxn modelId="{B6D329BA-B8B7-4EA1-8FEF-5CF8B4096B95}" srcId="{7B14AD87-25A5-4870-BED7-5BC03B72BC84}" destId="{BC125868-D7DB-43B2-9587-9EE7206BD4FC}" srcOrd="1" destOrd="0" parTransId="{C33BF777-BDCC-4329-93A2-BBC711571995}" sibTransId="{37EA2DC5-7068-4C70-9E76-28AED0476D7D}"/>
    <dgm:cxn modelId="{BA8C71CF-B2E7-4DE5-96DA-C56BF593EE77}" srcId="{7B14AD87-25A5-4870-BED7-5BC03B72BC84}" destId="{33FC3288-A00F-48AD-951A-3E7BBC53E912}" srcOrd="3" destOrd="0" parTransId="{7618F416-E7EE-4BA4-B9D7-1CE04E18B6E1}" sibTransId="{A207AEB3-895D-4857-8E48-5A41D11EEEEC}"/>
    <dgm:cxn modelId="{6139EAD6-2B8C-4560-927E-DC1B2022F78D}" srcId="{7B14AD87-25A5-4870-BED7-5BC03B72BC84}" destId="{E3A2039B-6633-4E91-8CB8-89B1449E283D}" srcOrd="5" destOrd="0" parTransId="{17E14A1A-A448-492C-AF73-E9D335BF0B03}" sibTransId="{ED35292D-C237-489C-B2A8-48E2AF14CC18}"/>
    <dgm:cxn modelId="{2FAF4AF5-4DDA-4152-A072-B99AEEDBD187}" type="presOf" srcId="{BC125868-D7DB-43B2-9587-9EE7206BD4FC}" destId="{AC696EFE-90AD-49F2-BD0C-AE68380F1288}" srcOrd="0" destOrd="0" presId="urn:microsoft.com/office/officeart/2011/layout/HexagonRadial"/>
    <dgm:cxn modelId="{826CF0D2-768F-45E7-88CE-CB3560C022E9}" type="presParOf" srcId="{FA5B0330-93C4-45F9-B495-3175A9667F6F}" destId="{F7578D87-DC2C-4D56-8D29-F4C6B0EAE93B}" srcOrd="0" destOrd="0" presId="urn:microsoft.com/office/officeart/2011/layout/HexagonRadial"/>
    <dgm:cxn modelId="{3DE7F56A-4E82-4E36-97AB-487641DDC807}" type="presParOf" srcId="{FA5B0330-93C4-45F9-B495-3175A9667F6F}" destId="{18E4AC47-BB76-42F6-8592-CFAC324C11D1}" srcOrd="1" destOrd="0" presId="urn:microsoft.com/office/officeart/2011/layout/HexagonRadial"/>
    <dgm:cxn modelId="{C50E9D59-EB3B-4BF1-BE01-4B0D1DC55552}" type="presParOf" srcId="{18E4AC47-BB76-42F6-8592-CFAC324C11D1}" destId="{B42B5B59-1D6B-412E-BD02-94A191A6853E}" srcOrd="0" destOrd="0" presId="urn:microsoft.com/office/officeart/2011/layout/HexagonRadial"/>
    <dgm:cxn modelId="{5B028391-D7DA-41A8-ADD7-97AD98218954}" type="presParOf" srcId="{FA5B0330-93C4-45F9-B495-3175A9667F6F}" destId="{6CD1477A-4796-4066-97E1-A51219AF45E6}" srcOrd="2" destOrd="0" presId="urn:microsoft.com/office/officeart/2011/layout/HexagonRadial"/>
    <dgm:cxn modelId="{E7DAB982-11F5-4EDC-92E1-142AC332111D}" type="presParOf" srcId="{FA5B0330-93C4-45F9-B495-3175A9667F6F}" destId="{21CD789D-9CF1-4DCA-80AE-FCF8D867F72E}" srcOrd="3" destOrd="0" presId="urn:microsoft.com/office/officeart/2011/layout/HexagonRadial"/>
    <dgm:cxn modelId="{6576FB99-7343-47FE-9E74-78D1E82C5FDE}" type="presParOf" srcId="{21CD789D-9CF1-4DCA-80AE-FCF8D867F72E}" destId="{5400A2FD-8E89-4035-AC72-A08925CB50D0}" srcOrd="0" destOrd="0" presId="urn:microsoft.com/office/officeart/2011/layout/HexagonRadial"/>
    <dgm:cxn modelId="{BB72D4AA-9E4A-431B-9268-B489DA10E952}" type="presParOf" srcId="{FA5B0330-93C4-45F9-B495-3175A9667F6F}" destId="{AC696EFE-90AD-49F2-BD0C-AE68380F1288}" srcOrd="4" destOrd="0" presId="urn:microsoft.com/office/officeart/2011/layout/HexagonRadial"/>
    <dgm:cxn modelId="{7E6AFBAB-20ED-4864-9872-10F620962091}" type="presParOf" srcId="{FA5B0330-93C4-45F9-B495-3175A9667F6F}" destId="{4A86B29B-CAEE-42E8-B4E1-5C5D47525306}" srcOrd="5" destOrd="0" presId="urn:microsoft.com/office/officeart/2011/layout/HexagonRadial"/>
    <dgm:cxn modelId="{7D1F8071-B14F-4324-A6E4-CE62BADC101D}" type="presParOf" srcId="{4A86B29B-CAEE-42E8-B4E1-5C5D47525306}" destId="{95638D25-E626-47A5-AE88-AF2A9845667E}" srcOrd="0" destOrd="0" presId="urn:microsoft.com/office/officeart/2011/layout/HexagonRadial"/>
    <dgm:cxn modelId="{7CF1A2E5-6A59-42D2-976D-51E9025B6A9C}" type="presParOf" srcId="{FA5B0330-93C4-45F9-B495-3175A9667F6F}" destId="{6D876BFD-2345-4DE8-AA18-C5013FB7DEFF}" srcOrd="6" destOrd="0" presId="urn:microsoft.com/office/officeart/2011/layout/HexagonRadial"/>
    <dgm:cxn modelId="{D16C46B9-EDB5-4BE9-BFFA-D411C26B5B8F}" type="presParOf" srcId="{FA5B0330-93C4-45F9-B495-3175A9667F6F}" destId="{28BCBF4A-F17E-4493-928F-F51CC821EC93}" srcOrd="7" destOrd="0" presId="urn:microsoft.com/office/officeart/2011/layout/HexagonRadial"/>
    <dgm:cxn modelId="{290D4473-42A7-4B3D-A705-BE9D4A1C0C0B}" type="presParOf" srcId="{28BCBF4A-F17E-4493-928F-F51CC821EC93}" destId="{91DBC88B-2C6B-4840-8D8B-0987406B412B}" srcOrd="0" destOrd="0" presId="urn:microsoft.com/office/officeart/2011/layout/HexagonRadial"/>
    <dgm:cxn modelId="{4B819AD5-54FE-4AE0-BE8E-C6271B10FC51}" type="presParOf" srcId="{FA5B0330-93C4-45F9-B495-3175A9667F6F}" destId="{8B70F8D1-EBD0-4DAC-8465-1C309955EEB1}" srcOrd="8" destOrd="0" presId="urn:microsoft.com/office/officeart/2011/layout/HexagonRadial"/>
    <dgm:cxn modelId="{0CFCC332-6B29-4F5B-9118-B1703E5041CA}" type="presParOf" srcId="{FA5B0330-93C4-45F9-B495-3175A9667F6F}" destId="{3DA06927-BBFE-4FE7-9B8C-08804BE11FA7}" srcOrd="9" destOrd="0" presId="urn:microsoft.com/office/officeart/2011/layout/HexagonRadial"/>
    <dgm:cxn modelId="{629F8DCB-634F-4CB6-906F-B1EDE82ADE61}" type="presParOf" srcId="{3DA06927-BBFE-4FE7-9B8C-08804BE11FA7}" destId="{EA7EB62C-89D7-4E8F-AF16-347615BB34E1}" srcOrd="0" destOrd="0" presId="urn:microsoft.com/office/officeart/2011/layout/HexagonRadial"/>
    <dgm:cxn modelId="{DFEA885B-1BB1-4FC5-991D-0535D10AD325}" type="presParOf" srcId="{FA5B0330-93C4-45F9-B495-3175A9667F6F}" destId="{764D5039-6A9D-4D8A-B032-02101BD442BC}" srcOrd="10" destOrd="0" presId="urn:microsoft.com/office/officeart/2011/layout/HexagonRadial"/>
    <dgm:cxn modelId="{3A68D95E-D874-4ADD-9F63-9A160FC33921}" type="presParOf" srcId="{FA5B0330-93C4-45F9-B495-3175A9667F6F}" destId="{040291D1-FAE3-49DC-950A-83CAB668AA74}" srcOrd="11" destOrd="0" presId="urn:microsoft.com/office/officeart/2011/layout/HexagonRadial"/>
    <dgm:cxn modelId="{97C6398E-BC8A-415D-B724-D7A8E4BBEB5B}" type="presParOf" srcId="{040291D1-FAE3-49DC-950A-83CAB668AA74}" destId="{8E8DB24C-ADEB-424F-9D95-DDF8DF1619AD}" srcOrd="0" destOrd="0" presId="urn:microsoft.com/office/officeart/2011/layout/HexagonRadial"/>
    <dgm:cxn modelId="{014E4E41-E304-46CC-9976-407AF3D3A3D6}" type="presParOf" srcId="{FA5B0330-93C4-45F9-B495-3175A9667F6F}" destId="{64A793E3-35C2-40AE-BAC3-F4D1B33BBF55}" srcOrd="12" destOrd="0" presId="urn:microsoft.com/office/officeart/2011/layout/HexagonRadial"/>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B47817-61FB-47E9-924D-84699A037DA4}"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3DFC9CB4-74C3-484A-869D-6D38FFE7CF81}">
      <dgm:prSet phldrT="[Text]" custT="1"/>
      <dgm:spPr/>
      <dgm:t>
        <a:bodyPr/>
        <a:lstStyle/>
        <a:p>
          <a:r>
            <a:rPr lang="en-US" sz="2200" b="1" dirty="0"/>
            <a:t>No assessments</a:t>
          </a:r>
        </a:p>
      </dgm:t>
    </dgm:pt>
    <dgm:pt modelId="{FC35EEF5-59B3-4FF7-8FD0-3BF4643558C0}" type="parTrans" cxnId="{A342E14A-F851-43DA-A9BB-2A33CA174816}">
      <dgm:prSet/>
      <dgm:spPr/>
      <dgm:t>
        <a:bodyPr/>
        <a:lstStyle/>
        <a:p>
          <a:endParaRPr lang="en-US"/>
        </a:p>
      </dgm:t>
    </dgm:pt>
    <dgm:pt modelId="{AF1E2A32-122C-437C-BB7C-16671C7313C9}" type="sibTrans" cxnId="{A342E14A-F851-43DA-A9BB-2A33CA174816}">
      <dgm:prSet/>
      <dgm:spPr/>
      <dgm:t>
        <a:bodyPr/>
        <a:lstStyle/>
        <a:p>
          <a:endParaRPr lang="en-US"/>
        </a:p>
      </dgm:t>
    </dgm:pt>
    <dgm:pt modelId="{496EC314-0BF0-450C-B3BF-5DFD8DB0C1B9}">
      <dgm:prSet phldrT="[Text]" custT="1"/>
      <dgm:spPr/>
      <dgm:t>
        <a:bodyPr/>
        <a:lstStyle/>
        <a:p>
          <a:r>
            <a:rPr lang="en-US" sz="2200" b="1" dirty="0"/>
            <a:t>No data</a:t>
          </a:r>
        </a:p>
      </dgm:t>
    </dgm:pt>
    <dgm:pt modelId="{88822651-A00A-4714-A581-BEA6FBF771DF}" type="parTrans" cxnId="{63908009-B8BE-4E46-98C1-3C43B7D27CBA}">
      <dgm:prSet/>
      <dgm:spPr/>
      <dgm:t>
        <a:bodyPr/>
        <a:lstStyle/>
        <a:p>
          <a:endParaRPr lang="en-US"/>
        </a:p>
      </dgm:t>
    </dgm:pt>
    <dgm:pt modelId="{C67AA277-9378-46A4-A963-20F26491BC5E}" type="sibTrans" cxnId="{63908009-B8BE-4E46-98C1-3C43B7D27CBA}">
      <dgm:prSet/>
      <dgm:spPr/>
      <dgm:t>
        <a:bodyPr/>
        <a:lstStyle/>
        <a:p>
          <a:endParaRPr lang="en-US"/>
        </a:p>
      </dgm:t>
    </dgm:pt>
    <dgm:pt modelId="{70FC23D4-8631-40C8-B3DB-339099484CAB}">
      <dgm:prSet phldrT="[Text]" custT="1"/>
      <dgm:spPr/>
      <dgm:t>
        <a:bodyPr/>
        <a:lstStyle/>
        <a:p>
          <a:r>
            <a:rPr lang="en-US" sz="2200" b="1" dirty="0"/>
            <a:t>No analysis</a:t>
          </a:r>
        </a:p>
      </dgm:t>
    </dgm:pt>
    <dgm:pt modelId="{40249729-B57A-4E93-A4FE-86F48212F40D}" type="parTrans" cxnId="{0536FB3F-04A5-496D-986D-4876D2951C4B}">
      <dgm:prSet/>
      <dgm:spPr/>
      <dgm:t>
        <a:bodyPr/>
        <a:lstStyle/>
        <a:p>
          <a:endParaRPr lang="en-US"/>
        </a:p>
      </dgm:t>
    </dgm:pt>
    <dgm:pt modelId="{B24A5923-A920-44EB-93AE-5682B144143D}" type="sibTrans" cxnId="{0536FB3F-04A5-496D-986D-4876D2951C4B}">
      <dgm:prSet/>
      <dgm:spPr/>
      <dgm:t>
        <a:bodyPr/>
        <a:lstStyle/>
        <a:p>
          <a:endParaRPr lang="en-US"/>
        </a:p>
      </dgm:t>
    </dgm:pt>
    <dgm:pt modelId="{275DB5B2-3B5D-4AA3-A57E-5C40978726F0}">
      <dgm:prSet phldrT="[Text]" custT="1"/>
      <dgm:spPr/>
      <dgm:t>
        <a:bodyPr/>
        <a:lstStyle/>
        <a:p>
          <a:r>
            <a:rPr lang="en-US" sz="2200" b="1" dirty="0"/>
            <a:t>No program improvement</a:t>
          </a:r>
        </a:p>
      </dgm:t>
    </dgm:pt>
    <dgm:pt modelId="{7E3953C1-E821-4E7B-92AA-EE32B9B45398}" type="parTrans" cxnId="{B806765A-E616-4E79-A314-F02726C83BC2}">
      <dgm:prSet/>
      <dgm:spPr/>
      <dgm:t>
        <a:bodyPr/>
        <a:lstStyle/>
        <a:p>
          <a:endParaRPr lang="en-US"/>
        </a:p>
      </dgm:t>
    </dgm:pt>
    <dgm:pt modelId="{93260B3F-1A81-4C3E-81FA-CC9B89744587}" type="sibTrans" cxnId="{B806765A-E616-4E79-A314-F02726C83BC2}">
      <dgm:prSet/>
      <dgm:spPr/>
      <dgm:t>
        <a:bodyPr/>
        <a:lstStyle/>
        <a:p>
          <a:endParaRPr lang="en-US"/>
        </a:p>
      </dgm:t>
    </dgm:pt>
    <dgm:pt modelId="{53257BB9-5694-45A7-B815-C826D62599BC}" type="pres">
      <dgm:prSet presAssocID="{3EB47817-61FB-47E9-924D-84699A037DA4}" presName="cycle" presStyleCnt="0">
        <dgm:presLayoutVars>
          <dgm:dir/>
          <dgm:resizeHandles val="exact"/>
        </dgm:presLayoutVars>
      </dgm:prSet>
      <dgm:spPr/>
    </dgm:pt>
    <dgm:pt modelId="{7F94B899-E4AB-41AA-A209-66C19342626D}" type="pres">
      <dgm:prSet presAssocID="{3DFC9CB4-74C3-484A-869D-6D38FFE7CF81}" presName="node" presStyleLbl="node1" presStyleIdx="0" presStyleCnt="4" custScaleX="124396" custRadScaleRad="99373" custRadScaleInc="-4804">
        <dgm:presLayoutVars>
          <dgm:bulletEnabled val="1"/>
        </dgm:presLayoutVars>
      </dgm:prSet>
      <dgm:spPr/>
    </dgm:pt>
    <dgm:pt modelId="{8EEFBB8E-E7D7-4FE3-B01F-F7B30731691A}" type="pres">
      <dgm:prSet presAssocID="{AF1E2A32-122C-437C-BB7C-16671C7313C9}" presName="sibTrans" presStyleLbl="sibTrans2D1" presStyleIdx="0" presStyleCnt="4" custScaleX="160355" custLinFactNeighborX="42058" custLinFactNeighborY="-23125"/>
      <dgm:spPr/>
    </dgm:pt>
    <dgm:pt modelId="{79248D0D-B2BF-42D4-A94F-8D14A3C0E5A8}" type="pres">
      <dgm:prSet presAssocID="{AF1E2A32-122C-437C-BB7C-16671C7313C9}" presName="connectorText" presStyleLbl="sibTrans2D1" presStyleIdx="0" presStyleCnt="4"/>
      <dgm:spPr/>
    </dgm:pt>
    <dgm:pt modelId="{DF4DB7FA-A3C4-4E5D-88AE-4DCE0BA6B890}" type="pres">
      <dgm:prSet presAssocID="{496EC314-0BF0-450C-B3BF-5DFD8DB0C1B9}" presName="node" presStyleLbl="node1" presStyleIdx="1" presStyleCnt="4" custScaleX="129809" custRadScaleRad="131046" custRadScaleInc="-1435">
        <dgm:presLayoutVars>
          <dgm:bulletEnabled val="1"/>
        </dgm:presLayoutVars>
      </dgm:prSet>
      <dgm:spPr/>
    </dgm:pt>
    <dgm:pt modelId="{7A2335CB-6985-4617-9037-0FEFA8CC6261}" type="pres">
      <dgm:prSet presAssocID="{C67AA277-9378-46A4-A963-20F26491BC5E}" presName="sibTrans" presStyleLbl="sibTrans2D1" presStyleIdx="1" presStyleCnt="4" custScaleX="134861" custLinFactNeighborX="34189" custLinFactNeighborY="33435"/>
      <dgm:spPr/>
    </dgm:pt>
    <dgm:pt modelId="{8DAA4A19-CC3D-4EB8-ABB6-88C065C0E075}" type="pres">
      <dgm:prSet presAssocID="{C67AA277-9378-46A4-A963-20F26491BC5E}" presName="connectorText" presStyleLbl="sibTrans2D1" presStyleIdx="1" presStyleCnt="4"/>
      <dgm:spPr/>
    </dgm:pt>
    <dgm:pt modelId="{46EE7AE6-4EFB-435E-9E23-7654F29F5F1A}" type="pres">
      <dgm:prSet presAssocID="{70FC23D4-8631-40C8-B3DB-339099484CAB}" presName="node" presStyleLbl="node1" presStyleIdx="2" presStyleCnt="4" custScaleX="123819" custRadScaleRad="105357" custRadScaleInc="-776">
        <dgm:presLayoutVars>
          <dgm:bulletEnabled val="1"/>
        </dgm:presLayoutVars>
      </dgm:prSet>
      <dgm:spPr/>
    </dgm:pt>
    <dgm:pt modelId="{0B8A7219-30D5-48A1-9F0F-E4FCA09B93B5}" type="pres">
      <dgm:prSet presAssocID="{B24A5923-A920-44EB-93AE-5682B144143D}" presName="sibTrans" presStyleLbl="sibTrans2D1" presStyleIdx="2" presStyleCnt="4" custScaleX="169405" custLinFactNeighborX="-74501" custLinFactNeighborY="39595"/>
      <dgm:spPr/>
    </dgm:pt>
    <dgm:pt modelId="{361DA31C-149D-492F-8B92-D476ECB68A1A}" type="pres">
      <dgm:prSet presAssocID="{B24A5923-A920-44EB-93AE-5682B144143D}" presName="connectorText" presStyleLbl="sibTrans2D1" presStyleIdx="2" presStyleCnt="4"/>
      <dgm:spPr/>
    </dgm:pt>
    <dgm:pt modelId="{06D50409-54C7-45ED-9211-89D7B9B1CA24}" type="pres">
      <dgm:prSet presAssocID="{275DB5B2-3B5D-4AA3-A57E-5C40978726F0}" presName="node" presStyleLbl="node1" presStyleIdx="3" presStyleCnt="4" custScaleX="121056" custRadScaleRad="109607" custRadScaleInc="1716">
        <dgm:presLayoutVars>
          <dgm:bulletEnabled val="1"/>
        </dgm:presLayoutVars>
      </dgm:prSet>
      <dgm:spPr/>
    </dgm:pt>
    <dgm:pt modelId="{CFAC964D-3D4F-4232-AAE9-438B2304F1B6}" type="pres">
      <dgm:prSet presAssocID="{93260B3F-1A81-4C3E-81FA-CC9B89744587}" presName="sibTrans" presStyleLbl="sibTrans2D1" presStyleIdx="3" presStyleCnt="4" custScaleX="176350" custLinFactNeighborX="-58568" custLinFactNeighborY="-34385"/>
      <dgm:spPr/>
    </dgm:pt>
    <dgm:pt modelId="{F5FF39EC-93B2-4BC2-AD06-048ACF23C2C1}" type="pres">
      <dgm:prSet presAssocID="{93260B3F-1A81-4C3E-81FA-CC9B89744587}" presName="connectorText" presStyleLbl="sibTrans2D1" presStyleIdx="3" presStyleCnt="4"/>
      <dgm:spPr/>
    </dgm:pt>
  </dgm:ptLst>
  <dgm:cxnLst>
    <dgm:cxn modelId="{471F8E07-4670-4235-BE06-FEE84AAD92D0}" type="presOf" srcId="{AF1E2A32-122C-437C-BB7C-16671C7313C9}" destId="{8EEFBB8E-E7D7-4FE3-B01F-F7B30731691A}" srcOrd="0" destOrd="0" presId="urn:microsoft.com/office/officeart/2005/8/layout/cycle2"/>
    <dgm:cxn modelId="{63908009-B8BE-4E46-98C1-3C43B7D27CBA}" srcId="{3EB47817-61FB-47E9-924D-84699A037DA4}" destId="{496EC314-0BF0-450C-B3BF-5DFD8DB0C1B9}" srcOrd="1" destOrd="0" parTransId="{88822651-A00A-4714-A581-BEA6FBF771DF}" sibTransId="{C67AA277-9378-46A4-A963-20F26491BC5E}"/>
    <dgm:cxn modelId="{DC3D4011-F026-4F63-9164-159CC4150E47}" type="presOf" srcId="{70FC23D4-8631-40C8-B3DB-339099484CAB}" destId="{46EE7AE6-4EFB-435E-9E23-7654F29F5F1A}" srcOrd="0" destOrd="0" presId="urn:microsoft.com/office/officeart/2005/8/layout/cycle2"/>
    <dgm:cxn modelId="{15828817-ED5A-4F35-B8C4-50D2F37FBF17}" type="presOf" srcId="{496EC314-0BF0-450C-B3BF-5DFD8DB0C1B9}" destId="{DF4DB7FA-A3C4-4E5D-88AE-4DCE0BA6B890}" srcOrd="0" destOrd="0" presId="urn:microsoft.com/office/officeart/2005/8/layout/cycle2"/>
    <dgm:cxn modelId="{A291C418-7966-40C6-82B4-C2E6B4488ABB}" type="presOf" srcId="{C67AA277-9378-46A4-A963-20F26491BC5E}" destId="{7A2335CB-6985-4617-9037-0FEFA8CC6261}" srcOrd="0" destOrd="0" presId="urn:microsoft.com/office/officeart/2005/8/layout/cycle2"/>
    <dgm:cxn modelId="{E52E1919-823D-4687-8085-0C3D366D9FC4}" type="presOf" srcId="{93260B3F-1A81-4C3E-81FA-CC9B89744587}" destId="{F5FF39EC-93B2-4BC2-AD06-048ACF23C2C1}" srcOrd="1" destOrd="0" presId="urn:microsoft.com/office/officeart/2005/8/layout/cycle2"/>
    <dgm:cxn modelId="{170AFD1C-CC1F-4142-A886-D160CD826101}" type="presOf" srcId="{B24A5923-A920-44EB-93AE-5682B144143D}" destId="{361DA31C-149D-492F-8B92-D476ECB68A1A}" srcOrd="1" destOrd="0" presId="urn:microsoft.com/office/officeart/2005/8/layout/cycle2"/>
    <dgm:cxn modelId="{4D820B20-ABDA-4D2D-B9DF-0CB1C4776BCA}" type="presOf" srcId="{B24A5923-A920-44EB-93AE-5682B144143D}" destId="{0B8A7219-30D5-48A1-9F0F-E4FCA09B93B5}" srcOrd="0" destOrd="0" presId="urn:microsoft.com/office/officeart/2005/8/layout/cycle2"/>
    <dgm:cxn modelId="{99E0A63A-3204-4316-8C62-67E95337A268}" type="presOf" srcId="{3EB47817-61FB-47E9-924D-84699A037DA4}" destId="{53257BB9-5694-45A7-B815-C826D62599BC}" srcOrd="0" destOrd="0" presId="urn:microsoft.com/office/officeart/2005/8/layout/cycle2"/>
    <dgm:cxn modelId="{0536FB3F-04A5-496D-986D-4876D2951C4B}" srcId="{3EB47817-61FB-47E9-924D-84699A037DA4}" destId="{70FC23D4-8631-40C8-B3DB-339099484CAB}" srcOrd="2" destOrd="0" parTransId="{40249729-B57A-4E93-A4FE-86F48212F40D}" sibTransId="{B24A5923-A920-44EB-93AE-5682B144143D}"/>
    <dgm:cxn modelId="{C7B9E768-9FF4-4E93-8264-EA33980D6BF5}" type="presOf" srcId="{3DFC9CB4-74C3-484A-869D-6D38FFE7CF81}" destId="{7F94B899-E4AB-41AA-A209-66C19342626D}" srcOrd="0" destOrd="0" presId="urn:microsoft.com/office/officeart/2005/8/layout/cycle2"/>
    <dgm:cxn modelId="{A342E14A-F851-43DA-A9BB-2A33CA174816}" srcId="{3EB47817-61FB-47E9-924D-84699A037DA4}" destId="{3DFC9CB4-74C3-484A-869D-6D38FFE7CF81}" srcOrd="0" destOrd="0" parTransId="{FC35EEF5-59B3-4FF7-8FD0-3BF4643558C0}" sibTransId="{AF1E2A32-122C-437C-BB7C-16671C7313C9}"/>
    <dgm:cxn modelId="{D575C36E-EC00-4148-9427-30600C556C08}" type="presOf" srcId="{93260B3F-1A81-4C3E-81FA-CC9B89744587}" destId="{CFAC964D-3D4F-4232-AAE9-438B2304F1B6}" srcOrd="0" destOrd="0" presId="urn:microsoft.com/office/officeart/2005/8/layout/cycle2"/>
    <dgm:cxn modelId="{07AC265A-9B1B-4623-9343-A5872D98B710}" type="presOf" srcId="{AF1E2A32-122C-437C-BB7C-16671C7313C9}" destId="{79248D0D-B2BF-42D4-A94F-8D14A3C0E5A8}" srcOrd="1" destOrd="0" presId="urn:microsoft.com/office/officeart/2005/8/layout/cycle2"/>
    <dgm:cxn modelId="{B806765A-E616-4E79-A314-F02726C83BC2}" srcId="{3EB47817-61FB-47E9-924D-84699A037DA4}" destId="{275DB5B2-3B5D-4AA3-A57E-5C40978726F0}" srcOrd="3" destOrd="0" parTransId="{7E3953C1-E821-4E7B-92AA-EE32B9B45398}" sibTransId="{93260B3F-1A81-4C3E-81FA-CC9B89744587}"/>
    <dgm:cxn modelId="{B81F608C-ABEE-4985-A1E2-5245DFFD4D62}" type="presOf" srcId="{C67AA277-9378-46A4-A963-20F26491BC5E}" destId="{8DAA4A19-CC3D-4EB8-ABB6-88C065C0E075}" srcOrd="1" destOrd="0" presId="urn:microsoft.com/office/officeart/2005/8/layout/cycle2"/>
    <dgm:cxn modelId="{3F12BFFC-450E-4CF3-80CD-D737F616E5E8}" type="presOf" srcId="{275DB5B2-3B5D-4AA3-A57E-5C40978726F0}" destId="{06D50409-54C7-45ED-9211-89D7B9B1CA24}" srcOrd="0" destOrd="0" presId="urn:microsoft.com/office/officeart/2005/8/layout/cycle2"/>
    <dgm:cxn modelId="{1DB013FF-CBF3-407C-9B68-D3C62E0E9EF7}" type="presParOf" srcId="{53257BB9-5694-45A7-B815-C826D62599BC}" destId="{7F94B899-E4AB-41AA-A209-66C19342626D}" srcOrd="0" destOrd="0" presId="urn:microsoft.com/office/officeart/2005/8/layout/cycle2"/>
    <dgm:cxn modelId="{5AB4CC0E-27FF-455F-A268-07B8C2CF7DC1}" type="presParOf" srcId="{53257BB9-5694-45A7-B815-C826D62599BC}" destId="{8EEFBB8E-E7D7-4FE3-B01F-F7B30731691A}" srcOrd="1" destOrd="0" presId="urn:microsoft.com/office/officeart/2005/8/layout/cycle2"/>
    <dgm:cxn modelId="{BB7CEB1B-A57B-411F-AAAF-D3CB243D350D}" type="presParOf" srcId="{8EEFBB8E-E7D7-4FE3-B01F-F7B30731691A}" destId="{79248D0D-B2BF-42D4-A94F-8D14A3C0E5A8}" srcOrd="0" destOrd="0" presId="urn:microsoft.com/office/officeart/2005/8/layout/cycle2"/>
    <dgm:cxn modelId="{36BB3EC4-C552-4547-8993-BB38F6D50D2C}" type="presParOf" srcId="{53257BB9-5694-45A7-B815-C826D62599BC}" destId="{DF4DB7FA-A3C4-4E5D-88AE-4DCE0BA6B890}" srcOrd="2" destOrd="0" presId="urn:microsoft.com/office/officeart/2005/8/layout/cycle2"/>
    <dgm:cxn modelId="{B994DD69-B045-4FE2-A315-F9165EC6652A}" type="presParOf" srcId="{53257BB9-5694-45A7-B815-C826D62599BC}" destId="{7A2335CB-6985-4617-9037-0FEFA8CC6261}" srcOrd="3" destOrd="0" presId="urn:microsoft.com/office/officeart/2005/8/layout/cycle2"/>
    <dgm:cxn modelId="{D19F3AB1-30FF-415D-A93E-76299B860EDB}" type="presParOf" srcId="{7A2335CB-6985-4617-9037-0FEFA8CC6261}" destId="{8DAA4A19-CC3D-4EB8-ABB6-88C065C0E075}" srcOrd="0" destOrd="0" presId="urn:microsoft.com/office/officeart/2005/8/layout/cycle2"/>
    <dgm:cxn modelId="{DCB54347-9032-4FAF-9619-12A97FDC7113}" type="presParOf" srcId="{53257BB9-5694-45A7-B815-C826D62599BC}" destId="{46EE7AE6-4EFB-435E-9E23-7654F29F5F1A}" srcOrd="4" destOrd="0" presId="urn:microsoft.com/office/officeart/2005/8/layout/cycle2"/>
    <dgm:cxn modelId="{D2E64D05-3BFF-4DE4-B7ED-9B3A8F461E59}" type="presParOf" srcId="{53257BB9-5694-45A7-B815-C826D62599BC}" destId="{0B8A7219-30D5-48A1-9F0F-E4FCA09B93B5}" srcOrd="5" destOrd="0" presId="urn:microsoft.com/office/officeart/2005/8/layout/cycle2"/>
    <dgm:cxn modelId="{59E652CC-C8B6-4F79-80BF-319D0D1C4CFE}" type="presParOf" srcId="{0B8A7219-30D5-48A1-9F0F-E4FCA09B93B5}" destId="{361DA31C-149D-492F-8B92-D476ECB68A1A}" srcOrd="0" destOrd="0" presId="urn:microsoft.com/office/officeart/2005/8/layout/cycle2"/>
    <dgm:cxn modelId="{89D071E6-DDA9-43F9-966A-1280B9D024D9}" type="presParOf" srcId="{53257BB9-5694-45A7-B815-C826D62599BC}" destId="{06D50409-54C7-45ED-9211-89D7B9B1CA24}" srcOrd="6" destOrd="0" presId="urn:microsoft.com/office/officeart/2005/8/layout/cycle2"/>
    <dgm:cxn modelId="{21A92E9D-2043-4763-9F49-66A9AE5660EF}" type="presParOf" srcId="{53257BB9-5694-45A7-B815-C826D62599BC}" destId="{CFAC964D-3D4F-4232-AAE9-438B2304F1B6}" srcOrd="7" destOrd="0" presId="urn:microsoft.com/office/officeart/2005/8/layout/cycle2"/>
    <dgm:cxn modelId="{ED9748CB-E471-447E-B71C-8062000B57F0}" type="presParOf" srcId="{CFAC964D-3D4F-4232-AAE9-438B2304F1B6}" destId="{F5FF39EC-93B2-4BC2-AD06-048ACF23C2C1}" srcOrd="0" destOrd="0" presId="urn:microsoft.com/office/officeart/2005/8/layout/cycle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78D87-DC2C-4D56-8D29-F4C6B0EAE93B}">
      <dsp:nvSpPr>
        <dsp:cNvPr id="0" name=""/>
        <dsp:cNvSpPr/>
      </dsp:nvSpPr>
      <dsp:spPr>
        <a:xfrm>
          <a:off x="2334479" y="2138644"/>
          <a:ext cx="2718310" cy="2351448"/>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ESOs</a:t>
          </a:r>
        </a:p>
      </dsp:txBody>
      <dsp:txXfrm>
        <a:off x="2784941" y="2528312"/>
        <a:ext cx="1817386" cy="1572112"/>
      </dsp:txXfrm>
    </dsp:sp>
    <dsp:sp modelId="{5400A2FD-8E89-4035-AC72-A08925CB50D0}">
      <dsp:nvSpPr>
        <dsp:cNvPr id="0" name=""/>
        <dsp:cNvSpPr/>
      </dsp:nvSpPr>
      <dsp:spPr>
        <a:xfrm>
          <a:off x="4036664" y="1013635"/>
          <a:ext cx="1025610" cy="88369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D1477A-4796-4066-97E1-A51219AF45E6}">
      <dsp:nvSpPr>
        <dsp:cNvPr id="0" name=""/>
        <dsp:cNvSpPr/>
      </dsp:nvSpPr>
      <dsp:spPr>
        <a:xfrm>
          <a:off x="2584875" y="0"/>
          <a:ext cx="2227635" cy="1927166"/>
        </a:xfrm>
        <a:prstGeom prst="hexagon">
          <a:avLst>
            <a:gd name="adj" fmla="val 28570"/>
            <a:gd name="vf" fmla="val 115470"/>
          </a:avLst>
        </a:prstGeom>
        <a:solidFill>
          <a:srgbClr val="BC590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Strategic Planning</a:t>
          </a:r>
        </a:p>
      </dsp:txBody>
      <dsp:txXfrm>
        <a:off x="2954042" y="319373"/>
        <a:ext cx="1489301" cy="1288420"/>
      </dsp:txXfrm>
    </dsp:sp>
    <dsp:sp modelId="{95638D25-E626-47A5-AE88-AF2A9845667E}">
      <dsp:nvSpPr>
        <dsp:cNvPr id="0" name=""/>
        <dsp:cNvSpPr/>
      </dsp:nvSpPr>
      <dsp:spPr>
        <a:xfrm>
          <a:off x="5233631" y="2665681"/>
          <a:ext cx="1025610" cy="88369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696EFE-90AD-49F2-BD0C-AE68380F1288}">
      <dsp:nvSpPr>
        <dsp:cNvPr id="0" name=""/>
        <dsp:cNvSpPr/>
      </dsp:nvSpPr>
      <dsp:spPr>
        <a:xfrm>
          <a:off x="4627876" y="1185336"/>
          <a:ext cx="2227635" cy="1927166"/>
        </a:xfrm>
        <a:prstGeom prst="hexagon">
          <a:avLst>
            <a:gd name="adj" fmla="val 28570"/>
            <a:gd name="vf" fmla="val 115470"/>
          </a:avLst>
        </a:prstGeom>
        <a:solidFill>
          <a:srgbClr val="345C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Hiring</a:t>
          </a:r>
        </a:p>
      </dsp:txBody>
      <dsp:txXfrm>
        <a:off x="4997043" y="1504709"/>
        <a:ext cx="1489301" cy="1288420"/>
      </dsp:txXfrm>
    </dsp:sp>
    <dsp:sp modelId="{91DBC88B-2C6B-4840-8D8B-0987406B412B}">
      <dsp:nvSpPr>
        <dsp:cNvPr id="0" name=""/>
        <dsp:cNvSpPr/>
      </dsp:nvSpPr>
      <dsp:spPr>
        <a:xfrm>
          <a:off x="4402140" y="4530531"/>
          <a:ext cx="1025610" cy="88369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876BFD-2345-4DE8-AA18-C5013FB7DEFF}">
      <dsp:nvSpPr>
        <dsp:cNvPr id="0" name=""/>
        <dsp:cNvSpPr/>
      </dsp:nvSpPr>
      <dsp:spPr>
        <a:xfrm>
          <a:off x="4627876" y="3515570"/>
          <a:ext cx="2227635" cy="1927166"/>
        </a:xfrm>
        <a:prstGeom prst="hexagon">
          <a:avLst>
            <a:gd name="adj" fmla="val 28570"/>
            <a:gd name="vf" fmla="val 115470"/>
          </a:avLst>
        </a:prstGeom>
        <a:solidFill>
          <a:srgbClr val="F5171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Budgeting</a:t>
          </a:r>
        </a:p>
      </dsp:txBody>
      <dsp:txXfrm>
        <a:off x="4997043" y="3834943"/>
        <a:ext cx="1489301" cy="1288420"/>
      </dsp:txXfrm>
    </dsp:sp>
    <dsp:sp modelId="{EA7EB62C-89D7-4E8F-AF16-347615BB34E1}">
      <dsp:nvSpPr>
        <dsp:cNvPr id="0" name=""/>
        <dsp:cNvSpPr/>
      </dsp:nvSpPr>
      <dsp:spPr>
        <a:xfrm>
          <a:off x="2339538" y="4724110"/>
          <a:ext cx="1025610" cy="88369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70F8D1-EBD0-4DAC-8465-1C309955EEB1}">
      <dsp:nvSpPr>
        <dsp:cNvPr id="0" name=""/>
        <dsp:cNvSpPr/>
      </dsp:nvSpPr>
      <dsp:spPr>
        <a:xfrm>
          <a:off x="2584875" y="4702233"/>
          <a:ext cx="2227635" cy="1927166"/>
        </a:xfrm>
        <a:prstGeom prst="hexagon">
          <a:avLst>
            <a:gd name="adj" fmla="val 28570"/>
            <a:gd name="vf" fmla="val 115470"/>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Program Planning</a:t>
          </a:r>
        </a:p>
      </dsp:txBody>
      <dsp:txXfrm>
        <a:off x="2954042" y="5021606"/>
        <a:ext cx="1489301" cy="1288420"/>
      </dsp:txXfrm>
    </dsp:sp>
    <dsp:sp modelId="{8E8DB24C-ADEB-424F-9D95-DDF8DF1619AD}">
      <dsp:nvSpPr>
        <dsp:cNvPr id="0" name=""/>
        <dsp:cNvSpPr/>
      </dsp:nvSpPr>
      <dsp:spPr>
        <a:xfrm>
          <a:off x="1122969" y="3072726"/>
          <a:ext cx="1025610" cy="88369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4D5039-6A9D-4D8A-B032-02101BD442BC}">
      <dsp:nvSpPr>
        <dsp:cNvPr id="0" name=""/>
        <dsp:cNvSpPr/>
      </dsp:nvSpPr>
      <dsp:spPr>
        <a:xfrm>
          <a:off x="532390" y="3516896"/>
          <a:ext cx="2227635" cy="1927166"/>
        </a:xfrm>
        <a:prstGeom prst="hexagon">
          <a:avLst>
            <a:gd name="adj" fmla="val 28570"/>
            <a:gd name="vf" fmla="val 115470"/>
          </a:avLst>
        </a:prstGeom>
        <a:solidFill>
          <a:srgbClr val="00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Curriculum Choices</a:t>
          </a:r>
        </a:p>
      </dsp:txBody>
      <dsp:txXfrm>
        <a:off x="901557" y="3836269"/>
        <a:ext cx="1489301" cy="1288420"/>
      </dsp:txXfrm>
    </dsp:sp>
    <dsp:sp modelId="{64A793E3-35C2-40AE-BAC3-F4D1B33BBF55}">
      <dsp:nvSpPr>
        <dsp:cNvPr id="0" name=""/>
        <dsp:cNvSpPr/>
      </dsp:nvSpPr>
      <dsp:spPr>
        <a:xfrm>
          <a:off x="532390" y="1182684"/>
          <a:ext cx="2227635" cy="1927166"/>
        </a:xfrm>
        <a:prstGeom prst="hexagon">
          <a:avLst>
            <a:gd name="adj" fmla="val 28570"/>
            <a:gd name="vf" fmla="val 115470"/>
          </a:avLst>
        </a:prstGeom>
        <a:solidFill>
          <a:srgbClr val="6600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Teacher Evaluation</a:t>
          </a:r>
        </a:p>
      </dsp:txBody>
      <dsp:txXfrm>
        <a:off x="901557" y="1502057"/>
        <a:ext cx="1489301" cy="12884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94B899-E4AB-41AA-A209-66C19342626D}">
      <dsp:nvSpPr>
        <dsp:cNvPr id="0" name=""/>
        <dsp:cNvSpPr/>
      </dsp:nvSpPr>
      <dsp:spPr>
        <a:xfrm>
          <a:off x="2572610" y="15162"/>
          <a:ext cx="2496725" cy="200707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t>No assessments</a:t>
          </a:r>
        </a:p>
      </dsp:txBody>
      <dsp:txXfrm>
        <a:off x="2938247" y="309092"/>
        <a:ext cx="1765451" cy="1419218"/>
      </dsp:txXfrm>
    </dsp:sp>
    <dsp:sp modelId="{8EEFBB8E-E7D7-4FE3-B01F-F7B30731691A}">
      <dsp:nvSpPr>
        <dsp:cNvPr id="0" name=""/>
        <dsp:cNvSpPr/>
      </dsp:nvSpPr>
      <dsp:spPr>
        <a:xfrm rot="2221127">
          <a:off x="4945923" y="1548061"/>
          <a:ext cx="984125" cy="67738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4966403" y="1622363"/>
        <a:ext cx="780908" cy="406433"/>
      </dsp:txXfrm>
    </dsp:sp>
    <dsp:sp modelId="{DF4DB7FA-A3C4-4E5D-88AE-4DCE0BA6B890}">
      <dsp:nvSpPr>
        <dsp:cNvPr id="0" name=""/>
        <dsp:cNvSpPr/>
      </dsp:nvSpPr>
      <dsp:spPr>
        <a:xfrm>
          <a:off x="5284261" y="2100894"/>
          <a:ext cx="2605368" cy="2007078"/>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t>No data</a:t>
          </a:r>
        </a:p>
      </dsp:txBody>
      <dsp:txXfrm>
        <a:off x="5665808" y="2394824"/>
        <a:ext cx="1842274" cy="1419218"/>
      </dsp:txXfrm>
    </dsp:sp>
    <dsp:sp modelId="{7A2335CB-6985-4617-9037-0FEFA8CC6261}">
      <dsp:nvSpPr>
        <dsp:cNvPr id="0" name=""/>
        <dsp:cNvSpPr/>
      </dsp:nvSpPr>
      <dsp:spPr>
        <a:xfrm rot="8460125">
          <a:off x="5050675" y="4071533"/>
          <a:ext cx="824929" cy="67738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rot="10800000">
        <a:off x="5231250" y="4143070"/>
        <a:ext cx="621712" cy="406433"/>
      </dsp:txXfrm>
    </dsp:sp>
    <dsp:sp modelId="{46EE7AE6-4EFB-435E-9E23-7654F29F5F1A}">
      <dsp:nvSpPr>
        <dsp:cNvPr id="0" name=""/>
        <dsp:cNvSpPr/>
      </dsp:nvSpPr>
      <dsp:spPr>
        <a:xfrm>
          <a:off x="2672013" y="4264767"/>
          <a:ext cx="2485144" cy="2007078"/>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t>No analysis</a:t>
          </a:r>
        </a:p>
      </dsp:txBody>
      <dsp:txXfrm>
        <a:off x="3035954" y="4558697"/>
        <a:ext cx="1757262" cy="1419218"/>
      </dsp:txXfrm>
    </dsp:sp>
    <dsp:sp modelId="{0B8A7219-30D5-48A1-9F0F-E4FCA09B93B5}">
      <dsp:nvSpPr>
        <dsp:cNvPr id="0" name=""/>
        <dsp:cNvSpPr/>
      </dsp:nvSpPr>
      <dsp:spPr>
        <a:xfrm rot="13358035">
          <a:off x="1920746" y="4122092"/>
          <a:ext cx="878267" cy="67738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rot="10800000">
        <a:off x="2097107" y="4326391"/>
        <a:ext cx="675050" cy="406433"/>
      </dsp:txXfrm>
    </dsp:sp>
    <dsp:sp modelId="{06D50409-54C7-45ED-9211-89D7B9B1CA24}">
      <dsp:nvSpPr>
        <dsp:cNvPr id="0" name=""/>
        <dsp:cNvSpPr/>
      </dsp:nvSpPr>
      <dsp:spPr>
        <a:xfrm>
          <a:off x="349335" y="2100888"/>
          <a:ext cx="2429689" cy="2007078"/>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t>No program improvement</a:t>
          </a:r>
        </a:p>
      </dsp:txBody>
      <dsp:txXfrm>
        <a:off x="705155" y="2394818"/>
        <a:ext cx="1718049" cy="1419218"/>
      </dsp:txXfrm>
    </dsp:sp>
    <dsp:sp modelId="{CFAC964D-3D4F-4232-AAE9-438B2304F1B6}">
      <dsp:nvSpPr>
        <dsp:cNvPr id="0" name=""/>
        <dsp:cNvSpPr/>
      </dsp:nvSpPr>
      <dsp:spPr>
        <a:xfrm rot="19035355">
          <a:off x="2013328" y="1503135"/>
          <a:ext cx="799148" cy="67738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2040316" y="1707577"/>
        <a:ext cx="595931" cy="406433"/>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90209850-C413-4CDD-9EDE-EC86F919C065}" type="datetimeFigureOut">
              <a:rPr lang="en-US" smtClean="0"/>
              <a:t>7/26/2021</a:t>
            </a:fld>
            <a:endParaRPr lang="en-US"/>
          </a:p>
        </p:txBody>
      </p:sp>
      <p:sp>
        <p:nvSpPr>
          <p:cNvPr id="4" name="Footer Placeholder 3"/>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E145F1E3-D015-4FDC-A6C4-0175498049F9}" type="slidenum">
              <a:rPr lang="en-US" smtClean="0"/>
              <a:t>‹#›</a:t>
            </a:fld>
            <a:endParaRPr lang="en-US"/>
          </a:p>
        </p:txBody>
      </p:sp>
    </p:spTree>
    <p:extLst>
      <p:ext uri="{BB962C8B-B14F-4D97-AF65-F5344CB8AC3E}">
        <p14:creationId xmlns:p14="http://schemas.microsoft.com/office/powerpoint/2010/main" val="1945181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lvl1pPr>
          </a:lstStyle>
          <a:p>
            <a:fld id="{136DD239-ED12-3C4A-A084-C92AD11DB91A}" type="datetimeFigureOut">
              <a:rPr lang="en-US" smtClean="0"/>
              <a:t>7/26/2021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lvl1pPr>
          </a:lstStyle>
          <a:p>
            <a:fld id="{14BCB826-F483-BE44-84C3-EA54763EEB8F}" type="slidenum">
              <a:rPr lang="en-US" smtClean="0"/>
              <a:t>‹#›</a:t>
            </a:fld>
            <a:endParaRPr lang="en-US"/>
          </a:p>
        </p:txBody>
      </p:sp>
    </p:spTree>
    <p:extLst>
      <p:ext uri="{BB962C8B-B14F-4D97-AF65-F5344CB8AC3E}">
        <p14:creationId xmlns:p14="http://schemas.microsoft.com/office/powerpoint/2010/main" val="15736939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Hi, my name is Erin</a:t>
            </a:r>
            <a:r>
              <a:rPr lang="en-US" b="1" baseline="0" dirty="0"/>
              <a:t> Wilcox.  I’m the Assistant Vice President for Academic Services at ACSI.</a:t>
            </a:r>
          </a:p>
          <a:p>
            <a:endParaRPr lang="en-US" dirty="0"/>
          </a:p>
          <a:p>
            <a:r>
              <a:rPr lang="en-US" b="1" dirty="0"/>
              <a:t>Welcome,</a:t>
            </a:r>
            <a:r>
              <a:rPr lang="en-US" b="1" baseline="0" dirty="0"/>
              <a:t> participants.  This is the second webinar in a two part series about Expected Student Outcomes.  If you have not watched the first part, you may want to go back and watch part one as this builds on those concepts.</a:t>
            </a:r>
            <a:endParaRPr lang="en-US" sz="1200" dirty="0">
              <a:latin typeface="Helvetica" panose="020B0604020202020204" pitchFamily="34" charset="0"/>
              <a:cs typeface="Helvetica"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1</a:t>
            </a:fld>
            <a:endParaRPr lang="en-US"/>
          </a:p>
        </p:txBody>
      </p:sp>
    </p:spTree>
    <p:extLst>
      <p:ext uri="{BB962C8B-B14F-4D97-AF65-F5344CB8AC3E}">
        <p14:creationId xmlns:p14="http://schemas.microsoft.com/office/powerpoint/2010/main" val="3238884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webinar, the objectives are:</a:t>
            </a:r>
          </a:p>
        </p:txBody>
      </p:sp>
      <p:sp>
        <p:nvSpPr>
          <p:cNvPr id="4" name="Slide Number Placeholder 3"/>
          <p:cNvSpPr>
            <a:spLocks noGrp="1"/>
          </p:cNvSpPr>
          <p:nvPr>
            <p:ph type="sldNum" sz="quarter" idx="10"/>
          </p:nvPr>
        </p:nvSpPr>
        <p:spPr/>
        <p:txBody>
          <a:bodyPr/>
          <a:lstStyle/>
          <a:p>
            <a:fld id="{14BCB826-F483-BE44-84C3-EA54763EEB8F}" type="slidenum">
              <a:rPr lang="en-US" smtClean="0"/>
              <a:t>2</a:t>
            </a:fld>
            <a:endParaRPr lang="en-US"/>
          </a:p>
        </p:txBody>
      </p:sp>
    </p:spTree>
    <p:extLst>
      <p:ext uri="{BB962C8B-B14F-4D97-AF65-F5344CB8AC3E}">
        <p14:creationId xmlns:p14="http://schemas.microsoft.com/office/powerpoint/2010/main" val="2531457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by recapping Part 1 – Expected Student Outcomes</a:t>
            </a:r>
          </a:p>
          <a:p>
            <a:r>
              <a:rPr lang="en-US" dirty="0"/>
              <a:t>The definition of ESOs is…</a:t>
            </a:r>
          </a:p>
        </p:txBody>
      </p:sp>
      <p:sp>
        <p:nvSpPr>
          <p:cNvPr id="4" name="Slide Number Placeholder 3"/>
          <p:cNvSpPr>
            <a:spLocks noGrp="1"/>
          </p:cNvSpPr>
          <p:nvPr>
            <p:ph type="sldNum" sz="quarter" idx="5"/>
          </p:nvPr>
        </p:nvSpPr>
        <p:spPr/>
        <p:txBody>
          <a:bodyPr/>
          <a:lstStyle/>
          <a:p>
            <a:fld id="{14BCB826-F483-BE44-84C3-EA54763EEB8F}" type="slidenum">
              <a:rPr lang="en-US" smtClean="0"/>
              <a:t>3</a:t>
            </a:fld>
            <a:endParaRPr lang="en-US"/>
          </a:p>
        </p:txBody>
      </p:sp>
    </p:spTree>
    <p:extLst>
      <p:ext uri="{BB962C8B-B14F-4D97-AF65-F5344CB8AC3E}">
        <p14:creationId xmlns:p14="http://schemas.microsoft.com/office/powerpoint/2010/main" val="1309246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Accreditation Protocol, Indicator 1.3 says that foundational documents such as the Expected Student Outcomes will be used as integrative, coordinating and examining devices throughout all aspects of the programs, operations, and curriculum.  If they are well-developed, that is what ESOs are intended to be.</a:t>
            </a:r>
          </a:p>
        </p:txBody>
      </p:sp>
      <p:sp>
        <p:nvSpPr>
          <p:cNvPr id="4" name="Slide Number Placeholder 3"/>
          <p:cNvSpPr>
            <a:spLocks noGrp="1"/>
          </p:cNvSpPr>
          <p:nvPr>
            <p:ph type="sldNum" sz="quarter" idx="5"/>
          </p:nvPr>
        </p:nvSpPr>
        <p:spPr/>
        <p:txBody>
          <a:bodyPr/>
          <a:lstStyle/>
          <a:p>
            <a:fld id="{14BCB826-F483-BE44-84C3-EA54763EEB8F}" type="slidenum">
              <a:rPr lang="en-US" smtClean="0"/>
              <a:t>4</a:t>
            </a:fld>
            <a:endParaRPr lang="en-US"/>
          </a:p>
        </p:txBody>
      </p:sp>
    </p:spTree>
    <p:extLst>
      <p:ext uri="{BB962C8B-B14F-4D97-AF65-F5344CB8AC3E}">
        <p14:creationId xmlns:p14="http://schemas.microsoft.com/office/powerpoint/2010/main" val="2371253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stop for a minute a clarify why we need to identify these outcomes.  Why aren’t having OBJECTIVES enough?</a:t>
            </a:r>
          </a:p>
          <a:p>
            <a:endParaRPr lang="en-US" dirty="0"/>
          </a:p>
          <a:p>
            <a:r>
              <a:rPr lang="en-US" dirty="0"/>
              <a:t>I was recently working with some folks who were getting these two concepts confused.  I’m sure many of us have.  Is it important to figure out the difference?</a:t>
            </a:r>
          </a:p>
          <a:p>
            <a:endParaRPr lang="en-US" dirty="0"/>
          </a:p>
          <a:p>
            <a:r>
              <a:rPr lang="en-US" dirty="0"/>
              <a:t>I think so, and I’ll tell you why.</a:t>
            </a:r>
          </a:p>
          <a:p>
            <a:endParaRPr lang="en-US" dirty="0"/>
          </a:p>
          <a:p>
            <a:r>
              <a:rPr lang="en-US" dirty="0"/>
              <a:t>Objectives are your good intentions…your </a:t>
            </a:r>
            <a:r>
              <a:rPr lang="en-US" b="1" dirty="0"/>
              <a:t>goals</a:t>
            </a:r>
            <a:r>
              <a:rPr lang="en-US" dirty="0"/>
              <a:t> and </a:t>
            </a:r>
            <a:r>
              <a:rPr lang="en-US" b="1" dirty="0"/>
              <a:t>objectives</a:t>
            </a:r>
            <a:r>
              <a:rPr lang="en-US" dirty="0"/>
              <a:t>….what you would like to cover and want your students to learn.</a:t>
            </a:r>
          </a:p>
          <a:p>
            <a:r>
              <a:rPr lang="en-US" dirty="0"/>
              <a:t>The </a:t>
            </a:r>
            <a:r>
              <a:rPr lang="en-US" b="1" dirty="0"/>
              <a:t>Outcomes</a:t>
            </a:r>
            <a:r>
              <a:rPr lang="en-US" dirty="0"/>
              <a:t> are what you expect to see on the other end to verify that they actually learned what you expected.  The </a:t>
            </a:r>
            <a:r>
              <a:rPr lang="en-US" b="1" dirty="0"/>
              <a:t>proof or evidence </a:t>
            </a:r>
            <a:r>
              <a:rPr lang="en-US" dirty="0"/>
              <a:t>of that learning.</a:t>
            </a:r>
          </a:p>
          <a:p>
            <a:endParaRPr lang="en-US" dirty="0"/>
          </a:p>
          <a:p>
            <a:r>
              <a:rPr lang="en-US" dirty="0"/>
              <a:t>To give you an illustration, I’ll move it out of education for a minute.</a:t>
            </a:r>
          </a:p>
          <a:p>
            <a:endParaRPr lang="en-US" dirty="0"/>
          </a:p>
          <a:p>
            <a:r>
              <a:rPr lang="en-US" dirty="0"/>
              <a:t>When we sign up for a service like house painting, we have a reason or a purpose for that (goals and objectives).  We could list all the things we hope to get out of that service.  The house will be more beautiful, fit better into the neighborhood, get a make-over, look better if we decide to sell it someday, etc.  However, the outcomes that the painter is willing to commit to are things that he can be measured on.  He will complete the work in a certain period of time, with certain paint, to a certain quality of workmanship, for a certain amount of money, etc.  He may not be able to address all the objectives you have in mind.  You will need to agree on some measurable criteria to determine if he has produced the desired </a:t>
            </a:r>
            <a:r>
              <a:rPr lang="en-US" b="1" dirty="0"/>
              <a:t>outcomes.  </a:t>
            </a:r>
            <a:r>
              <a:rPr lang="en-US" dirty="0"/>
              <a:t>Those may not all be quantitative.  There may be some that are qualitative such as neatness, coverage of the paint, etc.  </a:t>
            </a:r>
          </a:p>
          <a:p>
            <a:endParaRPr lang="en-US" dirty="0"/>
          </a:p>
          <a:p>
            <a:r>
              <a:rPr lang="en-US" dirty="0"/>
              <a:t>In the end, you two agree on the contract.  You value his services.  You agree on the</a:t>
            </a:r>
            <a:r>
              <a:rPr lang="en-US" b="1" dirty="0"/>
              <a:t> outcomes </a:t>
            </a:r>
            <a:r>
              <a:rPr lang="en-US" dirty="0"/>
              <a:t>and the metrics you will use to determine if he has met the criteria.  Your </a:t>
            </a:r>
            <a:r>
              <a:rPr lang="en-US" b="1" dirty="0"/>
              <a:t>objectives</a:t>
            </a:r>
            <a:r>
              <a:rPr lang="en-US" dirty="0"/>
              <a:t> are driving those decisions but all that you two can agree on are the </a:t>
            </a:r>
            <a:r>
              <a:rPr lang="en-US" b="1" dirty="0"/>
              <a:t>outcomes</a:t>
            </a:r>
            <a:r>
              <a:rPr lang="en-US" dirty="0"/>
              <a:t> that he can produce.</a:t>
            </a:r>
          </a:p>
          <a:p>
            <a:endParaRPr lang="en-US" dirty="0"/>
          </a:p>
          <a:p>
            <a:r>
              <a:rPr lang="en-US" dirty="0"/>
              <a:t>Apply this </a:t>
            </a:r>
            <a:r>
              <a:rPr lang="en-US" dirty="0" err="1"/>
              <a:t>nowto</a:t>
            </a:r>
            <a:r>
              <a:rPr lang="en-US" dirty="0"/>
              <a:t> the world of education and specifically Christian schooling.  Parents have many, many objectives for their children and these are the reasons they bring them to our Christian schools.  We fill our promotional material with aspirational statements that say that we can perform miracles with these children and parents all apply that to what they are looking for in their own child.  Then 12 or 13 years of schooling happens and we ask ourselves or the parents ask us if we accomplished those “objectives.”  But most of us never agree on the measurable outcomes.  One family would like to have seen X, Y and Z and another would have preferred A, B, and C.  One student was more adept at this coming in, and another at that.  All those objectives come back to haunt us in a way because we never defined what they would look like in a student who had accomplished those as “outcomes.”   We might never have agreed to the terms of the contract and so by default, we sort of took on everyone’s expectations without any way to declare what the finished product should look like.  There was no target to shoot for.</a:t>
            </a:r>
          </a:p>
          <a:p>
            <a:endParaRPr lang="en-US" dirty="0"/>
          </a:p>
          <a:p>
            <a:r>
              <a:rPr lang="en-US" dirty="0"/>
              <a:t>With the first webinar, we learned to define our Expected Student Outcomes.  </a:t>
            </a:r>
          </a:p>
          <a:p>
            <a:r>
              <a:rPr lang="en-US" dirty="0"/>
              <a:t>They are broad, general categories that help you figure out what a graduate would look like, if you were able to define that by outcomes after 12-13 years at your school.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5</a:t>
            </a:fld>
            <a:endParaRPr lang="en-US"/>
          </a:p>
        </p:txBody>
      </p:sp>
    </p:spTree>
    <p:extLst>
      <p:ext uri="{BB962C8B-B14F-4D97-AF65-F5344CB8AC3E}">
        <p14:creationId xmlns:p14="http://schemas.microsoft.com/office/powerpoint/2010/main" val="2707671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mj-lt"/>
              <a:buNone/>
              <a:defRPr/>
            </a:pPr>
            <a:r>
              <a:rPr lang="en-US" sz="1200" dirty="0"/>
              <a:t>Let me give you an example.</a:t>
            </a:r>
          </a:p>
          <a:p>
            <a:pPr marL="0" lvl="0" indent="0">
              <a:spcBef>
                <a:spcPts val="0"/>
              </a:spcBef>
              <a:buFont typeface="+mj-lt"/>
              <a:buNone/>
              <a:defRPr/>
            </a:pPr>
            <a:endParaRPr lang="en-US" sz="1200" dirty="0"/>
          </a:p>
          <a:p>
            <a:pPr marL="0" lvl="0" indent="0">
              <a:spcBef>
                <a:spcPts val="0"/>
              </a:spcBef>
              <a:buFont typeface="+mj-lt"/>
              <a:buNone/>
              <a:defRPr/>
            </a:pPr>
            <a:r>
              <a:rPr lang="en-US" sz="1200" dirty="0"/>
              <a:t>This slide shows you 8 categories from a school that I worked with, who was working through the process of determining their ESOs.  This is a rough draft from them, part way through the process, when they had narrowed down areas they felt they needed to cover.  </a:t>
            </a:r>
          </a:p>
          <a:p>
            <a:pPr marL="0" lvl="0" indent="0">
              <a:spcBef>
                <a:spcPts val="0"/>
              </a:spcBef>
              <a:buFont typeface="+mj-lt"/>
              <a:buNone/>
              <a:defRPr/>
            </a:pPr>
            <a:endParaRPr lang="en-US" sz="1200" dirty="0"/>
          </a:p>
          <a:p>
            <a:pPr marL="0" lvl="0" indent="0">
              <a:spcBef>
                <a:spcPts val="0"/>
              </a:spcBef>
              <a:buFont typeface="+mj-lt"/>
              <a:buNone/>
              <a:defRPr/>
            </a:pPr>
            <a:r>
              <a:rPr lang="en-US" sz="1200" dirty="0"/>
              <a:t>I put these eight ideas up on large sheets of butcher paper and we left one blank piece of paper in case there were ideas that didn’t fit under any of these categories (or Outcomes).</a:t>
            </a:r>
          </a:p>
          <a:p>
            <a:pPr marL="0" lvl="0" indent="0">
              <a:spcBef>
                <a:spcPts val="0"/>
              </a:spcBef>
              <a:buFont typeface="+mj-lt"/>
              <a:buNone/>
              <a:defRPr/>
            </a:pPr>
            <a:endParaRPr lang="en-US" sz="1200" dirty="0"/>
          </a:p>
          <a:p>
            <a:pPr marL="0" lvl="0" indent="0">
              <a:spcBef>
                <a:spcPts val="0"/>
              </a:spcBef>
              <a:buFont typeface="+mj-lt"/>
              <a:buNone/>
              <a:defRPr/>
            </a:pPr>
            <a:r>
              <a:rPr lang="en-US" sz="1200" dirty="0"/>
              <a:t>Then I had the teachers put sticky notes with competencies that they would want to see, if the broad categories (or Outcomes) became a reality in the lives of students.  </a:t>
            </a:r>
          </a:p>
          <a:p>
            <a:pPr marL="0" lvl="0" indent="0">
              <a:spcBef>
                <a:spcPts val="0"/>
              </a:spcBef>
              <a:buFont typeface="+mj-lt"/>
              <a:buNone/>
              <a:defRPr/>
            </a:pPr>
            <a:endParaRPr lang="en-US" sz="1200" dirty="0"/>
          </a:p>
          <a:p>
            <a:pPr marL="0" lvl="0" indent="0">
              <a:spcBef>
                <a:spcPts val="0"/>
              </a:spcBef>
              <a:buFont typeface="+mj-lt"/>
              <a:buNone/>
              <a:defRPr/>
            </a:pPr>
            <a:r>
              <a:rPr lang="en-US" sz="1200" dirty="0"/>
              <a:t>My point is NOT to give you a finished list.  I want to give you an idea of the process I went through with them so that you could do something similar with your school if you wanted.  It is important to make the list YOURS! </a:t>
            </a:r>
          </a:p>
          <a:p>
            <a:pPr marL="228600" lvl="0" indent="-228600">
              <a:spcBef>
                <a:spcPts val="0"/>
              </a:spcBef>
              <a:buFont typeface="+mj-lt"/>
              <a:buAutoNum type="arabicPeriod"/>
              <a:defRPr/>
            </a:pPr>
            <a:endParaRPr lang="en-US" sz="1200" dirty="0"/>
          </a:p>
          <a:p>
            <a:pPr marL="228600" lvl="0" indent="-228600">
              <a:spcBef>
                <a:spcPts val="0"/>
              </a:spcBef>
              <a:buFont typeface="+mj-lt"/>
              <a:buAutoNum type="arabicPeriod"/>
              <a:defRPr/>
            </a:pPr>
            <a:r>
              <a:rPr lang="en-US" sz="1200" dirty="0"/>
              <a:t>Well </a:t>
            </a:r>
            <a:r>
              <a:rPr lang="en-US" sz="1200" b="1" dirty="0"/>
              <a:t>prepared academically</a:t>
            </a:r>
            <a:r>
              <a:rPr lang="en-US" sz="1200" dirty="0"/>
              <a:t> to succeed at the next level </a:t>
            </a:r>
          </a:p>
          <a:p>
            <a:pPr marL="228600" lvl="0" indent="-228600">
              <a:spcBef>
                <a:spcPts val="0"/>
              </a:spcBef>
              <a:buFont typeface="+mj-lt"/>
              <a:buAutoNum type="arabicPeriod"/>
              <a:defRPr/>
            </a:pPr>
            <a:r>
              <a:rPr lang="en-US" sz="1200" dirty="0"/>
              <a:t>Understands and demonstrates </a:t>
            </a:r>
            <a:r>
              <a:rPr lang="en-US" sz="1200" b="1" dirty="0"/>
              <a:t>Christian faith (</a:t>
            </a:r>
            <a:r>
              <a:rPr lang="en-US" sz="1200" dirty="0"/>
              <a:t>personal commitment, spiritually discerning, role of Holy Spirit, Christlike character)  </a:t>
            </a:r>
          </a:p>
          <a:p>
            <a:pPr marL="228600" lvl="0" indent="-228600">
              <a:buFont typeface="+mj-lt"/>
              <a:buAutoNum type="arabicPeriod"/>
            </a:pPr>
            <a:r>
              <a:rPr lang="en-US" sz="1200" b="1" dirty="0"/>
              <a:t>Have a biblical worldview</a:t>
            </a:r>
            <a:r>
              <a:rPr lang="en-US" sz="1200" dirty="0"/>
              <a:t>, (understand God’s view of man, other worldviews, apply apologetic skills)</a:t>
            </a:r>
          </a:p>
          <a:p>
            <a:pPr marL="228600" indent="-228600">
              <a:buFont typeface="+mj-lt"/>
              <a:buAutoNum type="arabicPeriod"/>
            </a:pPr>
            <a:r>
              <a:rPr lang="en-US" sz="1200" dirty="0"/>
              <a:t>Well-balanced, </a:t>
            </a:r>
            <a:r>
              <a:rPr lang="en-US" sz="1200" b="1" dirty="0"/>
              <a:t>emotionally healthy</a:t>
            </a:r>
            <a:r>
              <a:rPr lang="en-US" sz="1200" dirty="0"/>
              <a:t> living, relates to others being made in God’s image (self-discipline) </a:t>
            </a:r>
          </a:p>
          <a:p>
            <a:pPr marL="228600" lvl="0" indent="-228600">
              <a:buFont typeface="+mj-lt"/>
              <a:buAutoNum type="arabicPeriod"/>
            </a:pPr>
            <a:r>
              <a:rPr lang="en-US" sz="1200" dirty="0"/>
              <a:t>Has a heart for </a:t>
            </a:r>
            <a:r>
              <a:rPr lang="en-US" sz="1200" b="1" dirty="0"/>
              <a:t>missions and serving others</a:t>
            </a:r>
            <a:r>
              <a:rPr lang="en-US" sz="1200" dirty="0"/>
              <a:t>, (reaches out to the world, understands other cultures)</a:t>
            </a:r>
          </a:p>
          <a:p>
            <a:pPr marL="228600" lvl="0" indent="-228600">
              <a:buFont typeface="+mj-lt"/>
              <a:buAutoNum type="arabicPeriod"/>
            </a:pPr>
            <a:r>
              <a:rPr lang="en-US" sz="1200" dirty="0"/>
              <a:t>Life-long learner and </a:t>
            </a:r>
            <a:r>
              <a:rPr lang="en-US" sz="1200" b="1" dirty="0"/>
              <a:t>critical thinker </a:t>
            </a:r>
            <a:r>
              <a:rPr lang="en-US" sz="1200" dirty="0"/>
              <a:t>(value intellectual pursuit, make wise decisions, creative)</a:t>
            </a:r>
          </a:p>
          <a:p>
            <a:pPr marL="228600" lvl="0" indent="-228600">
              <a:buFont typeface="+mj-lt"/>
              <a:buAutoNum type="arabicPeriod"/>
            </a:pPr>
            <a:r>
              <a:rPr lang="en-US" sz="1200" dirty="0"/>
              <a:t>Ethical, person of </a:t>
            </a:r>
            <a:r>
              <a:rPr lang="en-US" sz="1200" b="1" dirty="0"/>
              <a:t>moral integrity</a:t>
            </a:r>
            <a:r>
              <a:rPr lang="en-US" sz="1200" dirty="0"/>
              <a:t>, (pursue justice)</a:t>
            </a:r>
          </a:p>
          <a:p>
            <a:pPr marL="228600" lvl="0" indent="-228600">
              <a:buFont typeface="+mj-lt"/>
              <a:buAutoNum type="arabicPeriod"/>
            </a:pPr>
            <a:r>
              <a:rPr lang="en-US" sz="1200" b="1" dirty="0"/>
              <a:t>Good steward</a:t>
            </a:r>
            <a:r>
              <a:rPr lang="en-US" sz="1200" dirty="0"/>
              <a:t> of all that God has given us, (finances, world, work)</a:t>
            </a:r>
          </a:p>
          <a:p>
            <a:pPr marL="228600" lvl="0" indent="-228600">
              <a:buFont typeface="+mj-lt"/>
              <a:buAutoNum type="arabicPeriod"/>
            </a:pPr>
            <a:endParaRPr lang="en-US" sz="1200" dirty="0"/>
          </a:p>
          <a:p>
            <a:pPr marL="0" lvl="0" indent="0">
              <a:buFont typeface="+mj-lt"/>
              <a:buNone/>
            </a:pPr>
            <a:r>
              <a:rPr lang="en-US" sz="1200" dirty="0"/>
              <a:t>You may choose to combine these differently than this school did.  The exact Outcomes a school choose will reflect their priorities.</a:t>
            </a:r>
          </a:p>
          <a:p>
            <a:pPr marL="0" lvl="0" indent="0">
              <a:buFont typeface="+mj-lt"/>
              <a:buNone/>
            </a:pPr>
            <a:endParaRPr lang="en-US" sz="1200" dirty="0"/>
          </a:p>
        </p:txBody>
      </p:sp>
      <p:sp>
        <p:nvSpPr>
          <p:cNvPr id="4" name="Slide Number Placeholder 3"/>
          <p:cNvSpPr>
            <a:spLocks noGrp="1"/>
          </p:cNvSpPr>
          <p:nvPr>
            <p:ph type="sldNum" sz="quarter" idx="5"/>
          </p:nvPr>
        </p:nvSpPr>
        <p:spPr/>
        <p:txBody>
          <a:bodyPr/>
          <a:lstStyle/>
          <a:p>
            <a:fld id="{14BCB826-F483-BE44-84C3-EA54763EEB8F}" type="slidenum">
              <a:rPr lang="en-US" smtClean="0"/>
              <a:t>6</a:t>
            </a:fld>
            <a:endParaRPr lang="en-US"/>
          </a:p>
        </p:txBody>
      </p:sp>
    </p:spTree>
    <p:extLst>
      <p:ext uri="{BB962C8B-B14F-4D97-AF65-F5344CB8AC3E}">
        <p14:creationId xmlns:p14="http://schemas.microsoft.com/office/powerpoint/2010/main" val="2194229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 was to move to competencies.  These are more measurable.  They relate to the big ideas on the previous page.  There are often several competencies under each outcome.</a:t>
            </a:r>
          </a:p>
          <a:p>
            <a:endParaRPr lang="en-US" dirty="0"/>
          </a:p>
          <a:p>
            <a:r>
              <a:rPr lang="en-US" dirty="0"/>
              <a:t>For example, this school decided that under the outcome of being well prepared academically, the students needed to </a:t>
            </a:r>
          </a:p>
          <a:p>
            <a:r>
              <a:rPr lang="en-US" dirty="0"/>
              <a:t>1)  Effectively communicates (writing, speaking, listening, reading), and produces quality work</a:t>
            </a:r>
          </a:p>
          <a:p>
            <a:pPr marL="228600" indent="-228600">
              <a:buAutoNum type="arabicParenR" startAt="2"/>
            </a:pPr>
            <a:r>
              <a:rPr lang="en-US" dirty="0"/>
              <a:t>Utilizes technology responsibly and effectively for research and presentations</a:t>
            </a:r>
          </a:p>
          <a:p>
            <a:pPr marL="228600" indent="-228600">
              <a:buAutoNum type="arabicParenR" startAt="2"/>
            </a:pPr>
            <a:r>
              <a:rPr lang="en-US" sz="1200" kern="1200" dirty="0">
                <a:solidFill>
                  <a:schemeClr val="tx1"/>
                </a:solidFill>
                <a:effectLst/>
                <a:latin typeface="+mn-lt"/>
                <a:ea typeface="+mn-ea"/>
                <a:cs typeface="+mn-cs"/>
              </a:rPr>
              <a:t>Something about “is well prepared for standardized academic testing”</a:t>
            </a:r>
          </a:p>
          <a:p>
            <a:pPr marL="0" indent="0">
              <a:buNone/>
            </a:pPr>
            <a:r>
              <a:rPr lang="en-US" sz="1200" kern="1200" dirty="0">
                <a:solidFill>
                  <a:schemeClr val="tx1"/>
                </a:solidFill>
                <a:effectLst/>
                <a:latin typeface="+mn-lt"/>
                <a:ea typeface="+mn-ea"/>
                <a:cs typeface="+mn-cs"/>
              </a:rPr>
              <a:t>In many schools, this is one of the longer ones since academics is a core outcome of a school.</a:t>
            </a:r>
          </a:p>
          <a:p>
            <a:pPr marL="0" indent="0">
              <a:buNone/>
            </a:pPr>
            <a:endParaRPr lang="en-US" sz="1200" kern="1200" dirty="0">
              <a:solidFill>
                <a:schemeClr val="tx1"/>
              </a:solidFill>
              <a:effectLst/>
              <a:latin typeface="+mn-lt"/>
              <a:ea typeface="+mn-ea"/>
              <a:cs typeface="+mn-cs"/>
            </a:endParaRPr>
          </a:p>
          <a:p>
            <a:pPr marL="0" indent="0">
              <a:buNone/>
            </a:pPr>
            <a:r>
              <a:rPr lang="en-US" sz="1200" kern="1200" dirty="0">
                <a:solidFill>
                  <a:schemeClr val="tx1"/>
                </a:solidFill>
                <a:effectLst/>
                <a:latin typeface="+mn-lt"/>
                <a:ea typeface="+mn-ea"/>
                <a:cs typeface="+mn-cs"/>
              </a:rPr>
              <a:t>In another example, </a:t>
            </a:r>
            <a:r>
              <a:rPr lang="en-US" sz="1050" kern="1200" dirty="0">
                <a:solidFill>
                  <a:schemeClr val="accent6">
                    <a:lumMod val="75000"/>
                  </a:schemeClr>
                </a:solidFill>
                <a:effectLst/>
                <a:latin typeface="+mn-lt"/>
                <a:ea typeface="+mn-ea"/>
                <a:cs typeface="+mn-cs"/>
              </a:rPr>
              <a:t>Demonstrates w</a:t>
            </a:r>
            <a:r>
              <a:rPr lang="en-US" sz="1050" dirty="0">
                <a:solidFill>
                  <a:schemeClr val="accent6">
                    <a:lumMod val="75000"/>
                  </a:schemeClr>
                </a:solidFill>
              </a:rPr>
              <a:t>ell-balanced, </a:t>
            </a:r>
            <a:r>
              <a:rPr lang="en-US" sz="1050" b="1" dirty="0">
                <a:solidFill>
                  <a:schemeClr val="accent6">
                    <a:lumMod val="75000"/>
                  </a:schemeClr>
                </a:solidFill>
              </a:rPr>
              <a:t>emotionally healthy</a:t>
            </a:r>
            <a:r>
              <a:rPr lang="en-US" sz="1050" dirty="0">
                <a:solidFill>
                  <a:schemeClr val="accent6">
                    <a:lumMod val="75000"/>
                  </a:schemeClr>
                </a:solidFill>
              </a:rPr>
              <a:t> living (relates to others being made in God’s image)</a:t>
            </a:r>
          </a:p>
          <a:p>
            <a:r>
              <a:rPr lang="en-US" sz="1050" dirty="0"/>
              <a:t>1)  Works together in teams</a:t>
            </a:r>
          </a:p>
          <a:p>
            <a:pPr marL="228600" indent="-228600">
              <a:buAutoNum type="arabicParenR" startAt="2"/>
            </a:pPr>
            <a:r>
              <a:rPr lang="en-US" sz="1050" dirty="0"/>
              <a:t>Relates well to others (treats others with respect)</a:t>
            </a:r>
          </a:p>
          <a:p>
            <a:pPr marL="228600" indent="-228600">
              <a:buAutoNum type="arabicParenR" startAt="2"/>
            </a:pPr>
            <a:endParaRPr lang="en-US" sz="1050" dirty="0"/>
          </a:p>
          <a:p>
            <a:pPr marL="0" indent="0">
              <a:buNone/>
            </a:pPr>
            <a:r>
              <a:rPr lang="en-US" sz="1050" dirty="0"/>
              <a:t>As a school, finish your list of the general outcomes, then fill it out with more measurable competencies.  That will set you up for success.</a:t>
            </a:r>
          </a:p>
          <a:p>
            <a:pPr marL="0" indent="0">
              <a:buNone/>
            </a:pPr>
            <a:endParaRPr lang="en-US" sz="105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7</a:t>
            </a:fld>
            <a:endParaRPr lang="en-US"/>
          </a:p>
        </p:txBody>
      </p:sp>
    </p:spTree>
    <p:extLst>
      <p:ext uri="{BB962C8B-B14F-4D97-AF65-F5344CB8AC3E}">
        <p14:creationId xmlns:p14="http://schemas.microsoft.com/office/powerpoint/2010/main" val="3710344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 recommend the following:</a:t>
            </a:r>
          </a:p>
          <a:p>
            <a:pPr marL="171450" indent="-171450">
              <a:buFont typeface="Arial" panose="020B0604020202020204" pitchFamily="34" charset="0"/>
              <a:buChar char="•"/>
            </a:pPr>
            <a:r>
              <a:rPr lang="en-US" dirty="0"/>
              <a:t>Fits on one page</a:t>
            </a:r>
          </a:p>
          <a:p>
            <a:pPr marL="171450" indent="-171450">
              <a:buFont typeface="Arial" panose="020B0604020202020204" pitchFamily="34" charset="0"/>
              <a:buChar char="•"/>
            </a:pPr>
            <a:r>
              <a:rPr lang="en-US" dirty="0"/>
              <a:t>Has 8 or fewer major categories (some have only 3-4)  “Love the Lord your God with all your heart, your soul, your mind, and Love your neighbor as yourself.” Matthew 22</a:t>
            </a:r>
          </a:p>
          <a:p>
            <a:pPr marL="171450" indent="-171450">
              <a:buFont typeface="Arial" panose="020B0604020202020204" pitchFamily="34" charset="0"/>
              <a:buChar char="•"/>
            </a:pPr>
            <a:r>
              <a:rPr lang="en-US" dirty="0"/>
              <a:t>Has subpoints/competencies that are more measurable than the general categories (resemble SMART Goals)</a:t>
            </a:r>
          </a:p>
          <a:p>
            <a:pPr marL="171450" indent="-171450">
              <a:buFont typeface="Arial" panose="020B0604020202020204" pitchFamily="34" charset="0"/>
              <a:buChar char="•"/>
            </a:pPr>
            <a:r>
              <a:rPr lang="en-US" dirty="0"/>
              <a:t>Includes academic and non-academic areas</a:t>
            </a:r>
          </a:p>
          <a:p>
            <a:pPr marL="171450" indent="-171450">
              <a:buFont typeface="Arial" panose="020B0604020202020204" pitchFamily="34" charset="0"/>
              <a:buChar char="•"/>
            </a:pPr>
            <a:r>
              <a:rPr lang="en-US" dirty="0"/>
              <a:t>Is general enough to apply to all grade levels</a:t>
            </a:r>
          </a:p>
          <a:p>
            <a:pPr marL="171450" indent="-171450">
              <a:buFont typeface="Arial" panose="020B0604020202020204" pitchFamily="34" charset="0"/>
              <a:buChar char="•"/>
            </a:pPr>
            <a:r>
              <a:rPr lang="en-US" dirty="0"/>
              <a:t>Includes spiritual formation among other characteristics</a:t>
            </a:r>
          </a:p>
          <a:p>
            <a:pPr marL="171450" indent="-171450">
              <a:buFont typeface="Arial" panose="020B0604020202020204" pitchFamily="34" charset="0"/>
              <a:buChar char="•"/>
            </a:pPr>
            <a:r>
              <a:rPr lang="en-US" dirty="0"/>
              <a:t>Reflect your school’s mission, Core Values, ENDS (established by the board)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Theme/acrostic – optional (easier to remember, don’t sacrifice meaning/content)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Example – </a:t>
            </a:r>
            <a:r>
              <a:rPr lang="en-US" dirty="0" err="1"/>
              <a:t>Dalat’s</a:t>
            </a:r>
            <a:r>
              <a:rPr lang="en-US" dirty="0"/>
              <a:t>   Flagships (nautical theme) scholarship, discipleship, citizenship, relationship (more memorable, certainly optional)</a:t>
            </a:r>
          </a:p>
          <a:p>
            <a:endParaRPr lang="en-US" dirty="0"/>
          </a:p>
          <a:p>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8</a:t>
            </a:fld>
            <a:endParaRPr lang="en-US"/>
          </a:p>
        </p:txBody>
      </p:sp>
    </p:spTree>
    <p:extLst>
      <p:ext uri="{BB962C8B-B14F-4D97-AF65-F5344CB8AC3E}">
        <p14:creationId xmlns:p14="http://schemas.microsoft.com/office/powerpoint/2010/main" val="76081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Arial" panose="020B0604020202020204" pitchFamily="34" charset="0"/>
              </a:rPr>
              <a:t>Now we are ready to move to assessment of ESOs.</a:t>
            </a:r>
          </a:p>
          <a:p>
            <a:pPr eaLnBrk="1" hangingPunct="1"/>
            <a:r>
              <a:rPr lang="en-US" altLang="en-US" dirty="0">
                <a:latin typeface="Arial" panose="020B0604020202020204" pitchFamily="34" charset="0"/>
              </a:rPr>
              <a:t>Why is this so important?  We want to know if we are accomplishing our goals.</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Too often we just teach the next year’s information because it comes up in the next grade.  We are so guilty of that as educators!  It isn’t because we have assessed these students and we know that they need all of this or more of this and less of that.  We treat them as a group and even though we assess them, we don’t really do anything substantial with the information.</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Let’s contrast that to a test that you have had to take that really matters if you pass or fail.  That could be a driving license test, a foreign language test or a scuba diving certification.  If you don’t pass, you don’t drive, you don’t get the job, or you don’t go scuba diving on that coveted vacation.  During your limited number of lessons that you are paying for, you don’t want to be treated like one of a group…instructed on material that you already know and missing concepts that you need to know.  You want to be assessed regularly, and then have the instruction adjusted to your strengths and weaknesses, designed to help you pass the final test or demonstrate the competencies needed.</a:t>
            </a:r>
          </a:p>
          <a:p>
            <a:pPr eaLnBrk="1" hangingPunct="1"/>
            <a:endParaRPr lang="en-US" altLang="en-US" dirty="0">
              <a:latin typeface="Arial" panose="020B0604020202020204" pitchFamily="34" charset="0"/>
            </a:endParaRPr>
          </a:p>
          <a:p>
            <a:r>
              <a:rPr lang="en-US" dirty="0"/>
              <a:t>If we want to be good at accomplishing our Outcomes…we need to assess our accomplishment of those Outcomes and adjust instruction accordingly.</a:t>
            </a:r>
          </a:p>
          <a:p>
            <a:r>
              <a:rPr lang="en-US" dirty="0"/>
              <a:t>Think</a:t>
            </a:r>
            <a:r>
              <a:rPr lang="en-US" baseline="0" dirty="0"/>
              <a:t> about the volleyball server.  She can continue to hit the ball to the same place on each serve.</a:t>
            </a:r>
          </a:p>
          <a:p>
            <a:pPr marL="171450" indent="-171450">
              <a:buFont typeface="Arial" panose="020B0604020202020204" pitchFamily="34" charset="0"/>
              <a:buChar char="•"/>
            </a:pPr>
            <a:r>
              <a:rPr lang="en-US" baseline="0" dirty="0"/>
              <a:t>She could be serving it to the best player on the other team and loses the point.</a:t>
            </a:r>
          </a:p>
          <a:p>
            <a:pPr marL="171450" indent="-171450">
              <a:buFont typeface="Arial" panose="020B0604020202020204" pitchFamily="34" charset="0"/>
              <a:buChar char="•"/>
            </a:pPr>
            <a:r>
              <a:rPr lang="en-US" baseline="0" dirty="0"/>
              <a:t>She could learn from that, assess the situation and make adjustments.  </a:t>
            </a:r>
          </a:p>
          <a:p>
            <a:pPr marL="171450" indent="-171450">
              <a:buFont typeface="Arial" panose="020B0604020202020204" pitchFamily="34" charset="0"/>
              <a:buChar char="•"/>
            </a:pPr>
            <a:r>
              <a:rPr lang="en-US" baseline="0" dirty="0"/>
              <a:t>Her coach also has a role in this process helping her to see where she needs to make those adjustments.</a:t>
            </a:r>
          </a:p>
          <a:p>
            <a:pPr marL="171450" indent="-171450">
              <a:buFont typeface="Arial" panose="020B0604020202020204" pitchFamily="34" charset="0"/>
              <a:buChar char="•"/>
            </a:pPr>
            <a:r>
              <a:rPr lang="en-US" baseline="0" dirty="0"/>
              <a:t>If she watches the game, listens to her coach, and adjusts her practice based on what has happened with other serves, she may know who is the weaker serve receiver, not as skilled, who might not be paying attention, and then she has a greater chance of winning the point and keeping her serve, </a:t>
            </a:r>
            <a:r>
              <a:rPr lang="en-US" b="1" baseline="0" dirty="0"/>
              <a:t>Possibly winning the game!</a:t>
            </a:r>
            <a:endParaRPr lang="en-US" b="1" dirty="0"/>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In education, we do assessment because it matters to us that students are learning and accomplishing the intended student outcomes we have established for them.  It helps us increase our teaching effectiveness and intervene when individual students struggle and are unable to meet the learning goals.  We are accountable to those who have commissioned us to this work and to those who are entrusting us with their children.  Assessment analyzes the evidence of student learning and allows us to make the necessary adjustments to ensure that each individual (and therefore all students make it to the finish line) by graduation.</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These are words usually said about academic student accomplishments such as math and reading, scien</a:t>
            </a:r>
            <a:r>
              <a:rPr lang="en-US" altLang="en-US" baseline="0" dirty="0">
                <a:latin typeface="Arial" panose="020B0604020202020204" pitchFamily="34" charset="0"/>
              </a:rPr>
              <a:t>ce and social studies.  We rarely apply this same rigor to our non-academic outcomes.  However, I would challenge you to think about why many of our families </a:t>
            </a:r>
            <a:r>
              <a:rPr lang="en-US" altLang="en-US" b="1" baseline="0" dirty="0">
                <a:latin typeface="Arial" panose="020B0604020202020204" pitchFamily="34" charset="0"/>
              </a:rPr>
              <a:t>pay</a:t>
            </a:r>
            <a:r>
              <a:rPr lang="en-US" altLang="en-US" baseline="0" dirty="0">
                <a:latin typeface="Arial" panose="020B0604020202020204" pitchFamily="34" charset="0"/>
              </a:rPr>
              <a:t> dearly to put their children in our Christian schools.  They want the college prep academics, yes, but they want them in an environment where they can also get those non-academic outcomes.  </a:t>
            </a:r>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9</a:t>
            </a:fld>
            <a:endParaRPr lang="en-US"/>
          </a:p>
        </p:txBody>
      </p:sp>
    </p:spTree>
    <p:extLst>
      <p:ext uri="{BB962C8B-B14F-4D97-AF65-F5344CB8AC3E}">
        <p14:creationId xmlns:p14="http://schemas.microsoft.com/office/powerpoint/2010/main" val="4048578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E78336"/>
                </a:solidFill>
              </a:rPr>
              <a:t>How do you know if you are accomplishing your non-academic Outcomes?</a:t>
            </a:r>
            <a:endParaRPr lang="en-US" dirty="0"/>
          </a:p>
          <a:p>
            <a:endParaRPr lang="en-US" dirty="0"/>
          </a:p>
          <a:p>
            <a:r>
              <a:rPr lang="en-US" dirty="0"/>
              <a:t>I did my dissertation on how schools assess their non-academic outcomes and in</a:t>
            </a:r>
            <a:r>
              <a:rPr lang="en-US" baseline="0" dirty="0"/>
              <a:t> the process, I asked people at ACSI schools this question.  READ ANSWERS&gt;  </a:t>
            </a:r>
          </a:p>
          <a:p>
            <a:r>
              <a:rPr lang="en-US" baseline="0" dirty="0"/>
              <a:t>These are typical answers I got…</a:t>
            </a:r>
            <a:endParaRPr lang="en-US" dirty="0"/>
          </a:p>
          <a:p>
            <a:r>
              <a:rPr lang="en-US" dirty="0"/>
              <a:t>Let’s look at these five answers…</a:t>
            </a:r>
          </a:p>
          <a:p>
            <a:r>
              <a:rPr lang="en-US" dirty="0"/>
              <a:t>First two – problems because</a:t>
            </a:r>
            <a:r>
              <a:rPr lang="en-US" baseline="0" dirty="0"/>
              <a:t> they are a focus only on inputs…not the Outcomes.  They really don’t know if they are hitting the mark, just good intentions.</a:t>
            </a:r>
          </a:p>
          <a:p>
            <a:endParaRPr lang="en-US" baseline="0" dirty="0"/>
          </a:p>
          <a:p>
            <a:r>
              <a:rPr lang="en-US" baseline="0" dirty="0"/>
              <a:t>Third and fourth are the typical – feedback is anecdotal – They are saying “I have a few examples that show me this or that…therefore all of them must be good.  That validates the approach we’re using, doesn’t it?”  The problem with this is that geniuses can come from the slums. Or the more common phrase…even a broken clock is right twice a day.  The fact that these things are true may not be to your credit at all.  It may be parents, church, etc. and not be the effect of your school.</a:t>
            </a:r>
          </a:p>
          <a:p>
            <a:endParaRPr lang="en-US" baseline="0" dirty="0"/>
          </a:p>
          <a:p>
            <a:r>
              <a:rPr lang="en-US" baseline="0" dirty="0"/>
              <a:t>The fifth one is just as sad (READ IT)…the administrator knows that the instruction/materials have become outdated because the audience has changed.  He just doesn’t know what to do about it.  He doesn’t have the tools/data to make good decisions.</a:t>
            </a:r>
          </a:p>
          <a:p>
            <a:endParaRPr lang="en-US" baseline="0" dirty="0"/>
          </a:p>
          <a:p>
            <a:r>
              <a:rPr lang="en-US" baseline="0" dirty="0"/>
              <a:t>If you think these are anomalies, they are not.  These typified the answers I received.</a:t>
            </a:r>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10</a:t>
            </a:fld>
            <a:endParaRPr lang="en-US"/>
          </a:p>
        </p:txBody>
      </p:sp>
    </p:spTree>
    <p:extLst>
      <p:ext uri="{BB962C8B-B14F-4D97-AF65-F5344CB8AC3E}">
        <p14:creationId xmlns:p14="http://schemas.microsoft.com/office/powerpoint/2010/main" val="1567124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think about answers #1 and 2 again…Those were all about the inputs.</a:t>
            </a:r>
          </a:p>
          <a:p>
            <a:r>
              <a:rPr lang="en-US" dirty="0"/>
              <a:t>In the case of an archer, what if we only looked at the bow, the string, the</a:t>
            </a:r>
            <a:r>
              <a:rPr lang="en-US" baseline="0" dirty="0"/>
              <a:t> grip, </a:t>
            </a:r>
            <a:r>
              <a:rPr lang="en-US" dirty="0"/>
              <a:t>the force, and the archer?</a:t>
            </a:r>
            <a:r>
              <a:rPr lang="en-US" baseline="0" dirty="0"/>
              <a:t>  </a:t>
            </a:r>
          </a:p>
          <a:p>
            <a:r>
              <a:rPr lang="en-US" baseline="0" dirty="0"/>
              <a:t>What would we not know? His aim?  The distance?  The force he put into the shot.  We wouldn’t know if that was the right arrow for this distance and that target in these weather conditions.  We would never know if all that preparation and excellent equipment actually accomplished anything.  </a:t>
            </a:r>
            <a:r>
              <a:rPr lang="en-US" b="1" baseline="0" dirty="0"/>
              <a:t>We wouldn’t know if he hit the target</a:t>
            </a:r>
            <a:r>
              <a:rPr lang="en-US" baseline="0" dirty="0"/>
              <a:t>.</a:t>
            </a:r>
          </a:p>
          <a:p>
            <a:r>
              <a:rPr lang="en-US" baseline="0" dirty="0"/>
              <a:t>And so it is when schools say that they invest it all in the input side of things.  They do a great job hiring good teachers, working with them in professional development…that’s important…but if they never check to see if the outcomes that are desired are actually accomplished, what do they have?  We don’t know if they’ve hit the target!</a:t>
            </a:r>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11</a:t>
            </a:fld>
            <a:endParaRPr lang="en-US"/>
          </a:p>
        </p:txBody>
      </p:sp>
    </p:spTree>
    <p:extLst>
      <p:ext uri="{BB962C8B-B14F-4D97-AF65-F5344CB8AC3E}">
        <p14:creationId xmlns:p14="http://schemas.microsoft.com/office/powerpoint/2010/main" val="2625618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this picture</a:t>
            </a:r>
            <a:r>
              <a:rPr lang="en-US" baseline="0" dirty="0"/>
              <a:t> for a moment.</a:t>
            </a:r>
          </a:p>
          <a:p>
            <a:r>
              <a:rPr lang="en-US" baseline="0" dirty="0"/>
              <a:t>What can this archer learn from analyzing their work?</a:t>
            </a:r>
          </a:p>
          <a:p>
            <a:r>
              <a:rPr lang="en-US" baseline="0" dirty="0"/>
              <a:t>Adjusting their aim, strength of their release, arrows selected?  How they were standing, holding the bow?  All of that affects whether they were able to hit the target, and then, with adjustments, the bulls-eye.</a:t>
            </a:r>
          </a:p>
          <a:p>
            <a:r>
              <a:rPr lang="en-US" baseline="0" dirty="0"/>
              <a:t>This is similar to what we do when we actually look at how students measure up on the Outcomes.</a:t>
            </a:r>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12</a:t>
            </a:fld>
            <a:endParaRPr lang="en-US"/>
          </a:p>
        </p:txBody>
      </p:sp>
    </p:spTree>
    <p:extLst>
      <p:ext uri="{BB962C8B-B14F-4D97-AF65-F5344CB8AC3E}">
        <p14:creationId xmlns:p14="http://schemas.microsoft.com/office/powerpoint/2010/main" val="3691323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a:t>Purpose of assessment is to:</a:t>
            </a:r>
          </a:p>
          <a:p>
            <a:pPr marL="171450" indent="-171450">
              <a:buFont typeface="Arial" panose="020B0604020202020204" pitchFamily="34" charset="0"/>
              <a:buChar char="•"/>
            </a:pPr>
            <a:r>
              <a:rPr lang="en-US" dirty="0"/>
              <a:t>Inform</a:t>
            </a:r>
          </a:p>
          <a:p>
            <a:pPr marL="171450" indent="-171450">
              <a:buFont typeface="Arial" panose="020B0604020202020204" pitchFamily="34" charset="0"/>
              <a:buChar char="•"/>
            </a:pPr>
            <a:r>
              <a:rPr lang="en-US" dirty="0"/>
              <a:t>Validate accomplishments</a:t>
            </a:r>
          </a:p>
          <a:p>
            <a:pPr marL="171450" indent="-171450">
              <a:buFont typeface="Arial" panose="020B0604020202020204" pitchFamily="34" charset="0"/>
              <a:buChar char="•"/>
            </a:pPr>
            <a:r>
              <a:rPr lang="en-US" dirty="0"/>
              <a:t>Provide feedback</a:t>
            </a:r>
          </a:p>
          <a:p>
            <a:pPr marL="171450" indent="-171450">
              <a:buFont typeface="Arial" panose="020B0604020202020204" pitchFamily="34" charset="0"/>
              <a:buChar char="•"/>
            </a:pPr>
            <a:r>
              <a:rPr lang="en-US" dirty="0"/>
              <a:t>Support and direct decision-making</a:t>
            </a:r>
          </a:p>
          <a:p>
            <a:pPr marL="171450" indent="-171450">
              <a:buFont typeface="Arial" panose="020B0604020202020204" pitchFamily="34" charset="0"/>
              <a:buChar char="•"/>
            </a:pPr>
            <a:r>
              <a:rPr lang="en-US" dirty="0"/>
              <a:t>Overall…with a purpose of improving instruction</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13</a:t>
            </a:fld>
            <a:endParaRPr lang="en-US"/>
          </a:p>
        </p:txBody>
      </p:sp>
    </p:spTree>
    <p:extLst>
      <p:ext uri="{BB962C8B-B14F-4D97-AF65-F5344CB8AC3E}">
        <p14:creationId xmlns:p14="http://schemas.microsoft.com/office/powerpoint/2010/main" val="548247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a:t>
            </a:r>
            <a:r>
              <a:rPr lang="en-US" baseline="0" dirty="0"/>
              <a:t> what we have with most of our non-academic outcomes.</a:t>
            </a:r>
          </a:p>
          <a:p>
            <a:pPr marL="171450" indent="-171450">
              <a:buFont typeface="Arial" panose="020B0604020202020204" pitchFamily="34" charset="0"/>
              <a:buChar char="•"/>
            </a:pPr>
            <a:r>
              <a:rPr lang="en-US" baseline="0" dirty="0"/>
              <a:t>No assessments</a:t>
            </a:r>
          </a:p>
          <a:p>
            <a:pPr marL="171450" indent="-171450">
              <a:buFont typeface="Arial" panose="020B0604020202020204" pitchFamily="34" charset="0"/>
              <a:buChar char="•"/>
            </a:pPr>
            <a:r>
              <a:rPr lang="en-US" baseline="0" dirty="0"/>
              <a:t>No data</a:t>
            </a:r>
          </a:p>
          <a:p>
            <a:pPr marL="171450" indent="-171450">
              <a:buFont typeface="Arial" panose="020B0604020202020204" pitchFamily="34" charset="0"/>
              <a:buChar char="•"/>
            </a:pPr>
            <a:r>
              <a:rPr lang="en-US" baseline="0" dirty="0"/>
              <a:t>No analysis</a:t>
            </a:r>
          </a:p>
          <a:p>
            <a:pPr marL="171450" indent="-171450">
              <a:buFont typeface="Arial" panose="020B0604020202020204" pitchFamily="34" charset="0"/>
              <a:buChar char="•"/>
            </a:pPr>
            <a:r>
              <a:rPr lang="en-US" baseline="0" dirty="0"/>
              <a:t>No program improvements</a:t>
            </a:r>
          </a:p>
          <a:p>
            <a:r>
              <a:rPr lang="en-US" baseline="0" dirty="0"/>
              <a:t>Sometimes we know that we need to make a change but like that last administrator’s comment, we know the students have changed, but without assessment, the changes are not based on data and are not systematic.  We might even have made some changes, but we don’t know if we are hitting the target or not.</a:t>
            </a:r>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14</a:t>
            </a:fld>
            <a:endParaRPr lang="en-US"/>
          </a:p>
        </p:txBody>
      </p:sp>
    </p:spTree>
    <p:extLst>
      <p:ext uri="{BB962C8B-B14F-4D97-AF65-F5344CB8AC3E}">
        <p14:creationId xmlns:p14="http://schemas.microsoft.com/office/powerpoint/2010/main" val="4260829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mj-lt"/>
              <a:buNone/>
              <a:tabLst/>
              <a:defRPr/>
            </a:pPr>
            <a:r>
              <a:rPr lang="en-US" dirty="0"/>
              <a:t>So, the important question is…HOW can we assess our non-academic ESOs?  </a:t>
            </a:r>
          </a:p>
          <a:p>
            <a:pPr marL="0" marR="0" lvl="0" indent="0" algn="l" defTabSz="457200" rtl="0" eaLnBrk="1" fontAlgn="auto" latinLnBrk="0" hangingPunct="1">
              <a:lnSpc>
                <a:spcPct val="100000"/>
              </a:lnSpc>
              <a:spcBef>
                <a:spcPts val="0"/>
              </a:spcBef>
              <a:spcAft>
                <a:spcPts val="0"/>
              </a:spcAft>
              <a:buClrTx/>
              <a:buSzTx/>
              <a:buFont typeface="+mj-lt"/>
              <a:buNone/>
              <a:tabLst/>
              <a:defRPr/>
            </a:pPr>
            <a:r>
              <a:rPr lang="en-US" dirty="0"/>
              <a:t>We use standardized tests for the academic outcomes but what about those non-academic outcomes?  I’m going to talk about ten ways to do that.  Hopefully, you will be better prepared once we go over these.</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Satisfaction – THE MOST COMMON… perception data is important.  You can ask kids anything from how they like their Bible classes? to Do you see any bullying at our school?  And what kids think is happening is important.  Different forms like a course evaluation as well as surveys and compare data from year to year.  Satisfaction/Perception data isn’t the only type.  It should be combined with these others.</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Count (ex. hours) – You may also want to count things as well.  This works well along with perception data. How many discipline events (bullying), suspensions, service hours, how many times a month to do students go to church, read their Bibles, students passing AP exams, students involved in peer tutoring or students helping ISP students, etc.  You can also ask teachers how many of them mentor a student, how many students?  This type of data supports the other types of assessments and yields very valuable information in its own right.</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1200" dirty="0">
                <a:latin typeface="Helvetica" panose="020B0604020202020204" pitchFamily="34" charset="0"/>
                <a:cs typeface="Helvetica" panose="020B0604020202020204" pitchFamily="34" charset="0"/>
              </a:rPr>
              <a:t>interview/focus group – this might be an exit interview (seniors before they leave)  Often much more powerful than a survey.  Or, can be combined with some survey questions as a follow-up.</a:t>
            </a:r>
          </a:p>
          <a:p>
            <a:pPr marL="457200" indent="-457200">
              <a:buFont typeface="+mj-lt"/>
              <a:buAutoNum type="arabicPeriod"/>
            </a:pPr>
            <a:r>
              <a:rPr lang="en-US" dirty="0"/>
              <a:t>Participation – similar to count, but required service hours but beyond that?  % of the student body in missions/service above and beyond that? # or percentage taking AP exams, or involved in optional Bible studies.  Sports (75% Wow!)  Or is it 20%.  Same with fine arts.  Isn’t the required classes.  It is the optional classes above and beyond.    </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self-assessment – very valuable, especially when combined with rubrics.  Some reflection question can dig deep.</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Rubrics – If I were prioritizing these, I would put this one first!  You can add this to anything, almost.  For example, if you have done a biblical integration concept in a unit in history or computer or English, then have an essay on your unit test.  Grade it according to the rubric you have shared with the students that identifies the competencies you are looking for. If this is material you have taught, yes, it can be counted in the grade.  For example, when I was teaching computer and I taught on piracy, privacy, ethics, etc. I used essay questions to cover the biblical integration concepts I taught in those units.  I prepared the students for that essay and gave them the rubric ahead of time so they would know how I was planning to grade that essay question.  </a:t>
            </a:r>
            <a:r>
              <a:rPr lang="en-US" b="1" dirty="0"/>
              <a:t>The other point that I wanted to make here about rubrics </a:t>
            </a:r>
            <a:r>
              <a:rPr lang="en-US" dirty="0"/>
              <a:t>is that the essay or part of the project that is graded by the rubric for assessing ESOs can be pulled out later for analysis for the assessment report.  We did that regularly.  </a:t>
            </a:r>
            <a:endParaRPr lang="en-US" sz="1200" kern="1200" dirty="0">
              <a:solidFill>
                <a:schemeClr val="tx1"/>
              </a:solidFill>
              <a:effectLst/>
              <a:latin typeface="+mn-lt"/>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1200" dirty="0">
                <a:latin typeface="Helvetica" panose="020B0604020202020204" pitchFamily="34" charset="0"/>
                <a:cs typeface="Helvetica" panose="020B0604020202020204" pitchFamily="34" charset="0"/>
              </a:rPr>
              <a:t>checklist/rating (might be appropriate for a skills class like art, music or PE, or perhaps a sport, etc.) </a:t>
            </a:r>
          </a:p>
          <a:p>
            <a:pPr marL="457200" marR="0" lvl="0" indent="-457200" algn="l" defTabSz="457200" rtl="0" eaLnBrk="1" fontAlgn="auto" latinLnBrk="0" hangingPunct="1">
              <a:lnSpc>
                <a:spcPct val="100000"/>
              </a:lnSpc>
              <a:spcBef>
                <a:spcPts val="0"/>
              </a:spcBef>
              <a:spcAft>
                <a:spcPts val="0"/>
              </a:spcAft>
              <a:buClrTx/>
              <a:buSzTx/>
              <a:buFontTx/>
              <a:buAutoNum type="arabicPeriod" startAt="8"/>
              <a:tabLst/>
              <a:defRPr/>
            </a:pPr>
            <a:r>
              <a:rPr lang="en-US" dirty="0"/>
              <a:t>Activity – Examples – we may be tempted to ask children in elementary school if they know Jesus as their Savior.  (They will likely say yes.)  But perhaps that is not  the right question to ask.  So our school chose five grades and particular activities to tie those assessments to.  (in grade 1 – made a bracelet with the five colors representing aspects of salvation, can they explain what those colors stood for individually with teacher/aide?, in grade 3 – can they share the gospel with a friend (role play)?, in grade 8 students spent weeks working on salvation, writing their personal story, writing their testimony, interviewed individually with HS principal).  In HS, they chose one other religion and explained the Christian faith to someone of that other faith in a roleplay or paper.   The assessments gave us the information about what students believed, and gave teachers an opportunity to follow up with those who were questioning, doubting, unsure, or who simply could not articulate their faith in these various ways.</a:t>
            </a:r>
          </a:p>
          <a:p>
            <a:pPr marL="457200" indent="-457200">
              <a:buAutoNum type="arabicPeriod" startAt="8"/>
            </a:pPr>
            <a:r>
              <a:rPr lang="en-US" sz="1200" dirty="0">
                <a:latin typeface="Helvetica" panose="020B0604020202020204" pitchFamily="34" charset="0"/>
                <a:cs typeface="Helvetica" panose="020B0604020202020204" pitchFamily="34" charset="0"/>
              </a:rPr>
              <a:t>projects/portfolio (think of this as evidence that several of the competencies are present) again, you will develop the criteria or rubrics (ex. Senior Capstone project will have both academic and non-academic ESOs but really any project-based learning will have these because it is a more holistic type of work)</a:t>
            </a:r>
          </a:p>
          <a:p>
            <a:pPr marL="457200" marR="0" lvl="0" indent="-457200" algn="l" defTabSz="457200" rtl="0" eaLnBrk="1" fontAlgn="auto" latinLnBrk="0" hangingPunct="1">
              <a:lnSpc>
                <a:spcPct val="100000"/>
              </a:lnSpc>
              <a:spcBef>
                <a:spcPts val="0"/>
              </a:spcBef>
              <a:spcAft>
                <a:spcPts val="0"/>
              </a:spcAft>
              <a:buClrTx/>
              <a:buSzTx/>
              <a:buFontTx/>
              <a:buAutoNum type="arabicPeriod" startAt="8"/>
              <a:tabLst/>
              <a:defRPr/>
            </a:pPr>
            <a:r>
              <a:rPr lang="en-US" sz="1200" dirty="0"/>
              <a:t>reflection/journal (or pictures or verbal narrative for young children) – I love to share the example of one of our teachers who took an activity that we had done for years…raking leaves for the poor elderly in the neighborhood.  Asked the kids why they did it…”Not sure.  To get out of school?”  The teacher decided to use this as an “assessment” so the month before, he started sharing some verses on the board about the poor with the students and had them reflect on those verses in their journals.  There was a little bit of discussion but not a whole lot.  That year, they went and raked leaves again.  Students then came back and wrote in their journals.  They had a completely different reaction.  They had interacted with the people.  Found out about their lives.  They found out they were poor.  And they asked to do it again!      The competency ~</a:t>
            </a:r>
            <a:r>
              <a:rPr lang="en-US" sz="1200" kern="1200" dirty="0">
                <a:solidFill>
                  <a:schemeClr val="tx1"/>
                </a:solidFill>
                <a:effectLst/>
                <a:latin typeface="+mn-lt"/>
                <a:ea typeface="+mn-ea"/>
                <a:cs typeface="+mn-cs"/>
              </a:rPr>
              <a:t>-is a responsible citizen in the local community and the world and ~can articulate the biblical mandate for service and missions, including responsibility to the poor and lost  (What I don’t want you to miss here is that intentionally doing the assessment brought far more meaning and value to an activity that we just assumed was valuable, when it wasn’t.  Without the assessment, it was just an activity.)</a:t>
            </a:r>
          </a:p>
          <a:p>
            <a:pPr marL="457200" marR="0" lvl="0" indent="-457200" algn="l" defTabSz="457200" rtl="0" eaLnBrk="1" fontAlgn="auto" latinLnBrk="0" hangingPunct="1">
              <a:lnSpc>
                <a:spcPct val="100000"/>
              </a:lnSpc>
              <a:spcBef>
                <a:spcPts val="0"/>
              </a:spcBef>
              <a:spcAft>
                <a:spcPts val="0"/>
              </a:spcAft>
              <a:buClrTx/>
              <a:buSzTx/>
              <a:buFontTx/>
              <a:buAutoNum type="arabicPeriod" startAt="8"/>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We’ll talk about several of these and I’ll give some examples of how they are used.  What I would not suggest is relying on perception data alone.  Not all students are mature enough to be self-aware or are willing to be completely honest.  That should be one measure but not the only measure.  </a:t>
            </a:r>
          </a:p>
          <a:p>
            <a:pPr marL="457200" indent="-457200">
              <a:buFontTx/>
              <a:buAutoNum type="arabicPeriod" startAt="8"/>
            </a:pPr>
            <a:endParaRPr lang="en-US" sz="1200" dirty="0">
              <a:latin typeface="Helvetica" panose="020B0604020202020204" pitchFamily="34" charset="0"/>
              <a:cs typeface="Helvetica"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15</a:t>
            </a:fld>
            <a:endParaRPr lang="en-US"/>
          </a:p>
        </p:txBody>
      </p:sp>
    </p:spTree>
    <p:extLst>
      <p:ext uri="{BB962C8B-B14F-4D97-AF65-F5344CB8AC3E}">
        <p14:creationId xmlns:p14="http://schemas.microsoft.com/office/powerpoint/2010/main" val="2490320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want to interject a slide here on SMART goals or Outcomes so that you are reminded how to write these well.</a:t>
            </a:r>
          </a:p>
          <a:p>
            <a:r>
              <a:rPr lang="en-US" sz="1200" kern="1200" dirty="0">
                <a:solidFill>
                  <a:schemeClr val="tx1"/>
                </a:solidFill>
                <a:effectLst/>
                <a:latin typeface="+mn-lt"/>
                <a:ea typeface="+mn-ea"/>
                <a:cs typeface="+mn-cs"/>
              </a:rPr>
              <a:t>(Adopted from Peter Drucker) Make sure the assessments are written in this way.  And it helps if your competencies lend themselves to this as well.</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Specific (Clear and definite terms describing the knowledge, skills, values, and abilities.)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Measurable (It is feasible to get data; accurate and reliable data; multiple methods of assessment.)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Attainable/Aggressive (The outcome has the potential to move the course or program forward.)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Results-oriented (Describe what standards are expected from students.)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Time-bound (Describe a specified time period for accomplishing the outcome.)</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For example, we talked about objectives at the beginning.  We all want our students to be “mature in Christ.”  I’ve seen that as an Outcome.  But when that is defined at the competency level, you need to describe what that looks like in the 18 year old graduate.  Do you expect them to have led hundreds to the Lord, written a commentary, of course not!  What do you expect?  </a:t>
            </a:r>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16</a:t>
            </a:fld>
            <a:endParaRPr lang="en-US"/>
          </a:p>
        </p:txBody>
      </p:sp>
    </p:spTree>
    <p:extLst>
      <p:ext uri="{BB962C8B-B14F-4D97-AF65-F5344CB8AC3E}">
        <p14:creationId xmlns:p14="http://schemas.microsoft.com/office/powerpoint/2010/main" val="2681025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We’re going to jump ahead for a minute so that we’re clear about what we’re going to do with the results.  Once you have completed the assessment, the results must be analyzed to be valuable.  They are analyzed on two levels:</a:t>
            </a:r>
          </a:p>
          <a:p>
            <a:pPr marL="228600" indent="-228600">
              <a:buAutoNum type="arabicPeriod"/>
            </a:pPr>
            <a:r>
              <a:rPr lang="en-US" dirty="0"/>
              <a:t>Micro – teacher (departments)</a:t>
            </a:r>
          </a:p>
          <a:p>
            <a:pPr marL="228600" indent="-228600">
              <a:buAutoNum type="arabicPeriod"/>
            </a:pPr>
            <a:r>
              <a:rPr lang="en-US" dirty="0"/>
              <a:t>Macro – schoolwide (administrators/board)  How is the school doing overall?  Are we meeting our ENDS?</a:t>
            </a:r>
          </a:p>
          <a:p>
            <a:pPr marL="0" indent="0">
              <a:buNone/>
            </a:pPr>
            <a:endParaRPr lang="en-US" dirty="0"/>
          </a:p>
          <a:p>
            <a:pPr marL="0" indent="0">
              <a:buNone/>
            </a:pPr>
            <a:r>
              <a:rPr lang="en-US" dirty="0"/>
              <a:t>1.  Micro - The teacher asks themselves these questions if students did not meet the expected benchmark.</a:t>
            </a:r>
          </a:p>
          <a:p>
            <a:pPr marL="457200" indent="-457200">
              <a:buFont typeface="+mj-lt"/>
              <a:buAutoNum type="arabicPeriod"/>
            </a:pPr>
            <a:r>
              <a:rPr lang="en-US" dirty="0"/>
              <a:t>Was the assessment appropriate?  Not good?  Not well-aligned?  Not well calibrated?</a:t>
            </a:r>
          </a:p>
          <a:p>
            <a:pPr marL="457200" indent="-457200">
              <a:buFont typeface="+mj-lt"/>
              <a:buAutoNum type="arabicPeriod"/>
            </a:pPr>
            <a:r>
              <a:rPr lang="en-US" dirty="0"/>
              <a:t>Was the instruction adequate to prepare students for the assessment?</a:t>
            </a:r>
          </a:p>
          <a:p>
            <a:pPr marL="457200" indent="-457200">
              <a:buFont typeface="+mj-lt"/>
              <a:buAutoNum type="arabicPeriod"/>
            </a:pPr>
            <a:r>
              <a:rPr lang="en-US" dirty="0"/>
              <a:t>What students did not meet the benchmark?</a:t>
            </a:r>
          </a:p>
          <a:p>
            <a:pPr marL="857250" lvl="1" indent="-457200">
              <a:buFont typeface="+mj-lt"/>
              <a:buAutoNum type="arabicPeriod"/>
            </a:pPr>
            <a:r>
              <a:rPr lang="en-US" dirty="0"/>
              <a:t>Absent for sports?  Special needs or ELL?</a:t>
            </a:r>
          </a:p>
          <a:p>
            <a:pPr marL="400050" lvl="1" indent="0">
              <a:buFont typeface="+mj-lt"/>
              <a:buNone/>
            </a:pPr>
            <a:r>
              <a:rPr lang="en-US" i="1" dirty="0">
                <a:solidFill>
                  <a:schemeClr val="accent6">
                    <a:lumMod val="75000"/>
                  </a:schemeClr>
                </a:solidFill>
              </a:rPr>
              <a:t>What do I do with the students who do meet the goal?  </a:t>
            </a:r>
            <a:r>
              <a:rPr lang="en-US" b="1" i="0" dirty="0">
                <a:solidFill>
                  <a:schemeClr val="accent6">
                    <a:lumMod val="75000"/>
                  </a:schemeClr>
                </a:solidFill>
              </a:rPr>
              <a:t>Develop a Re</a:t>
            </a:r>
            <a:r>
              <a:rPr lang="en-US" b="1" dirty="0"/>
              <a:t>mediation Plan.  Work with them!</a:t>
            </a:r>
          </a:p>
          <a:p>
            <a:endParaRPr lang="en-US" dirty="0"/>
          </a:p>
          <a:p>
            <a:r>
              <a:rPr lang="en-US" dirty="0"/>
              <a:t>Each class is only required to do a few outcomes each year.  We spread ours throughout the grades K-2, 3-5, MS, and HS.  Not every subject and not every grade, every year.  And remember, these fit on one piece of paper.  Most teachers had 3-4 in the year.</a:t>
            </a:r>
          </a:p>
          <a:p>
            <a:endParaRPr lang="en-US" dirty="0"/>
          </a:p>
          <a:p>
            <a:r>
              <a:rPr lang="en-US" dirty="0"/>
              <a:t>Teachers took the responsibility to make sure students accomplished these.</a:t>
            </a:r>
          </a:p>
          <a:p>
            <a:endParaRPr lang="en-US" dirty="0"/>
          </a:p>
          <a:p>
            <a:r>
              <a:rPr lang="en-US" dirty="0"/>
              <a:t>Data in the hands of good teachers is a powerful thing!</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  Macro level – schoolwide, administrators ask about strategic planning, program improvement, curriculum, hiring, etc.  </a:t>
            </a:r>
          </a:p>
          <a:p>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17</a:t>
            </a:fld>
            <a:endParaRPr lang="en-US"/>
          </a:p>
        </p:txBody>
      </p:sp>
    </p:spTree>
    <p:extLst>
      <p:ext uri="{BB962C8B-B14F-4D97-AF65-F5344CB8AC3E}">
        <p14:creationId xmlns:p14="http://schemas.microsoft.com/office/powerpoint/2010/main" val="1547494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Instead of giving you a lot more theoretical principles,</a:t>
            </a:r>
            <a:r>
              <a:rPr lang="en-US" baseline="0" dirty="0"/>
              <a:t> let me give you several examples.  </a:t>
            </a:r>
          </a:p>
          <a:p>
            <a:endParaRPr lang="en-US" baseline="0" dirty="0"/>
          </a:p>
          <a:p>
            <a:r>
              <a:rPr lang="en-US" baseline="0" dirty="0"/>
              <a:t>I’m going to pull these three examples from the Christian Academy in Japan’s ESOs. </a:t>
            </a:r>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18</a:t>
            </a:fld>
            <a:endParaRPr lang="en-US"/>
          </a:p>
        </p:txBody>
      </p:sp>
    </p:spTree>
    <p:extLst>
      <p:ext uri="{BB962C8B-B14F-4D97-AF65-F5344CB8AC3E}">
        <p14:creationId xmlns:p14="http://schemas.microsoft.com/office/powerpoint/2010/main" val="766284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first idea is “Discerning Thinkers Who…use a biblical perspective.” and Organize and use information to support conclusions. (Read the activity off the slide.)</a:t>
            </a:r>
          </a:p>
          <a:p>
            <a:endParaRPr lang="en-US" baseline="0" dirty="0"/>
          </a:p>
          <a:p>
            <a:r>
              <a:rPr lang="en-US" baseline="0" dirty="0"/>
              <a:t>I’m a big believer in doing an activity in class that can also be used as an assessment.  If it is well-structured, it can be both.</a:t>
            </a:r>
          </a:p>
          <a:p>
            <a:endParaRPr lang="en-US" baseline="0" dirty="0"/>
          </a:p>
          <a:p>
            <a:pPr marL="0" indent="0">
              <a:buFont typeface="Arial"/>
              <a:buNone/>
            </a:pPr>
            <a:r>
              <a:rPr lang="en-US" sz="2600" b="1" i="1" dirty="0">
                <a:solidFill>
                  <a:srgbClr val="005294"/>
                </a:solidFill>
              </a:rPr>
              <a:t>Example #1:</a:t>
            </a:r>
            <a:r>
              <a:rPr lang="en-US" sz="2600" i="1" dirty="0">
                <a:solidFill>
                  <a:srgbClr val="005294"/>
                </a:solidFill>
              </a:rPr>
              <a:t>  </a:t>
            </a:r>
            <a:r>
              <a:rPr lang="en-US" b="1" i="1" dirty="0"/>
              <a:t>Discerning Thinkers who… </a:t>
            </a:r>
            <a:endParaRPr lang="en-US" i="1" dirty="0"/>
          </a:p>
          <a:p>
            <a:pPr marL="400050" lvl="1" indent="0">
              <a:buNone/>
            </a:pPr>
            <a:r>
              <a:rPr lang="en-US" i="1" dirty="0"/>
              <a:t>1. Use a biblical perspective</a:t>
            </a:r>
          </a:p>
          <a:p>
            <a:pPr marL="400050" lvl="1" indent="0">
              <a:buNone/>
            </a:pPr>
            <a:r>
              <a:rPr lang="en-US" i="1" dirty="0"/>
              <a:t>2. Organize and use information to support conclusions </a:t>
            </a:r>
          </a:p>
          <a:p>
            <a:pPr marL="0" indent="0">
              <a:buNone/>
            </a:pPr>
            <a:endParaRPr lang="en-US" sz="1900" i="1" dirty="0"/>
          </a:p>
          <a:p>
            <a:pPr marL="0" indent="0">
              <a:buFont typeface="Arial"/>
              <a:buNone/>
            </a:pPr>
            <a:r>
              <a:rPr lang="en-US" i="1" dirty="0"/>
              <a:t>7</a:t>
            </a:r>
            <a:r>
              <a:rPr lang="en-US" i="1" baseline="30000" dirty="0"/>
              <a:t>th</a:t>
            </a:r>
            <a:r>
              <a:rPr lang="en-US" i="1" dirty="0"/>
              <a:t> Grade Language Arts reading/writing</a:t>
            </a:r>
          </a:p>
          <a:p>
            <a:pPr marL="0" indent="0">
              <a:buFont typeface="Arial"/>
              <a:buNone/>
            </a:pPr>
            <a:r>
              <a:rPr lang="en-US" i="1" dirty="0"/>
              <a:t>Some long, some short selections</a:t>
            </a:r>
          </a:p>
          <a:p>
            <a:r>
              <a:rPr lang="en-US" i="1" dirty="0"/>
              <a:t>Each month, students identify a biblical theme/Christian principle in a reading selection </a:t>
            </a:r>
          </a:p>
          <a:p>
            <a:r>
              <a:rPr lang="en-US" i="1" dirty="0"/>
              <a:t>Describe the principle that is or is not demonstrated.</a:t>
            </a:r>
          </a:p>
          <a:p>
            <a:r>
              <a:rPr lang="en-US" i="1" dirty="0"/>
              <a:t>Support with scripture.  </a:t>
            </a:r>
          </a:p>
          <a:p>
            <a:r>
              <a:rPr lang="en-US" i="1" dirty="0"/>
              <a:t>Tell how person should have acted and what outcome that may have produced.  </a:t>
            </a:r>
          </a:p>
          <a:p>
            <a:r>
              <a:rPr lang="en-US" i="1" dirty="0"/>
              <a:t>Describe how that was (or was not) an example of bib </a:t>
            </a:r>
            <a:r>
              <a:rPr lang="en-US" i="1" dirty="0" err="1"/>
              <a:t>princ</a:t>
            </a:r>
            <a:r>
              <a:rPr lang="en-US" i="1" dirty="0"/>
              <a:t>.</a:t>
            </a:r>
          </a:p>
          <a:p>
            <a:r>
              <a:rPr lang="en-US" i="1" dirty="0"/>
              <a:t>Semester exam – similar task from a short selection</a:t>
            </a:r>
          </a:p>
          <a:p>
            <a:endParaRPr lang="en-US" baseline="0" dirty="0"/>
          </a:p>
          <a:p>
            <a:r>
              <a:rPr lang="en-US" baseline="0" dirty="0"/>
              <a:t>The theme identified might be compassion, forgiveness, mercy, sacrificial friendship, etc.  The student may also describe the missing biblical trait and describe how the lack of love was the tragic flaw for this individual.  The story doesn’t have to be a Christian story for the student to identify that theme.  (Bridge to </a:t>
            </a:r>
            <a:r>
              <a:rPr lang="en-US" baseline="0" dirty="0" err="1"/>
              <a:t>Terabithia</a:t>
            </a:r>
            <a:r>
              <a:rPr lang="en-US" baseline="0" dirty="0"/>
              <a:t>, Lord of the Rings, etc.)  Or studying works of an author like Edgar Allen Poe, one might look at themes of guilt and hopelessness in The Tell Tale Heart or the Raven and reflect on the contrast of a life in Christ.  Self-centeredness in The Great Gatsby.  Self-sacrifice in The Hunger Games.</a:t>
            </a:r>
          </a:p>
          <a:p>
            <a:endParaRPr lang="en-US" baseline="0" dirty="0"/>
          </a:p>
          <a:p>
            <a:r>
              <a:rPr lang="en-US" baseline="0" dirty="0"/>
              <a:t>Even when students are not actually writing about a story, a simple class discussion might occur.  Class, what biblical principles did you notice in this story?  “Lies have a way of coming out in the end.  Evil will not go unpunished.”  Or something like “Sara didn’t know that this situation was being solved in a completely different way than she expected.  Sometimes God works like that in our lives.  He helps us through a tough situation but it is not all the way we think it should happen.”</a:t>
            </a:r>
          </a:p>
          <a:p>
            <a:endParaRPr lang="en-US" baseline="0" dirty="0"/>
          </a:p>
          <a:p>
            <a:r>
              <a:rPr lang="en-US" baseline="0" dirty="0"/>
              <a:t>What are we learning about life?  How are we looking at that from our biblical worldview?  These students choose a principle that is in evidence or the opposite and they discuss it.  Topic sentence, several major points, evidence, and a conclusion.  Throughout the year, there will be tremendous growth.  Over 2-3 years, the school will develop some good writers who are trained to look at anything from a biblical worldview.</a:t>
            </a:r>
          </a:p>
          <a:p>
            <a:endParaRPr lang="en-US" baseline="0" dirty="0"/>
          </a:p>
          <a:p>
            <a:r>
              <a:rPr lang="en-US" baseline="0" dirty="0"/>
              <a:t>True in MS as well.  7</a:t>
            </a:r>
            <a:r>
              <a:rPr lang="en-US" baseline="30000" dirty="0"/>
              <a:t>th</a:t>
            </a:r>
            <a:r>
              <a:rPr lang="en-US" baseline="0" dirty="0"/>
              <a:t> grade English example…Friendship</a:t>
            </a:r>
          </a:p>
          <a:p>
            <a:r>
              <a:rPr lang="en-US" baseline="0" dirty="0"/>
              <a:t>	How does the world see friendship?  What can I get out of it?</a:t>
            </a:r>
          </a:p>
          <a:p>
            <a:r>
              <a:rPr lang="en-US" baseline="0" dirty="0"/>
              <a:t>	How does a Christian see friendship?  Like Jonathan and David, Naomi and Ruth, Paul and Barnabas.  How can I be the best friend possible in a difficult situation, like the one in the literature selection?</a:t>
            </a:r>
          </a:p>
          <a:p>
            <a:endParaRPr lang="en-US" baseline="0" dirty="0"/>
          </a:p>
          <a:p>
            <a:endParaRPr lang="en-US" baseline="0" dirty="0"/>
          </a:p>
          <a:p>
            <a:endParaRPr lang="en-US" baseline="0" dirty="0"/>
          </a:p>
          <a:p>
            <a:r>
              <a:rPr lang="en-US" baseline="0" dirty="0"/>
              <a:t>  </a:t>
            </a:r>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19</a:t>
            </a:fld>
            <a:endParaRPr lang="en-US"/>
          </a:p>
        </p:txBody>
      </p:sp>
    </p:spTree>
    <p:extLst>
      <p:ext uri="{BB962C8B-B14F-4D97-AF65-F5344CB8AC3E}">
        <p14:creationId xmlns:p14="http://schemas.microsoft.com/office/powerpoint/2010/main" val="3064626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how to identify biblical principles – examples and non-examples</a:t>
            </a:r>
          </a:p>
          <a:p>
            <a:r>
              <a:rPr lang="en-US" dirty="0"/>
              <a:t>Develop a rubric on how to write about them – that works for Christians and non-Christians (covenant school or not, ISP students, those seeking, doubting)</a:t>
            </a:r>
          </a:p>
          <a:p>
            <a:r>
              <a:rPr lang="en-US" dirty="0"/>
              <a:t>Weave that together with good principles of writing (thesis statement, logical points, evidence, conclusion, balancing personal opinion, facts, etc.)</a:t>
            </a:r>
          </a:p>
          <a:p>
            <a:endParaRPr lang="en-US" dirty="0"/>
          </a:p>
          <a:p>
            <a:r>
              <a:rPr lang="en-US" dirty="0"/>
              <a:t>As the teacher reports on this assessment,</a:t>
            </a:r>
            <a:r>
              <a:rPr lang="en-US" baseline="0" dirty="0"/>
              <a:t> they may report on:</a:t>
            </a:r>
          </a:p>
          <a:p>
            <a:pPr marL="228600" indent="-228600">
              <a:buAutoNum type="arabicParenR"/>
            </a:pPr>
            <a:r>
              <a:rPr lang="en-US" baseline="0" dirty="0"/>
              <a:t>How did the students do on identifying the biblical perspectives?</a:t>
            </a:r>
          </a:p>
          <a:p>
            <a:pPr marL="228600" indent="-228600">
              <a:buAutoNum type="arabicParenR"/>
            </a:pPr>
            <a:r>
              <a:rPr lang="en-US" baseline="0" dirty="0"/>
              <a:t>Did the students internalize these beliefs, hold them as their own? Or view them from another perspective and support that view?</a:t>
            </a:r>
          </a:p>
          <a:p>
            <a:pPr marL="228600" indent="-228600">
              <a:buAutoNum type="arabicParenR"/>
            </a:pPr>
            <a:r>
              <a:rPr lang="en-US" baseline="0" dirty="0"/>
              <a:t>How did they do on the related academic skills?  (information, persuasive, did they make a case for this, provide evidence)</a:t>
            </a:r>
          </a:p>
          <a:p>
            <a:pPr marL="228600" indent="-228600">
              <a:buAutoNum type="arabicParenR"/>
            </a:pPr>
            <a:r>
              <a:rPr lang="en-US" baseline="0" dirty="0"/>
              <a:t>How did they do on the nuts/bolts?</a:t>
            </a:r>
          </a:p>
          <a:p>
            <a:pPr marL="228600" indent="-228600">
              <a:buAutoNum type="arabicParenR"/>
            </a:pPr>
            <a:endParaRPr lang="en-US" baseline="0" dirty="0"/>
          </a:p>
          <a:p>
            <a:pPr marL="0" indent="0">
              <a:buNone/>
            </a:pPr>
            <a:endParaRPr lang="en-US" baseline="0" dirty="0"/>
          </a:p>
        </p:txBody>
      </p:sp>
      <p:sp>
        <p:nvSpPr>
          <p:cNvPr id="4" name="Slide Number Placeholder 3"/>
          <p:cNvSpPr>
            <a:spLocks noGrp="1"/>
          </p:cNvSpPr>
          <p:nvPr>
            <p:ph type="sldNum" sz="quarter" idx="10"/>
          </p:nvPr>
        </p:nvSpPr>
        <p:spPr/>
        <p:txBody>
          <a:bodyPr/>
          <a:lstStyle/>
          <a:p>
            <a:fld id="{14BCB826-F483-BE44-84C3-EA54763EEB8F}" type="slidenum">
              <a:rPr lang="en-US" smtClean="0"/>
              <a:t>20</a:t>
            </a:fld>
            <a:endParaRPr lang="en-US"/>
          </a:p>
        </p:txBody>
      </p:sp>
    </p:spTree>
    <p:extLst>
      <p:ext uri="{BB962C8B-B14F-4D97-AF65-F5344CB8AC3E}">
        <p14:creationId xmlns:p14="http://schemas.microsoft.com/office/powerpoint/2010/main" val="1763648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Outcome and competencies…Let’s take this one from a 5</a:t>
            </a:r>
            <a:r>
              <a:rPr lang="en-US" baseline="30000" dirty="0"/>
              <a:t>th</a:t>
            </a:r>
            <a:r>
              <a:rPr lang="en-US" dirty="0"/>
              <a:t> grade example.</a:t>
            </a:r>
          </a:p>
          <a:p>
            <a:endParaRPr lang="en-US" dirty="0"/>
          </a:p>
          <a:p>
            <a:pPr marL="0" indent="0">
              <a:buNone/>
            </a:pPr>
            <a:r>
              <a:rPr lang="en-US" dirty="0"/>
              <a:t>The class is studying attributes of God AND how everyone is made in the image of God.  Attributes are divided up and given to groups.  Students work together to decide which attribute of God each is going to focus on.  Then they work together to identify strengths in the individuals that are similar to those characteristics of God.  They can choose to present those in a variety of ways for the class. (poster, skit, story, poem, etc.)</a:t>
            </a:r>
          </a:p>
          <a:p>
            <a:endParaRPr lang="en-US" dirty="0"/>
          </a:p>
          <a:p>
            <a:pPr marL="171450" indent="-171450">
              <a:buFont typeface="Arial" panose="020B0604020202020204" pitchFamily="34" charset="0"/>
              <a:buChar char="•"/>
            </a:pPr>
            <a:r>
              <a:rPr lang="en-US" dirty="0"/>
              <a:t>God is love…a student may be known for the love they show to others.  The student presenting may give an example of how that student</a:t>
            </a:r>
            <a:r>
              <a:rPr lang="en-US" baseline="0" dirty="0"/>
              <a:t> may have shown love.</a:t>
            </a:r>
            <a:endParaRPr lang="en-US" dirty="0"/>
          </a:p>
          <a:p>
            <a:pPr marL="171450" indent="-171450">
              <a:buFont typeface="Arial" panose="020B0604020202020204" pitchFamily="34" charset="0"/>
              <a:buChar char="•"/>
            </a:pPr>
            <a:r>
              <a:rPr lang="en-US" dirty="0"/>
              <a:t>God is just…a student may be known for his/her sense of fairness.  They always step in and try to right a wrong they see.  The student presenting may predict that the</a:t>
            </a:r>
            <a:r>
              <a:rPr lang="en-US" baseline="0" dirty="0"/>
              <a:t> student he/she is describing may someday become a judge or a teacher.</a:t>
            </a:r>
            <a:endParaRPr lang="en-US" dirty="0"/>
          </a:p>
          <a:p>
            <a:pPr marL="171450" indent="-171450">
              <a:buFont typeface="Arial" panose="020B0604020202020204" pitchFamily="34" charset="0"/>
              <a:buChar char="•"/>
            </a:pPr>
            <a:r>
              <a:rPr lang="en-US" dirty="0"/>
              <a:t>God is all-knowing…a student may be known for his/her high academics, being intuitive, able</a:t>
            </a:r>
            <a:r>
              <a:rPr lang="en-US" baseline="0" dirty="0"/>
              <a:t> to speak, think understand in ways that others may not</a:t>
            </a:r>
            <a:r>
              <a:rPr lang="en-US" dirty="0"/>
              <a:t>.  Student makes their presentation</a:t>
            </a:r>
            <a:r>
              <a:rPr lang="en-US" baseline="0" dirty="0"/>
              <a:t> a message of thanks to God for our brains and is thankful that this student is in his/her group.</a:t>
            </a:r>
          </a:p>
          <a:p>
            <a:r>
              <a:rPr lang="en-US" baseline="0" dirty="0"/>
              <a:t>Activity ends up AFFIRMING students, learning more about the characteristics of God, seeing those traits in others, bringing group closer together, and meeting both outcomes.</a:t>
            </a:r>
            <a:endParaRPr lang="en-US" dirty="0"/>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21</a:t>
            </a:fld>
            <a:endParaRPr lang="en-US"/>
          </a:p>
        </p:txBody>
      </p:sp>
    </p:spTree>
    <p:extLst>
      <p:ext uri="{BB962C8B-B14F-4D97-AF65-F5344CB8AC3E}">
        <p14:creationId xmlns:p14="http://schemas.microsoft.com/office/powerpoint/2010/main" val="2622267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 first…</a:t>
            </a:r>
          </a:p>
          <a:p>
            <a:r>
              <a:rPr lang="en-US" dirty="0"/>
              <a:t>As the teacher reports on this assessment,</a:t>
            </a:r>
            <a:r>
              <a:rPr lang="en-US" baseline="0" dirty="0"/>
              <a:t> they may create a rubric that identifies:</a:t>
            </a:r>
          </a:p>
          <a:p>
            <a:pPr marL="228600" indent="-228600">
              <a:buAutoNum type="arabicParenR"/>
            </a:pPr>
            <a:r>
              <a:rPr lang="en-US" baseline="0" dirty="0"/>
              <a:t>How did the students do on identifying the biblical knowledge?</a:t>
            </a:r>
          </a:p>
          <a:p>
            <a:pPr marL="228600" indent="-228600">
              <a:buAutoNum type="arabicParenR"/>
            </a:pPr>
            <a:r>
              <a:rPr lang="en-US" baseline="0" dirty="0"/>
              <a:t>Was the student able to relate characteristics of God to human characteristics?</a:t>
            </a:r>
          </a:p>
          <a:p>
            <a:pPr marL="228600" indent="-228600">
              <a:buAutoNum type="arabicParenR"/>
            </a:pPr>
            <a:r>
              <a:rPr lang="en-US" baseline="0" dirty="0"/>
              <a:t>How did they do on the related skills?  Group work, presentation?</a:t>
            </a:r>
          </a:p>
          <a:p>
            <a:pPr marL="228600" indent="-228600">
              <a:buAutoNum type="arabicParenR"/>
            </a:pPr>
            <a:r>
              <a:rPr lang="en-US" baseline="0" dirty="0"/>
              <a:t>How did they do on the nuts/bolts?</a:t>
            </a:r>
          </a:p>
          <a:p>
            <a:pPr marL="228600" indent="-228600">
              <a:buAutoNum type="arabicParenR"/>
            </a:pPr>
            <a:r>
              <a:rPr lang="en-US" baseline="0" dirty="0"/>
              <a:t>Since you would want to evaluate this on an individual level, you could include several self-assessment questions…short answer, reflections, etc.</a:t>
            </a:r>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22</a:t>
            </a:fld>
            <a:endParaRPr lang="en-US"/>
          </a:p>
        </p:txBody>
      </p:sp>
    </p:spTree>
    <p:extLst>
      <p:ext uri="{BB962C8B-B14F-4D97-AF65-F5344CB8AC3E}">
        <p14:creationId xmlns:p14="http://schemas.microsoft.com/office/powerpoint/2010/main" val="4240486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1 hour of service required per week?, 8 per quarter?</a:t>
            </a:r>
            <a:endParaRPr lang="en-US" dirty="0"/>
          </a:p>
          <a:p>
            <a:pPr marL="171450" indent="-171450">
              <a:buFont typeface="Arial" panose="020B0604020202020204" pitchFamily="34" charset="0"/>
              <a:buChar char="•"/>
            </a:pPr>
            <a:r>
              <a:rPr lang="en-US" dirty="0"/>
              <a:t>Verse about Jesus coming to serve, not be served</a:t>
            </a:r>
          </a:p>
          <a:p>
            <a:pPr marL="171450" indent="-171450">
              <a:buFont typeface="Arial" panose="020B0604020202020204" pitchFamily="34" charset="0"/>
              <a:buChar char="•"/>
            </a:pPr>
            <a:r>
              <a:rPr lang="en-US" dirty="0"/>
              <a:t>Could</a:t>
            </a:r>
            <a:r>
              <a:rPr lang="en-US" baseline="0" dirty="0"/>
              <a:t> be a question, a verse, or something that is happening in the news…like the refugee crisis.  How does serving the poor in our community help you to better understand the refugee crisis around the world?</a:t>
            </a:r>
          </a:p>
          <a:p>
            <a:pPr marL="171450" indent="-171450">
              <a:buFont typeface="Arial" panose="020B0604020202020204" pitchFamily="34" charset="0"/>
              <a:buChar char="•"/>
            </a:pPr>
            <a:r>
              <a:rPr lang="en-US" baseline="0" dirty="0"/>
              <a:t>This reflection might occur in a journal, a small group discussion, a poster, whatever.</a:t>
            </a:r>
            <a:endParaRPr lang="en-US" dirty="0"/>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23</a:t>
            </a:fld>
            <a:endParaRPr lang="en-US"/>
          </a:p>
        </p:txBody>
      </p:sp>
    </p:spTree>
    <p:extLst>
      <p:ext uri="{BB962C8B-B14F-4D97-AF65-F5344CB8AC3E}">
        <p14:creationId xmlns:p14="http://schemas.microsoft.com/office/powerpoint/2010/main" val="3207069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 out the pieces…concepts, personal/spiritual maturity,</a:t>
            </a:r>
            <a:r>
              <a:rPr lang="en-US" baseline="0" dirty="0"/>
              <a:t> and compliance with the nuts/bolts</a:t>
            </a:r>
          </a:p>
          <a:p>
            <a:endParaRPr lang="en-US" baseline="0" dirty="0"/>
          </a:p>
          <a:p>
            <a:r>
              <a:rPr lang="en-US" baseline="0" dirty="0"/>
              <a:t>Don’t be confused about grading and reporting on these items.  I would grade on Target Skills and Compliance but not on Spiritual Formation.  I would collect information on that and report on it.</a:t>
            </a:r>
          </a:p>
          <a:p>
            <a:endParaRPr lang="en-US" baseline="0" dirty="0"/>
          </a:p>
          <a:p>
            <a:r>
              <a:rPr lang="en-US" baseline="0" dirty="0"/>
              <a:t>This is so often why educators in Christian schools hesitate to capture this information.  They get confused and think they are “grading a student’s spirituality.”  Not at all!  They are collecting information about signs of spiritual growth so that they know where their students are, so they meet them there, follow-up with them, and shape their instruction.   They only grade them on the logical or academic aspects like you would any other assignment that is appropriate for the class in which the activity occurs.</a:t>
            </a:r>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24</a:t>
            </a:fld>
            <a:endParaRPr lang="en-US"/>
          </a:p>
        </p:txBody>
      </p:sp>
    </p:spTree>
    <p:extLst>
      <p:ext uri="{BB962C8B-B14F-4D97-AF65-F5344CB8AC3E}">
        <p14:creationId xmlns:p14="http://schemas.microsoft.com/office/powerpoint/2010/main" val="668389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next three slides could be used as practice for you or a small group discussion.</a:t>
            </a:r>
          </a:p>
          <a:p>
            <a:endParaRPr lang="en-US" dirty="0"/>
          </a:p>
          <a:p>
            <a:r>
              <a:rPr lang="en-US" dirty="0"/>
              <a:t>Feel free to stop the presentation after the competency is shown on the screen and then work as an individual or group to try and come up with an assessment that might work.  There are no right answers for these.  However, I have given you a possible answer so that you can see what I might do with it. </a:t>
            </a:r>
          </a:p>
          <a:p>
            <a:endParaRPr lang="en-US" dirty="0"/>
          </a:p>
          <a:p>
            <a:r>
              <a:rPr lang="en-US" dirty="0"/>
              <a:t>You can stop the presentation again and discuss what you like or don’t like about the solution I have given you.  You could also go back and modify the one you created.</a:t>
            </a:r>
          </a:p>
        </p:txBody>
      </p:sp>
      <p:sp>
        <p:nvSpPr>
          <p:cNvPr id="4" name="Slide Number Placeholder 3"/>
          <p:cNvSpPr>
            <a:spLocks noGrp="1"/>
          </p:cNvSpPr>
          <p:nvPr>
            <p:ph type="sldNum" sz="quarter" idx="5"/>
          </p:nvPr>
        </p:nvSpPr>
        <p:spPr/>
        <p:txBody>
          <a:bodyPr/>
          <a:lstStyle/>
          <a:p>
            <a:fld id="{14BCB826-F483-BE44-84C3-EA54763EEB8F}" type="slidenum">
              <a:rPr lang="en-US" smtClean="0"/>
              <a:t>25</a:t>
            </a:fld>
            <a:endParaRPr lang="en-US"/>
          </a:p>
        </p:txBody>
      </p:sp>
    </p:spTree>
    <p:extLst>
      <p:ext uri="{BB962C8B-B14F-4D97-AF65-F5344CB8AC3E}">
        <p14:creationId xmlns:p14="http://schemas.microsoft.com/office/powerpoint/2010/main" val="357250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AutoNum type="arabicPeriod"/>
            </a:pPr>
            <a:r>
              <a:rPr lang="en-US" dirty="0"/>
              <a:t>Read the ESO and related competency</a:t>
            </a:r>
          </a:p>
          <a:p>
            <a:pPr marL="457200" indent="-457200">
              <a:buAutoNum type="arabicPeriod"/>
            </a:pPr>
            <a:r>
              <a:rPr lang="en-US" dirty="0"/>
              <a:t>Review slide 15 and see the various ways this could be measured.  Ask yourself what you would want to know to prove to yourself or others that students possess this competency.  What are the indicators?  How can they show that?</a:t>
            </a:r>
          </a:p>
          <a:p>
            <a:pPr marL="457200" indent="-457200">
              <a:buAutoNum type="arabicPeriod"/>
            </a:pPr>
            <a:r>
              <a:rPr lang="en-US" dirty="0"/>
              <a:t>Determine the level (ES, MS, or HS) and subject area (Math, Sci., Bible, SS, etc.)</a:t>
            </a:r>
          </a:p>
          <a:p>
            <a:pPr marL="457200" indent="-457200">
              <a:buAutoNum type="arabicPeriod"/>
            </a:pPr>
            <a:r>
              <a:rPr lang="en-US" dirty="0"/>
              <a:t>Write an assessment with some measurable aspects so that your group would be able to agree if students had “passed.”</a:t>
            </a:r>
          </a:p>
          <a:p>
            <a:endParaRPr lang="en-US" dirty="0"/>
          </a:p>
          <a:p>
            <a:r>
              <a:rPr lang="en-US" dirty="0"/>
              <a:t>Stop the presentation after the competency comes on the screen.  Write the assessment.  Then continue.</a:t>
            </a:r>
          </a:p>
        </p:txBody>
      </p:sp>
      <p:sp>
        <p:nvSpPr>
          <p:cNvPr id="4" name="Slide Number Placeholder 3"/>
          <p:cNvSpPr>
            <a:spLocks noGrp="1"/>
          </p:cNvSpPr>
          <p:nvPr>
            <p:ph type="sldNum" sz="quarter" idx="5"/>
          </p:nvPr>
        </p:nvSpPr>
        <p:spPr/>
        <p:txBody>
          <a:bodyPr/>
          <a:lstStyle/>
          <a:p>
            <a:fld id="{14BCB826-F483-BE44-84C3-EA54763EEB8F}" type="slidenum">
              <a:rPr lang="en-US" smtClean="0"/>
              <a:t>26</a:t>
            </a:fld>
            <a:endParaRPr lang="en-US"/>
          </a:p>
        </p:txBody>
      </p:sp>
    </p:spTree>
    <p:extLst>
      <p:ext uri="{BB962C8B-B14F-4D97-AF65-F5344CB8AC3E}">
        <p14:creationId xmlns:p14="http://schemas.microsoft.com/office/powerpoint/2010/main" val="13400818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AutoNum type="arabicPeriod"/>
            </a:pPr>
            <a:r>
              <a:rPr lang="en-US" dirty="0"/>
              <a:t>Read the ESO and related competency</a:t>
            </a:r>
          </a:p>
          <a:p>
            <a:pPr marL="457200" indent="-457200">
              <a:buAutoNum type="arabicPeriod"/>
            </a:pPr>
            <a:r>
              <a:rPr lang="en-US" dirty="0"/>
              <a:t>Review slide 15 and see the various ways this could be measured.  Ask yourself what you would want to know to prove to yourself or others that students possess this competency.  What are the indicators?  How can they show that?</a:t>
            </a:r>
          </a:p>
          <a:p>
            <a:pPr marL="457200" indent="-457200">
              <a:buAutoNum type="arabicPeriod"/>
            </a:pPr>
            <a:r>
              <a:rPr lang="en-US" dirty="0"/>
              <a:t>Determine the level (ES, MS, or HS) and subject area (Math, Sci., Bible, SS, etc.)</a:t>
            </a:r>
          </a:p>
          <a:p>
            <a:pPr marL="457200" indent="-457200">
              <a:buAutoNum type="arabicPeriod"/>
            </a:pPr>
            <a:r>
              <a:rPr lang="en-US" dirty="0"/>
              <a:t>Write an assessment with some measurable aspects so that your group would be able to agree if students had “passed.”</a:t>
            </a:r>
          </a:p>
          <a:p>
            <a:endParaRPr lang="en-US" dirty="0"/>
          </a:p>
          <a:p>
            <a:r>
              <a:rPr lang="en-US" dirty="0"/>
              <a:t>Stop the presentation after the competency comes on the screen.  Write the assessment.  Then continue.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27</a:t>
            </a:fld>
            <a:endParaRPr lang="en-US"/>
          </a:p>
        </p:txBody>
      </p:sp>
    </p:spTree>
    <p:extLst>
      <p:ext uri="{BB962C8B-B14F-4D97-AF65-F5344CB8AC3E}">
        <p14:creationId xmlns:p14="http://schemas.microsoft.com/office/powerpoint/2010/main" val="455344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AutoNum type="arabicPeriod"/>
            </a:pPr>
            <a:r>
              <a:rPr lang="en-US" dirty="0"/>
              <a:t>Read the ESO and related competency</a:t>
            </a:r>
          </a:p>
          <a:p>
            <a:pPr marL="457200" indent="-457200">
              <a:buAutoNum type="arabicPeriod"/>
            </a:pPr>
            <a:r>
              <a:rPr lang="en-US" dirty="0"/>
              <a:t>Review slide 15 and see the various ways this could be measured.  Ask yourself what you would want to know to prove to yourself or others that students possess this competency.  What are the indicators?  How can they show that?</a:t>
            </a:r>
          </a:p>
          <a:p>
            <a:pPr marL="457200" indent="-457200">
              <a:buAutoNum type="arabicPeriod"/>
            </a:pPr>
            <a:r>
              <a:rPr lang="en-US" dirty="0"/>
              <a:t>Determine the level (ES, MS, or HS) and subject area (Math, Sci., Bible, SS, etc.)</a:t>
            </a:r>
          </a:p>
          <a:p>
            <a:pPr marL="457200" indent="-457200">
              <a:buAutoNum type="arabicPeriod"/>
            </a:pPr>
            <a:r>
              <a:rPr lang="en-US" dirty="0"/>
              <a:t>Write an assessment with some measurable aspects so that your group would be able to agree if students had “passed.”</a:t>
            </a:r>
          </a:p>
          <a:p>
            <a:endParaRPr lang="en-US" dirty="0"/>
          </a:p>
          <a:p>
            <a:r>
              <a:rPr lang="en-US" dirty="0"/>
              <a:t>Stop the presentation after the competency comes on the screen.  Write the assessment.  Then continue.</a:t>
            </a:r>
          </a:p>
          <a:p>
            <a:pPr marL="0" indent="0">
              <a:buNone/>
            </a:pPr>
            <a:endParaRPr lang="en-US" b="1" i="1" dirty="0"/>
          </a:p>
          <a:p>
            <a:pPr marL="0" indent="0">
              <a:buNone/>
            </a:pPr>
            <a:r>
              <a:rPr lang="en-US" b="1" i="1" dirty="0"/>
              <a:t>Finally, if one of the outcomes is “applies learning to healthy choices affecting lifestyle”</a:t>
            </a:r>
          </a:p>
          <a:p>
            <a:pPr marL="0" indent="0">
              <a:buNone/>
            </a:pPr>
            <a:endParaRPr lang="en-US" b="1" i="1" dirty="0"/>
          </a:p>
          <a:p>
            <a:pPr marL="0" indent="0">
              <a:buNone/>
            </a:pPr>
            <a:r>
              <a:rPr lang="en-US" sz="1200" kern="1200" dirty="0">
                <a:solidFill>
                  <a:schemeClr val="tx1"/>
                </a:solidFill>
                <a:effectLst/>
                <a:latin typeface="+mn-lt"/>
                <a:ea typeface="+mn-ea"/>
                <a:cs typeface="+mn-cs"/>
              </a:rPr>
              <a:t>then perhaps all the MS teachers in Bible, PE, Health, Science, and English can team up and do an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interdisciplinary unit on lifestyle choices.  The negative effects of alcohol, drugs, inappropriate sexual behavior, poor eating, and lack of exercise are overwhelming in our society and destroying our families.  Perhaps a new, combined approach with community involvement could make an impact on our next generation.  Organizing learning around this outcome could change students’ opinions about these topics in a way that might be life-altering.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indent="0">
              <a:buNone/>
            </a:pPr>
            <a:r>
              <a:rPr lang="en-US" dirty="0"/>
              <a:t>MS classes, combined paper or project (with choices)</a:t>
            </a:r>
          </a:p>
          <a:p>
            <a:pPr marL="457200" indent="-457200">
              <a:buFont typeface="+mj-lt"/>
              <a:buAutoNum type="arabicPeriod"/>
            </a:pPr>
            <a:r>
              <a:rPr lang="en-US" dirty="0"/>
              <a:t>Develop a rubric together for the five disciplines</a:t>
            </a:r>
          </a:p>
          <a:p>
            <a:pPr marL="457200" indent="-457200">
              <a:buFont typeface="+mj-lt"/>
              <a:buAutoNum type="arabicPeriod"/>
            </a:pPr>
            <a:r>
              <a:rPr lang="en-US" dirty="0"/>
              <a:t>Have each teacher explain their discipline’s contribution to the project and why their area provides an important aspect to the whole</a:t>
            </a:r>
          </a:p>
          <a:p>
            <a:pPr marL="457200" indent="-457200">
              <a:buFont typeface="+mj-lt"/>
              <a:buAutoNum type="arabicPeriod"/>
            </a:pPr>
            <a:r>
              <a:rPr lang="en-US" dirty="0"/>
              <a:t>Paper/project is graded on content but separately, teachers can collect the rubric ratings that pertain to the competency above.</a:t>
            </a:r>
          </a:p>
          <a:p>
            <a:pPr marL="457200" indent="-457200">
              <a:buFont typeface="+mj-lt"/>
              <a:buAutoNum type="arabicPeriod"/>
            </a:pPr>
            <a:r>
              <a:rPr lang="en-US" dirty="0"/>
              <a:t>Results are reported in annual assessment report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indent="0">
              <a:buNone/>
            </a:pPr>
            <a:endParaRPr lang="en-US" b="1" i="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28</a:t>
            </a:fld>
            <a:endParaRPr lang="en-US"/>
          </a:p>
        </p:txBody>
      </p:sp>
    </p:spTree>
    <p:extLst>
      <p:ext uri="{BB962C8B-B14F-4D97-AF65-F5344CB8AC3E}">
        <p14:creationId xmlns:p14="http://schemas.microsoft.com/office/powerpoint/2010/main" val="2729248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Biggest obstacle I hear is that you can’t grade “issues of the heart”</a:t>
            </a:r>
          </a:p>
          <a:p>
            <a:r>
              <a:rPr lang="en-US" dirty="0"/>
              <a:t>That is both Correct and Incorrect.</a:t>
            </a:r>
          </a:p>
          <a:p>
            <a:r>
              <a:rPr lang="en-US" dirty="0"/>
              <a:t>We never want to put a grade on student’s honest reflection of their heart.  A=believe, F=not</a:t>
            </a:r>
          </a:p>
          <a:p>
            <a:r>
              <a:rPr lang="en-US" dirty="0"/>
              <a:t>However, we can grade many aspects.  MAKE IT SAFE TO BE HONEST!</a:t>
            </a:r>
          </a:p>
          <a:p>
            <a:pPr marL="628650" lvl="1" indent="-171450">
              <a:buFont typeface="Arial" panose="020B0604020202020204" pitchFamily="34" charset="0"/>
              <a:buChar char="•"/>
            </a:pPr>
            <a:r>
              <a:rPr lang="en-US" dirty="0"/>
              <a:t>Create the rubric to reflect all these areas…</a:t>
            </a:r>
          </a:p>
          <a:p>
            <a:pPr marL="628650" lvl="1" indent="-171450">
              <a:buFont typeface="Arial" panose="020B0604020202020204" pitchFamily="34" charset="0"/>
              <a:buChar char="•"/>
            </a:pPr>
            <a:r>
              <a:rPr lang="en-US" dirty="0"/>
              <a:t>Did you learn the material? </a:t>
            </a:r>
          </a:p>
          <a:p>
            <a:pPr marL="628650" lvl="1" indent="-171450">
              <a:buFont typeface="Arial" panose="020B0604020202020204" pitchFamily="34" charset="0"/>
              <a:buChar char="•"/>
            </a:pPr>
            <a:r>
              <a:rPr lang="en-US" dirty="0"/>
              <a:t>What do you think, and explain your thinking.  The grade depends on your logic and evidence…not agreeing with what the teacher would say.</a:t>
            </a:r>
          </a:p>
          <a:p>
            <a:pPr marL="628650" lvl="1" indent="-171450">
              <a:buFont typeface="Arial" panose="020B0604020202020204" pitchFamily="34" charset="0"/>
              <a:buChar char="•"/>
            </a:pPr>
            <a:r>
              <a:rPr lang="en-US" dirty="0"/>
              <a:t>What would be a biblical worldview in this situation?  (Never make them say it is theirs.  But they can be held responsible for learning what the biblical or Christian perspective is.)</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Reflection, journaling, self-assessment, explain why a Christian would think this way, give biblical support for, Why did Jesus say?, interview others, etc.  But they also should be able to say honestly what they believe as long as they respectfully explain why.  Follow-up!   MAKE IT SAFE TO BE HONEST!</a:t>
            </a:r>
          </a:p>
          <a:p>
            <a:pPr lvl="1"/>
            <a:endParaRPr lang="en-US" dirty="0"/>
          </a:p>
        </p:txBody>
      </p:sp>
      <p:sp>
        <p:nvSpPr>
          <p:cNvPr id="4" name="Slide Number Placeholder 3"/>
          <p:cNvSpPr>
            <a:spLocks noGrp="1"/>
          </p:cNvSpPr>
          <p:nvPr>
            <p:ph type="sldNum" sz="quarter" idx="5"/>
          </p:nvPr>
        </p:nvSpPr>
        <p:spPr/>
        <p:txBody>
          <a:bodyPr/>
          <a:lstStyle/>
          <a:p>
            <a:fld id="{14BCB826-F483-BE44-84C3-EA54763EEB8F}" type="slidenum">
              <a:rPr lang="en-US" smtClean="0"/>
              <a:t>29</a:t>
            </a:fld>
            <a:endParaRPr lang="en-US"/>
          </a:p>
        </p:txBody>
      </p:sp>
    </p:spTree>
    <p:extLst>
      <p:ext uri="{BB962C8B-B14F-4D97-AF65-F5344CB8AC3E}">
        <p14:creationId xmlns:p14="http://schemas.microsoft.com/office/powerpoint/2010/main" val="1847345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step is pulling all this together in a meaningful report.  How do you collect information for all the outcomes?  The macro (schoolwide) analysis…</a:t>
            </a:r>
          </a:p>
          <a:p>
            <a:endParaRPr lang="en-US" dirty="0"/>
          </a:p>
          <a:p>
            <a:r>
              <a:rPr lang="en-US" dirty="0"/>
              <a:t>There are several ways that I know of.  I will share three school’s approaches.</a:t>
            </a:r>
          </a:p>
          <a:p>
            <a:pPr marL="228600" indent="-228600">
              <a:buAutoNum type="arabicParenR"/>
            </a:pPr>
            <a:r>
              <a:rPr lang="en-US" dirty="0"/>
              <a:t>A chart like Morrison Academy (Taiwan) uses – lots of surveys, collecting of numbers</a:t>
            </a:r>
            <a:r>
              <a:rPr lang="en-US" baseline="0" dirty="0"/>
              <a:t> that indicate how many do this/that, how many have completed this/that.  They pull this together in a narrative summary and I believe they put out those results on an annual basis.</a:t>
            </a:r>
            <a:endParaRPr lang="en-US" dirty="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30</a:t>
            </a:fld>
            <a:endParaRPr lang="en-US"/>
          </a:p>
        </p:txBody>
      </p:sp>
    </p:spTree>
    <p:extLst>
      <p:ext uri="{BB962C8B-B14F-4D97-AF65-F5344CB8AC3E}">
        <p14:creationId xmlns:p14="http://schemas.microsoft.com/office/powerpoint/2010/main" val="354537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school, Faith Christian School, near Denver Colorado, does it completely differently.  They have chosen five outcomes that they want to measure across the curriculum in grades 6-12.  They are biblical integration, written communication, oral communication, collaboration, and problem solving.</a:t>
            </a:r>
          </a:p>
          <a:p>
            <a:endParaRPr lang="en-US" dirty="0"/>
          </a:p>
          <a:p>
            <a:r>
              <a:rPr lang="en-US" dirty="0"/>
              <a:t>Students complete an activity/assignment in every class that will yield this type of information.  These are carefully selected, one or two per year in each class.  </a:t>
            </a:r>
          </a:p>
          <a:p>
            <a:endParaRPr lang="en-US" dirty="0"/>
          </a:p>
          <a:p>
            <a:r>
              <a:rPr lang="en-US" dirty="0"/>
              <a:t>Student work is scored on the appropriate ESO rubric.</a:t>
            </a:r>
          </a:p>
          <a:p>
            <a:endParaRPr lang="en-US" dirty="0"/>
          </a:p>
          <a:p>
            <a:r>
              <a:rPr lang="en-US" dirty="0"/>
              <a:t>The aggregate score for the whole grade level is computed for that ESO.  (10</a:t>
            </a:r>
            <a:r>
              <a:rPr lang="en-US" baseline="30000" dirty="0"/>
              <a:t>th</a:t>
            </a:r>
            <a:r>
              <a:rPr lang="en-US" dirty="0"/>
              <a:t> grade, 12</a:t>
            </a:r>
            <a:r>
              <a:rPr lang="en-US" baseline="30000" dirty="0"/>
              <a:t>th  </a:t>
            </a:r>
            <a:r>
              <a:rPr lang="en-US" dirty="0"/>
              <a:t>grade, etc.)  The teacher is responsible to look at individual scores and the scores for their class.  The administrators are looking for more </a:t>
            </a:r>
            <a:r>
              <a:rPr lang="en-US" dirty="0" err="1"/>
              <a:t>macroor</a:t>
            </a:r>
            <a:r>
              <a:rPr lang="en-US" dirty="0"/>
              <a:t> schoolwide trends.  Are our students meeting the criteria for writing?  For problem solving?  For biblical thinking?  Etc.</a:t>
            </a:r>
          </a:p>
        </p:txBody>
      </p:sp>
      <p:sp>
        <p:nvSpPr>
          <p:cNvPr id="4" name="Slide Number Placeholder 3"/>
          <p:cNvSpPr>
            <a:spLocks noGrp="1"/>
          </p:cNvSpPr>
          <p:nvPr>
            <p:ph type="sldNum" sz="quarter" idx="5"/>
          </p:nvPr>
        </p:nvSpPr>
        <p:spPr/>
        <p:txBody>
          <a:bodyPr/>
          <a:lstStyle/>
          <a:p>
            <a:fld id="{14BCB826-F483-BE44-84C3-EA54763EEB8F}" type="slidenum">
              <a:rPr lang="en-US" smtClean="0"/>
              <a:t>31</a:t>
            </a:fld>
            <a:endParaRPr lang="en-US"/>
          </a:p>
        </p:txBody>
      </p:sp>
    </p:spTree>
    <p:extLst>
      <p:ext uri="{BB962C8B-B14F-4D97-AF65-F5344CB8AC3E}">
        <p14:creationId xmlns:p14="http://schemas.microsoft.com/office/powerpoint/2010/main" val="2325171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one of their rubrics.  It is called the “Biblical Integration Rubric” but really the focus is on the student.  So, it might be better called, “Biblical Thinking.”</a:t>
            </a:r>
          </a:p>
          <a:p>
            <a:endParaRPr lang="en-US" dirty="0"/>
          </a:p>
          <a:p>
            <a:r>
              <a:rPr lang="en-US" dirty="0"/>
              <a:t>You can see that it is very simple. They have chosen to have only 3 aspects, you might have more.  Or you might keep it simple so that teachers can be easily trained and become consistent on its use.</a:t>
            </a:r>
          </a:p>
        </p:txBody>
      </p:sp>
      <p:sp>
        <p:nvSpPr>
          <p:cNvPr id="4" name="Slide Number Placeholder 3"/>
          <p:cNvSpPr>
            <a:spLocks noGrp="1"/>
          </p:cNvSpPr>
          <p:nvPr>
            <p:ph type="sldNum" sz="quarter" idx="5"/>
          </p:nvPr>
        </p:nvSpPr>
        <p:spPr/>
        <p:txBody>
          <a:bodyPr/>
          <a:lstStyle/>
          <a:p>
            <a:fld id="{14BCB826-F483-BE44-84C3-EA54763EEB8F}" type="slidenum">
              <a:rPr lang="en-US" smtClean="0"/>
              <a:t>32</a:t>
            </a:fld>
            <a:endParaRPr lang="en-US"/>
          </a:p>
        </p:txBody>
      </p:sp>
    </p:spTree>
    <p:extLst>
      <p:ext uri="{BB962C8B-B14F-4D97-AF65-F5344CB8AC3E}">
        <p14:creationId xmlns:p14="http://schemas.microsoft.com/office/powerpoint/2010/main" val="28253294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third example is an</a:t>
            </a:r>
            <a:r>
              <a:rPr lang="en-US" baseline="0" dirty="0"/>
              <a:t> assessment report like one of my former schools used.  We designed assessments targeted to each Outcome/competency and then collected data on those assessments.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r>
              <a:rPr lang="en-US" dirty="0"/>
              <a:t>So how do</a:t>
            </a:r>
            <a:r>
              <a:rPr lang="en-US" baseline="0" dirty="0"/>
              <a:t> you know you’ve got everything covered?</a:t>
            </a:r>
          </a:p>
          <a:p>
            <a:r>
              <a:rPr lang="en-US" baseline="0" dirty="0"/>
              <a:t>For example, at our school, we had seven Outcomes, with competencies underneath (labeled a, b, c, d)  Others call these subpoints “indicators”  These competencies are more specific, more observable, and more measurable.</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33</a:t>
            </a:fld>
            <a:endParaRPr lang="en-US"/>
          </a:p>
        </p:txBody>
      </p:sp>
    </p:spTree>
    <p:extLst>
      <p:ext uri="{BB962C8B-B14F-4D97-AF65-F5344CB8AC3E}">
        <p14:creationId xmlns:p14="http://schemas.microsoft.com/office/powerpoint/2010/main" val="991939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We used a chart like this.  Elementary, grade levels across the top.  In grades 6-12, we put the departments across the top.  We listed the Outcomes/competencies down the left side.</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Our teachers divided up the competencies and we committed to covering them K-2, 3-5, 6-8, and 9-12.</a:t>
            </a:r>
          </a:p>
          <a:p>
            <a:pPr eaLnBrk="1" hangingPunct="1"/>
            <a:r>
              <a:rPr lang="en-US" altLang="en-US" dirty="0">
                <a:latin typeface="Arial" panose="020B0604020202020204" pitchFamily="34" charset="0"/>
              </a:rPr>
              <a:t>We charted them by grade level and by department </a:t>
            </a:r>
            <a:r>
              <a:rPr lang="en-US" altLang="en-US" baseline="0" dirty="0">
                <a:latin typeface="Arial" panose="020B0604020202020204" pitchFamily="34" charset="0"/>
              </a:rPr>
              <a:t>so that we knew what was being covered in English, Social Studies, Math, etc.  We didn’t insist that every department covered every Outcome.  Some outcomes lend themselves to be covered by Bible, or PE, or math and so those departments would volunteer to cover those.  Because they fit right into the curriculum.</a:t>
            </a:r>
            <a:endParaRPr lang="en-US" altLang="en-US" dirty="0">
              <a:latin typeface="Arial" panose="020B0604020202020204"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277908-99CE-4AD0-B1BA-9011CAE0A952}" type="slidenum">
              <a:rPr lang="en-US" altLang="en-US" sz="1300" smtClean="0"/>
              <a:pPr>
                <a:spcBef>
                  <a:spcPct val="0"/>
                </a:spcBef>
              </a:pPr>
              <a:t>34</a:t>
            </a:fld>
            <a:endParaRPr lang="en-US" altLang="en-US" sz="1300"/>
          </a:p>
        </p:txBody>
      </p:sp>
    </p:spTree>
    <p:extLst>
      <p:ext uri="{BB962C8B-B14F-4D97-AF65-F5344CB8AC3E}">
        <p14:creationId xmlns:p14="http://schemas.microsoft.com/office/powerpoint/2010/main" val="12596433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way through the year, the principals turn in their assessment chart to me.</a:t>
            </a:r>
            <a:r>
              <a:rPr lang="en-US" baseline="0" dirty="0"/>
              <a:t>  This might have been from the spring.  The chart showed me which Outcomes/competencies had assessments turned in, which ones still had 0, and which ones may have needed to be revised that year.</a:t>
            </a:r>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35</a:t>
            </a:fld>
            <a:endParaRPr lang="en-US"/>
          </a:p>
        </p:txBody>
      </p:sp>
    </p:spTree>
    <p:extLst>
      <p:ext uri="{BB962C8B-B14F-4D97-AF65-F5344CB8AC3E}">
        <p14:creationId xmlns:p14="http://schemas.microsoft.com/office/powerpoint/2010/main" val="28489859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what do we do with this information?</a:t>
            </a:r>
          </a:p>
          <a:p>
            <a:r>
              <a:rPr lang="en-US" dirty="0"/>
              <a:t>We compiled the data…</a:t>
            </a:r>
          </a:p>
          <a:p>
            <a:r>
              <a:rPr lang="en-US" dirty="0"/>
              <a:t>The summary is reviewed for:</a:t>
            </a:r>
          </a:p>
          <a:p>
            <a:pPr lvl="1"/>
            <a:r>
              <a:rPr lang="en-US" dirty="0"/>
              <a:t>Any benchmarks that have been set (met?)  </a:t>
            </a:r>
          </a:p>
          <a:p>
            <a:pPr lvl="1"/>
            <a:r>
              <a:rPr lang="en-US" dirty="0"/>
              <a:t>Trends (increases or decreases)</a:t>
            </a:r>
          </a:p>
          <a:p>
            <a:pPr lvl="1"/>
            <a:r>
              <a:rPr lang="en-US" dirty="0"/>
              <a:t>Insights and connections – hmmm, does this increase/decrease relate to a change in personnel?  Or curriculum?</a:t>
            </a:r>
          </a:p>
          <a:p>
            <a:pPr lvl="1"/>
            <a:r>
              <a:rPr lang="en-US" dirty="0"/>
              <a:t>Changes that need to be made – teachers reported on analyses they had done</a:t>
            </a:r>
          </a:p>
          <a:p>
            <a:pPr lvl="2"/>
            <a:r>
              <a:rPr lang="en-US" dirty="0"/>
              <a:t>1. Changes in assessment – too long, too complicated,</a:t>
            </a:r>
            <a:r>
              <a:rPr lang="en-US" baseline="0" dirty="0"/>
              <a:t> grading not clear, rubric needed to be changed, no longer fit instruction?</a:t>
            </a:r>
          </a:p>
          <a:p>
            <a:pPr lvl="2"/>
            <a:r>
              <a:rPr lang="en-US" baseline="0" dirty="0"/>
              <a:t>2. Changes in instruction – may have changed, textbook or time on unit has changed?</a:t>
            </a:r>
          </a:p>
          <a:p>
            <a:pPr marL="914400" marR="0" lvl="2" indent="0" algn="l" defTabSz="457200" rtl="0" eaLnBrk="1" fontAlgn="auto" latinLnBrk="0" hangingPunct="1">
              <a:lnSpc>
                <a:spcPct val="100000"/>
              </a:lnSpc>
              <a:spcBef>
                <a:spcPts val="0"/>
              </a:spcBef>
              <a:spcAft>
                <a:spcPts val="0"/>
              </a:spcAft>
              <a:buClrTx/>
              <a:buSzTx/>
              <a:buFontTx/>
              <a:buNone/>
              <a:tabLst/>
              <a:defRPr/>
            </a:pPr>
            <a:r>
              <a:rPr lang="en-US" dirty="0"/>
              <a:t>3. </a:t>
            </a:r>
            <a:r>
              <a:rPr lang="en-US" baseline="0" dirty="0"/>
              <a:t>Only one segment does poorly – who?  Why? (maybe they are new to our school!)</a:t>
            </a:r>
          </a:p>
          <a:p>
            <a:pPr marL="914400" marR="0" lvl="2" indent="0" algn="l" defTabSz="457200" rtl="0" eaLnBrk="1" fontAlgn="auto" latinLnBrk="0" hangingPunct="1">
              <a:lnSpc>
                <a:spcPct val="100000"/>
              </a:lnSpc>
              <a:spcBef>
                <a:spcPts val="0"/>
              </a:spcBef>
              <a:spcAft>
                <a:spcPts val="0"/>
              </a:spcAft>
              <a:buClrTx/>
              <a:buSzTx/>
              <a:buFontTx/>
              <a:buNone/>
              <a:tabLst/>
              <a:defRPr/>
            </a:pPr>
            <a:r>
              <a:rPr lang="en-US" dirty="0"/>
              <a:t>Intervention with a special population (absent, special needs, ELL, ISP)</a:t>
            </a:r>
          </a:p>
        </p:txBody>
      </p:sp>
      <p:sp>
        <p:nvSpPr>
          <p:cNvPr id="4" name="Slide Number Placeholder 3"/>
          <p:cNvSpPr>
            <a:spLocks noGrp="1"/>
          </p:cNvSpPr>
          <p:nvPr>
            <p:ph type="sldNum" sz="quarter" idx="10"/>
          </p:nvPr>
        </p:nvSpPr>
        <p:spPr/>
        <p:txBody>
          <a:bodyPr/>
          <a:lstStyle/>
          <a:p>
            <a:fld id="{14BCB826-F483-BE44-84C3-EA54763EEB8F}" type="slidenum">
              <a:rPr lang="en-US" smtClean="0"/>
              <a:t>36</a:t>
            </a:fld>
            <a:endParaRPr lang="en-US"/>
          </a:p>
        </p:txBody>
      </p:sp>
    </p:spTree>
    <p:extLst>
      <p:ext uri="{BB962C8B-B14F-4D97-AF65-F5344CB8AC3E}">
        <p14:creationId xmlns:p14="http://schemas.microsoft.com/office/powerpoint/2010/main" val="16337121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Remember, these fit on one page such that we spend 13 years working to master these essentials, we’re going to do our best to give them these skills when they need them.  We took the approach that the Outcomes and the assessments we used to measure them identified essential buildings blocks.  Teachers grasped that since they only had about 3 in each class, each year.  They worked hard to make sure their students had those competencies before moving on.</a:t>
            </a:r>
          </a:p>
          <a:p>
            <a:endParaRPr lang="en-US" baseline="0" dirty="0"/>
          </a:p>
          <a:p>
            <a:r>
              <a:rPr lang="en-US" baseline="0" dirty="0"/>
              <a:t>Data in the hands of good teachers is a powerful thing!</a:t>
            </a:r>
            <a:endParaRPr lang="en-US" dirty="0"/>
          </a:p>
          <a:p>
            <a:endParaRPr lang="en-US"/>
          </a:p>
          <a:p>
            <a:r>
              <a:rPr lang="en-US"/>
              <a:t>Regardless </a:t>
            </a:r>
            <a:r>
              <a:rPr lang="en-US" dirty="0"/>
              <a:t>of the method you use for collecting/analyzing the assessments, you will need a way of reporting on them to constituents.</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This is an example of the Table of Contents of the ESO report we did at our school.  The difference was in the detail we provided Yearly Monitoring Reports section.</a:t>
            </a:r>
            <a:endParaRPr lang="en-US" dirty="0"/>
          </a:p>
          <a:p>
            <a:endParaRPr lang="en-US" dirty="0"/>
          </a:p>
          <a:p>
            <a:r>
              <a:rPr lang="en-US" dirty="0"/>
              <a:t>Full version</a:t>
            </a:r>
            <a:r>
              <a:rPr lang="en-US" baseline="0" dirty="0"/>
              <a:t> – Superintendent and administrators (much more detail and all scores)</a:t>
            </a:r>
          </a:p>
          <a:p>
            <a:r>
              <a:rPr lang="en-US" baseline="0" dirty="0"/>
              <a:t>Shortened versions for the board, parents, and teachers (overview, strengths, areas to improve)</a:t>
            </a:r>
          </a:p>
          <a:p>
            <a:endParaRPr lang="en-US" baseline="0" dirty="0"/>
          </a:p>
        </p:txBody>
      </p:sp>
      <p:sp>
        <p:nvSpPr>
          <p:cNvPr id="4" name="Slide Number Placeholder 3"/>
          <p:cNvSpPr>
            <a:spLocks noGrp="1"/>
          </p:cNvSpPr>
          <p:nvPr>
            <p:ph type="sldNum" sz="quarter" idx="10"/>
          </p:nvPr>
        </p:nvSpPr>
        <p:spPr/>
        <p:txBody>
          <a:bodyPr/>
          <a:lstStyle/>
          <a:p>
            <a:fld id="{14BCB826-F483-BE44-84C3-EA54763EEB8F}" type="slidenum">
              <a:rPr lang="en-US" smtClean="0"/>
              <a:t>37</a:t>
            </a:fld>
            <a:endParaRPr lang="en-US"/>
          </a:p>
        </p:txBody>
      </p:sp>
    </p:spTree>
    <p:extLst>
      <p:ext uri="{BB962C8B-B14F-4D97-AF65-F5344CB8AC3E}">
        <p14:creationId xmlns:p14="http://schemas.microsoft.com/office/powerpoint/2010/main" val="3494973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overall purpose of collecting these assessments is to have a better sense of how we were doing on the Expected Student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Outcomes and to continue to progress in school improvement. I saw the benefit of this process and in the value of continuing this effort.  These important goals were intentionally addressed, measured, and then analyzed.  This process helped us improve our education in these important areas.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a:t>
            </a:r>
            <a:r>
              <a:rPr lang="en-US" sz="1200" kern="1200" baseline="0" dirty="0">
                <a:solidFill>
                  <a:schemeClr val="tx1"/>
                </a:solidFill>
                <a:effectLst/>
                <a:latin typeface="+mn-lt"/>
                <a:ea typeface="+mn-ea"/>
                <a:cs typeface="+mn-cs"/>
              </a:rPr>
              <a:t> the years, it led to the creation of at least one new class, gave us input for our curriculum review process, helped us focus on more valuable homework, and less busywork, better biblical integration, better assessment of biblical integration, more interdisciplinary activities, and far greater emphasis on our non-academic expected student outcomes while increasing rigor in our academics.  When you are working with staff to address your strengths and weaknesses, you naturally set goals to improve in these areas.  When the report comes out the next year, you automatically compare…how did we do this year compared to last?</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Who was extremely happy</a:t>
            </a:r>
            <a:r>
              <a:rPr lang="en-US" sz="1200" kern="1200" baseline="0" dirty="0">
                <a:solidFill>
                  <a:schemeClr val="tx1"/>
                </a:solidFill>
                <a:effectLst/>
                <a:latin typeface="+mn-lt"/>
                <a:ea typeface="+mn-ea"/>
                <a:cs typeface="+mn-cs"/>
              </a:rPr>
              <a:t> was our board…</a:t>
            </a:r>
            <a:r>
              <a:rPr lang="en-US" sz="1200" kern="1200" dirty="0">
                <a:solidFill>
                  <a:schemeClr val="tx1"/>
                </a:solidFill>
                <a:effectLst/>
                <a:latin typeface="+mn-lt"/>
                <a:ea typeface="+mn-ea"/>
                <a:cs typeface="+mn-cs"/>
              </a:rPr>
              <a:t>Our Outcomes report became a summary of how we accomplished the board ENDS, achieved our distinctives, met our goals, and set new ones each</a:t>
            </a:r>
            <a:r>
              <a:rPr lang="en-US" sz="1200" kern="1200" baseline="0" dirty="0">
                <a:solidFill>
                  <a:schemeClr val="tx1"/>
                </a:solidFill>
                <a:effectLst/>
                <a:latin typeface="+mn-lt"/>
                <a:ea typeface="+mn-ea"/>
                <a:cs typeface="+mn-cs"/>
              </a:rPr>
              <a:t> year</a:t>
            </a:r>
            <a:r>
              <a:rPr lang="en-US" sz="1200" kern="1200" dirty="0">
                <a:solidFill>
                  <a:schemeClr val="tx1"/>
                </a:solidFill>
                <a:effectLst/>
                <a:latin typeface="+mn-lt"/>
                <a:ea typeface="+mn-ea"/>
                <a:cs typeface="+mn-cs"/>
              </a:rPr>
              <a:t>.  They encompassed who we were…an excellent Christian school.  I hope the path to excellence is one that finds us repeatedly asking how we are doing and how can we do better.  Assessments help us do that and so I pray we will continue to work with them</a:t>
            </a:r>
            <a:r>
              <a:rPr lang="en-US" sz="1200" kern="1200" baseline="0" dirty="0">
                <a:solidFill>
                  <a:schemeClr val="tx1"/>
                </a:solidFill>
                <a:effectLst/>
                <a:latin typeface="+mn-lt"/>
                <a:ea typeface="+mn-ea"/>
                <a:cs typeface="+mn-cs"/>
              </a:rPr>
              <a:t> to</a:t>
            </a:r>
            <a:r>
              <a:rPr lang="en-US" sz="1200" kern="1200" dirty="0">
                <a:solidFill>
                  <a:schemeClr val="tx1"/>
                </a:solidFill>
                <a:effectLst/>
                <a:latin typeface="+mn-lt"/>
                <a:ea typeface="+mn-ea"/>
                <a:cs typeface="+mn-cs"/>
              </a:rPr>
              <a:t> strengthen our schools in the process.     </a:t>
            </a:r>
          </a:p>
          <a:p>
            <a:endParaRPr lang="en-US" dirty="0"/>
          </a:p>
        </p:txBody>
      </p:sp>
      <p:sp>
        <p:nvSpPr>
          <p:cNvPr id="4" name="Slide Number Placeholder 3"/>
          <p:cNvSpPr>
            <a:spLocks noGrp="1"/>
          </p:cNvSpPr>
          <p:nvPr>
            <p:ph type="sldNum" sz="quarter" idx="10"/>
          </p:nvPr>
        </p:nvSpPr>
        <p:spPr/>
        <p:txBody>
          <a:bodyPr/>
          <a:lstStyle/>
          <a:p>
            <a:fld id="{14BCB826-F483-BE44-84C3-EA54763EEB8F}" type="slidenum">
              <a:rPr lang="en-US" smtClean="0"/>
              <a:t>38</a:t>
            </a:fld>
            <a:endParaRPr lang="en-US"/>
          </a:p>
        </p:txBody>
      </p:sp>
    </p:spTree>
    <p:extLst>
      <p:ext uri="{BB962C8B-B14F-4D97-AF65-F5344CB8AC3E}">
        <p14:creationId xmlns:p14="http://schemas.microsoft.com/office/powerpoint/2010/main" val="42642473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BCB826-F483-BE44-84C3-EA54763EEB8F}" type="slidenum">
              <a:rPr lang="en-US" smtClean="0"/>
              <a:t>39</a:t>
            </a:fld>
            <a:endParaRPr lang="en-US"/>
          </a:p>
        </p:txBody>
      </p:sp>
    </p:spTree>
    <p:extLst>
      <p:ext uri="{BB962C8B-B14F-4D97-AF65-F5344CB8AC3E}">
        <p14:creationId xmlns:p14="http://schemas.microsoft.com/office/powerpoint/2010/main" val="31849743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pic>
        <p:nvPicPr>
          <p:cNvPr id="7" name="Picture 6" descr="ASCI Basic Keynote Template.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Placeholder 11"/>
          <p:cNvSpPr>
            <a:spLocks noGrp="1"/>
          </p:cNvSpPr>
          <p:nvPr>
            <p:ph type="body" sz="quarter" idx="10" hasCustomPrompt="1"/>
          </p:nvPr>
        </p:nvSpPr>
        <p:spPr>
          <a:xfrm>
            <a:off x="827088" y="2414789"/>
            <a:ext cx="7553325" cy="895141"/>
          </a:xfrm>
          <a:prstGeom prst="rect">
            <a:avLst/>
          </a:prstGeom>
        </p:spPr>
        <p:txBody>
          <a:bodyPr vert="horz"/>
          <a:lstStyle>
            <a:lvl1pPr marL="0" indent="0">
              <a:buNone/>
              <a:defRPr sz="4800" b="1" i="0">
                <a:solidFill>
                  <a:schemeClr val="bg1"/>
                </a:solidFill>
                <a:latin typeface="Helvetica"/>
                <a:cs typeface="Helvetica"/>
              </a:defRPr>
            </a:lvl1pPr>
          </a:lstStyle>
          <a:p>
            <a:pPr lvl="0"/>
            <a:r>
              <a:rPr lang="en-US" dirty="0"/>
              <a:t>Presentation Title</a:t>
            </a:r>
          </a:p>
        </p:txBody>
      </p:sp>
      <p:sp>
        <p:nvSpPr>
          <p:cNvPr id="13" name="Text Placeholder 11"/>
          <p:cNvSpPr>
            <a:spLocks noGrp="1"/>
          </p:cNvSpPr>
          <p:nvPr>
            <p:ph type="body" sz="quarter" idx="11" hasCustomPrompt="1"/>
          </p:nvPr>
        </p:nvSpPr>
        <p:spPr>
          <a:xfrm>
            <a:off x="827088" y="3309931"/>
            <a:ext cx="7553325" cy="635044"/>
          </a:xfrm>
          <a:prstGeom prst="rect">
            <a:avLst/>
          </a:prstGeom>
        </p:spPr>
        <p:txBody>
          <a:bodyPr vert="horz"/>
          <a:lstStyle>
            <a:lvl1pPr marL="0" indent="0">
              <a:buNone/>
              <a:defRPr sz="3600" b="1" i="0" baseline="0">
                <a:solidFill>
                  <a:schemeClr val="bg1"/>
                </a:solidFill>
                <a:latin typeface="Helvetica"/>
                <a:cs typeface="Helvetica"/>
              </a:defRPr>
            </a:lvl1pPr>
          </a:lstStyle>
          <a:p>
            <a:pPr lvl="0"/>
            <a:r>
              <a:rPr lang="en-US" dirty="0"/>
              <a:t>People / Event</a:t>
            </a:r>
          </a:p>
        </p:txBody>
      </p:sp>
      <p:sp>
        <p:nvSpPr>
          <p:cNvPr id="14" name="Text Placeholder 11"/>
          <p:cNvSpPr>
            <a:spLocks noGrp="1"/>
          </p:cNvSpPr>
          <p:nvPr>
            <p:ph type="body" sz="quarter" idx="12" hasCustomPrompt="1"/>
          </p:nvPr>
        </p:nvSpPr>
        <p:spPr>
          <a:xfrm>
            <a:off x="827088" y="3954598"/>
            <a:ext cx="7553325" cy="490714"/>
          </a:xfrm>
          <a:prstGeom prst="rect">
            <a:avLst/>
          </a:prstGeom>
        </p:spPr>
        <p:txBody>
          <a:bodyPr vert="horz"/>
          <a:lstStyle>
            <a:lvl1pPr marL="0" indent="0">
              <a:buNone/>
              <a:defRPr sz="2400" b="0" i="0" baseline="0">
                <a:solidFill>
                  <a:srgbClr val="E78336"/>
                </a:solidFill>
                <a:latin typeface="Helvetica"/>
                <a:cs typeface="Helvetica"/>
              </a:defRPr>
            </a:lvl1pPr>
          </a:lstStyle>
          <a:p>
            <a:pPr lvl="0"/>
            <a:r>
              <a:rPr lang="en-US" dirty="0"/>
              <a:t>Date | Location</a:t>
            </a:r>
          </a:p>
        </p:txBody>
      </p:sp>
    </p:spTree>
    <p:extLst>
      <p:ext uri="{BB962C8B-B14F-4D97-AF65-F5344CB8AC3E}">
        <p14:creationId xmlns:p14="http://schemas.microsoft.com/office/powerpoint/2010/main" val="1207926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12" name="Picture 11" descr="Slide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 Placeholder 4"/>
          <p:cNvSpPr>
            <a:spLocks noGrp="1"/>
          </p:cNvSpPr>
          <p:nvPr>
            <p:ph type="body" sz="quarter" idx="10"/>
          </p:nvPr>
        </p:nvSpPr>
        <p:spPr>
          <a:xfrm>
            <a:off x="1298899" y="1510636"/>
            <a:ext cx="7387902" cy="4830187"/>
          </a:xfrm>
          <a:prstGeom prst="rect">
            <a:avLst/>
          </a:prstGeom>
        </p:spPr>
        <p:txBody>
          <a:bodyPr vert="horz"/>
          <a:lstStyle>
            <a:lvl1pPr>
              <a:defRPr b="0" i="0">
                <a:latin typeface="Helvetica"/>
                <a:cs typeface="Helvetica"/>
              </a:defRPr>
            </a:lvl1pPr>
            <a:lvl2pPr>
              <a:defRPr b="0" i="0">
                <a:latin typeface="Helvetica"/>
                <a:cs typeface="Helvetica"/>
              </a:defRPr>
            </a:lvl2pPr>
            <a:lvl3pPr>
              <a:defRPr b="0" i="0">
                <a:latin typeface="Helvetica"/>
                <a:cs typeface="Helvetica"/>
              </a:defRPr>
            </a:lvl3pPr>
            <a:lvl4pPr>
              <a:defRPr b="0" i="0">
                <a:latin typeface="Helvetica"/>
                <a:cs typeface="Helvetica"/>
              </a:defRPr>
            </a:lvl4pPr>
            <a:lvl5pPr>
              <a:defRPr b="0" i="0">
                <a:latin typeface="Helvetica"/>
                <a:cs typeface="Helvetic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p:cNvSpPr>
            <a:spLocks noGrp="1"/>
          </p:cNvSpPr>
          <p:nvPr>
            <p:ph type="title" hasCustomPrompt="1"/>
          </p:nvPr>
        </p:nvSpPr>
        <p:spPr>
          <a:xfrm>
            <a:off x="1298899" y="505566"/>
            <a:ext cx="7387902" cy="620197"/>
          </a:xfrm>
          <a:prstGeom prst="rect">
            <a:avLst/>
          </a:prstGeom>
        </p:spPr>
        <p:txBody>
          <a:bodyPr vert="horz"/>
          <a:lstStyle>
            <a:lvl1pPr>
              <a:defRPr sz="3600" b="1">
                <a:solidFill>
                  <a:srgbClr val="005C9C"/>
                </a:solidFill>
                <a:latin typeface="Helvetica"/>
                <a:cs typeface="Helvetica"/>
              </a:defRPr>
            </a:lvl1pPr>
          </a:lstStyle>
          <a:p>
            <a:r>
              <a:rPr lang="en-US" dirty="0"/>
              <a:t>Slide Title</a:t>
            </a:r>
          </a:p>
        </p:txBody>
      </p:sp>
    </p:spTree>
    <p:extLst>
      <p:ext uri="{BB962C8B-B14F-4D97-AF65-F5344CB8AC3E}">
        <p14:creationId xmlns:p14="http://schemas.microsoft.com/office/powerpoint/2010/main" val="686337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pic>
        <p:nvPicPr>
          <p:cNvPr id="7" name="Picture 6" descr="ASCI Basic Keynote Template.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494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52C315B-0CD5-4892-8989-5EFB5521732F}" type="slidenum">
              <a:rPr lang="en-US"/>
              <a:pPr>
                <a:defRPr/>
              </a:pPr>
              <a:t>‹#›</a:t>
            </a:fld>
            <a:endParaRPr lang="en-US"/>
          </a:p>
        </p:txBody>
      </p:sp>
    </p:spTree>
    <p:extLst>
      <p:ext uri="{BB962C8B-B14F-4D97-AF65-F5344CB8AC3E}">
        <p14:creationId xmlns:p14="http://schemas.microsoft.com/office/powerpoint/2010/main" val="936159787"/>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660050"/>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66" r:id="rId4"/>
  </p:sldLayoutIdLst>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1pPr>
      <a:lvl2pPr marL="742950" indent="-28575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2pPr>
      <a:lvl3pPr marL="11430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3pPr>
      <a:lvl4pPr marL="16002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4pPr>
      <a:lvl5pPr marL="20574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4.png"/><Relationship Id="rId4" Type="http://schemas.openxmlformats.org/officeDocument/2006/relationships/notesSlide" Target="../notesSlides/notesSlide4.xml"/><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5.m4a"/><Relationship Id="rId7" Type="http://schemas.openxmlformats.org/officeDocument/2006/relationships/hyperlink" Target="http://www.freefoto.com/preview/13-51-52/Painter-Painting-a-house" TargetMode="External"/><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5.jp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6.m4a"/><Relationship Id="rId7" Type="http://schemas.openxmlformats.org/officeDocument/2006/relationships/hyperlink" Target="http://code4tech.blogspot.com/2012/03/blog-post.html" TargetMode="External"/><Relationship Id="rId2" Type="http://schemas.microsoft.com/office/2007/relationships/media" Target="../media/media6.m4a"/><Relationship Id="rId1" Type="http://schemas.openxmlformats.org/officeDocument/2006/relationships/tags" Target="../tags/tag3.xml"/><Relationship Id="rId6" Type="http://schemas.openxmlformats.org/officeDocument/2006/relationships/image" Target="../media/image6.jp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9.m4a"/><Relationship Id="rId7" Type="http://schemas.openxmlformats.org/officeDocument/2006/relationships/hyperlink" Target="https://en.wikinews.org/wiki/Polish_women's_volleyball_star_Agata_Mr%C3%B3z_dies_aged_26" TargetMode="External"/><Relationship Id="rId2" Type="http://schemas.microsoft.com/office/2007/relationships/media" Target="../media/media9.m4a"/><Relationship Id="rId1" Type="http://schemas.openxmlformats.org/officeDocument/2006/relationships/tags" Target="../tags/tag5.xml"/><Relationship Id="rId6" Type="http://schemas.openxmlformats.org/officeDocument/2006/relationships/image" Target="../media/image7.jp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image" Target="../media/image9.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audio" Target="../media/media14.m4a"/><Relationship Id="rId7" Type="http://schemas.openxmlformats.org/officeDocument/2006/relationships/diagramData" Target="../diagrams/data2.xml"/><Relationship Id="rId12" Type="http://schemas.openxmlformats.org/officeDocument/2006/relationships/image" Target="../media/image4.png"/><Relationship Id="rId2" Type="http://schemas.microsoft.com/office/2007/relationships/media" Target="../media/media14.m4a"/><Relationship Id="rId1" Type="http://schemas.openxmlformats.org/officeDocument/2006/relationships/tags" Target="../tags/tag7.xml"/><Relationship Id="rId6" Type="http://schemas.openxmlformats.org/officeDocument/2006/relationships/image" Target="../media/image11.jpg"/><Relationship Id="rId11" Type="http://schemas.microsoft.com/office/2007/relationships/diagramDrawing" Target="../diagrams/drawing2.xml"/><Relationship Id="rId5" Type="http://schemas.openxmlformats.org/officeDocument/2006/relationships/notesSlide" Target="../notesSlides/notesSlide14.xml"/><Relationship Id="rId10" Type="http://schemas.openxmlformats.org/officeDocument/2006/relationships/diagramColors" Target="../diagrams/colors2.xml"/><Relationship Id="rId4" Type="http://schemas.openxmlformats.org/officeDocument/2006/relationships/slideLayout" Target="../slideLayouts/slideLayout2.xml"/><Relationship Id="rId9"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4.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media24.m4a"/><Relationship Id="rId2" Type="http://schemas.microsoft.com/office/2007/relationships/media" Target="../media/media24.m4a"/><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4.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audio" Target="../media/media26.m4a"/><Relationship Id="rId2" Type="http://schemas.microsoft.com/office/2007/relationships/media" Target="../media/media26.m4a"/><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media27.m4a"/><Relationship Id="rId2" Type="http://schemas.microsoft.com/office/2007/relationships/media" Target="../media/media27.m4a"/><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notesSlide" Target="../notesSlides/notesSlide27.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media28.m4a"/><Relationship Id="rId2" Type="http://schemas.microsoft.com/office/2007/relationships/media" Target="../media/media28.m4a"/><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media29.m4a"/><Relationship Id="rId2" Type="http://schemas.microsoft.com/office/2007/relationships/media" Target="../media/media29.m4a"/><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4.png"/><Relationship Id="rId5" Type="http://schemas.openxmlformats.org/officeDocument/2006/relationships/image" Target="../media/image13.jpe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audio" Target="../media/media34.m4a"/><Relationship Id="rId2" Type="http://schemas.microsoft.com/office/2007/relationships/media" Target="../media/media34.m4a"/><Relationship Id="rId1" Type="http://schemas.openxmlformats.org/officeDocument/2006/relationships/tags" Target="../tags/tag19.xml"/><Relationship Id="rId6" Type="http://schemas.openxmlformats.org/officeDocument/2006/relationships/image" Target="../media/image4.png"/><Relationship Id="rId5" Type="http://schemas.openxmlformats.org/officeDocument/2006/relationships/notesSlide" Target="../notesSlides/notesSlide34.xml"/><Relationship Id="rId4"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audio" Target="../media/media36.m4a"/><Relationship Id="rId2" Type="http://schemas.microsoft.com/office/2007/relationships/media" Target="../media/media36.m4a"/><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notesSlide" Target="../notesSlides/notesSlide36.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audio" Target="../media/media37.m4a"/><Relationship Id="rId2" Type="http://schemas.microsoft.com/office/2007/relationships/media" Target="../media/media37.m4a"/><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media38.m4a"/><Relationship Id="rId2" Type="http://schemas.microsoft.com/office/2007/relationships/media" Target="../media/media38.m4a"/><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notesSlide" Target="../notesSlides/notesSlide38.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4.png"/><Relationship Id="rId4"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27088" y="1752601"/>
            <a:ext cx="7553325" cy="1557330"/>
          </a:xfrm>
        </p:spPr>
        <p:txBody>
          <a:bodyPr/>
          <a:lstStyle/>
          <a:p>
            <a:r>
              <a:rPr lang="en-US" sz="5400" dirty="0">
                <a:solidFill>
                  <a:schemeClr val="accent6"/>
                </a:solidFill>
                <a:latin typeface="Helvetica" panose="020B0604020202020204" pitchFamily="34" charset="0"/>
                <a:cs typeface="Helvetica" panose="020B0604020202020204" pitchFamily="34" charset="0"/>
              </a:rPr>
              <a:t>E</a:t>
            </a:r>
            <a:r>
              <a:rPr lang="en-US" sz="5400" dirty="0">
                <a:latin typeface="Helvetica" panose="020B0604020202020204" pitchFamily="34" charset="0"/>
                <a:cs typeface="Helvetica" panose="020B0604020202020204" pitchFamily="34" charset="0"/>
              </a:rPr>
              <a:t>xpected </a:t>
            </a:r>
            <a:r>
              <a:rPr lang="en-US" sz="5400" dirty="0">
                <a:solidFill>
                  <a:schemeClr val="accent6"/>
                </a:solidFill>
                <a:latin typeface="Helvetica" panose="020B0604020202020204" pitchFamily="34" charset="0"/>
                <a:cs typeface="Helvetica" panose="020B0604020202020204" pitchFamily="34" charset="0"/>
              </a:rPr>
              <a:t>S</a:t>
            </a:r>
            <a:r>
              <a:rPr lang="en-US" sz="5400" dirty="0">
                <a:latin typeface="Helvetica" panose="020B0604020202020204" pitchFamily="34" charset="0"/>
                <a:cs typeface="Helvetica" panose="020B0604020202020204" pitchFamily="34" charset="0"/>
              </a:rPr>
              <a:t>tudent </a:t>
            </a:r>
            <a:r>
              <a:rPr lang="en-US" sz="5400" dirty="0">
                <a:solidFill>
                  <a:schemeClr val="accent6"/>
                </a:solidFill>
                <a:latin typeface="Helvetica" panose="020B0604020202020204" pitchFamily="34" charset="0"/>
                <a:cs typeface="Helvetica" panose="020B0604020202020204" pitchFamily="34" charset="0"/>
              </a:rPr>
              <a:t>O</a:t>
            </a:r>
            <a:r>
              <a:rPr lang="en-US" sz="5400" dirty="0">
                <a:latin typeface="Helvetica" panose="020B0604020202020204" pitchFamily="34" charset="0"/>
                <a:cs typeface="Helvetica" panose="020B0604020202020204" pitchFamily="34" charset="0"/>
              </a:rPr>
              <a:t>utcomes – Part II</a:t>
            </a:r>
          </a:p>
          <a:p>
            <a:r>
              <a:rPr lang="en-US" sz="5400" dirty="0">
                <a:solidFill>
                  <a:schemeClr val="accent6"/>
                </a:solidFill>
                <a:latin typeface="Helvetica" panose="020B0604020202020204" pitchFamily="34" charset="0"/>
                <a:cs typeface="Helvetica" panose="020B0604020202020204" pitchFamily="34" charset="0"/>
              </a:rPr>
              <a:t>Assessment</a:t>
            </a:r>
            <a:endParaRPr lang="en-US" dirty="0">
              <a:solidFill>
                <a:schemeClr val="accent6"/>
              </a:solidFill>
              <a:latin typeface="Helvetica" panose="020B0604020202020204" pitchFamily="34" charset="0"/>
              <a:cs typeface="Helvetica" panose="020B0604020202020204" pitchFamily="34" charset="0"/>
            </a:endParaRPr>
          </a:p>
        </p:txBody>
      </p:sp>
      <p:sp>
        <p:nvSpPr>
          <p:cNvPr id="3" name="TextBox 2"/>
          <p:cNvSpPr txBox="1"/>
          <p:nvPr/>
        </p:nvSpPr>
        <p:spPr>
          <a:xfrm>
            <a:off x="5196254" y="5750169"/>
            <a:ext cx="3724275" cy="1015663"/>
          </a:xfrm>
          <a:prstGeom prst="rect">
            <a:avLst/>
          </a:prstGeom>
          <a:noFill/>
        </p:spPr>
        <p:txBody>
          <a:bodyPr wrap="square" rtlCol="0">
            <a:spAutoFit/>
          </a:bodyPr>
          <a:lstStyle/>
          <a:p>
            <a:r>
              <a:rPr lang="en-US" sz="2000" b="1" dirty="0">
                <a:solidFill>
                  <a:srgbClr val="E78336"/>
                </a:solidFill>
              </a:rPr>
              <a:t>Erin Wilcox, </a:t>
            </a:r>
            <a:r>
              <a:rPr lang="en-US" sz="2000" b="1" dirty="0" err="1">
                <a:solidFill>
                  <a:srgbClr val="E78336"/>
                </a:solidFill>
              </a:rPr>
              <a:t>EdD</a:t>
            </a:r>
            <a:endParaRPr lang="en-US" sz="2000" b="1" dirty="0">
              <a:solidFill>
                <a:srgbClr val="E78336"/>
              </a:solidFill>
            </a:endParaRPr>
          </a:p>
          <a:p>
            <a:r>
              <a:rPr lang="en-US" sz="2000" b="1" dirty="0">
                <a:solidFill>
                  <a:srgbClr val="E78336"/>
                </a:solidFill>
              </a:rPr>
              <a:t>Assistant Vice President</a:t>
            </a:r>
          </a:p>
          <a:p>
            <a:r>
              <a:rPr lang="en-US" sz="2000" b="1" dirty="0">
                <a:solidFill>
                  <a:srgbClr val="E78336"/>
                </a:solidFill>
              </a:rPr>
              <a:t>Academic Services ACSI</a:t>
            </a:r>
          </a:p>
        </p:txBody>
      </p:sp>
      <p:pic>
        <p:nvPicPr>
          <p:cNvPr id="4" name="Audio 3">
            <a:hlinkClick r:id="" action="ppaction://media"/>
            <a:extLst>
              <a:ext uri="{FF2B5EF4-FFF2-40B4-BE49-F238E27FC236}">
                <a16:creationId xmlns:a16="http://schemas.microsoft.com/office/drawing/2014/main" id="{9A0E8090-9191-4955-8CB1-123F25FB9B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48954913"/>
      </p:ext>
    </p:extLst>
  </p:cSld>
  <p:clrMapOvr>
    <a:masterClrMapping/>
  </p:clrMapOvr>
  <mc:AlternateContent xmlns:mc="http://schemas.openxmlformats.org/markup-compatibility/2006" xmlns:p14="http://schemas.microsoft.com/office/powerpoint/2010/main">
    <mc:Choice Requires="p14">
      <p:transition p14:dur="10" advTm="20585"/>
    </mc:Choice>
    <mc:Fallback xmlns="">
      <p:transition advTm="205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98899" y="1875692"/>
            <a:ext cx="6508670" cy="4465131"/>
          </a:xfrm>
        </p:spPr>
        <p:txBody>
          <a:bodyPr/>
          <a:lstStyle/>
          <a:p>
            <a:pPr lvl="0">
              <a:spcBef>
                <a:spcPts val="1500"/>
              </a:spcBef>
            </a:pPr>
            <a:r>
              <a:rPr lang="en-US" dirty="0"/>
              <a:t>Understand the need for assessment of ESOs, both academic and non-academic</a:t>
            </a:r>
          </a:p>
          <a:p>
            <a:pPr lvl="0">
              <a:spcBef>
                <a:spcPts val="1500"/>
              </a:spcBef>
            </a:pPr>
            <a:r>
              <a:rPr lang="en-US" dirty="0"/>
              <a:t>Become better equipped to assess ESOs, especially non-academic ESOs</a:t>
            </a:r>
          </a:p>
          <a:p>
            <a:pPr>
              <a:spcBef>
                <a:spcPts val="1500"/>
              </a:spcBef>
            </a:pPr>
            <a:r>
              <a:rPr lang="en-US" dirty="0"/>
              <a:t>Learn to effectively use non-academic assessment data in school improvement</a:t>
            </a:r>
          </a:p>
          <a:p>
            <a:pPr>
              <a:spcBef>
                <a:spcPts val="1500"/>
              </a:spcBef>
            </a:pPr>
            <a:r>
              <a:rPr lang="en-US" dirty="0"/>
              <a:t>Work with examples and practice our skills</a:t>
            </a:r>
          </a:p>
          <a:p>
            <a:pPr>
              <a:spcBef>
                <a:spcPts val="1500"/>
              </a:spcBef>
            </a:pPr>
            <a:r>
              <a:rPr lang="en-US" dirty="0"/>
              <a:t>Look at a few examples of an “Assessment Report” (ways you might compile and communicate this to constituents)</a:t>
            </a:r>
          </a:p>
          <a:p>
            <a:endParaRPr lang="en-US" dirty="0"/>
          </a:p>
        </p:txBody>
      </p:sp>
      <p:sp>
        <p:nvSpPr>
          <p:cNvPr id="3" name="Title 2"/>
          <p:cNvSpPr>
            <a:spLocks noGrp="1"/>
          </p:cNvSpPr>
          <p:nvPr>
            <p:ph type="title"/>
          </p:nvPr>
        </p:nvSpPr>
        <p:spPr/>
        <p:txBody>
          <a:bodyPr/>
          <a:lstStyle/>
          <a:p>
            <a:r>
              <a:rPr lang="en-US" dirty="0"/>
              <a:t>Objectives:</a:t>
            </a:r>
            <a:br>
              <a:rPr lang="en-US" dirty="0"/>
            </a:br>
            <a:endParaRPr lang="en-US" dirty="0"/>
          </a:p>
        </p:txBody>
      </p:sp>
      <p:pic>
        <p:nvPicPr>
          <p:cNvPr id="4" name="Audio 3">
            <a:hlinkClick r:id="" action="ppaction://media"/>
            <a:extLst>
              <a:ext uri="{FF2B5EF4-FFF2-40B4-BE49-F238E27FC236}">
                <a16:creationId xmlns:a16="http://schemas.microsoft.com/office/drawing/2014/main" id="{F932F308-E6F7-410C-ACF9-C5F2F8EE4C4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2720666"/>
      </p:ext>
    </p:extLst>
  </p:cSld>
  <p:clrMapOvr>
    <a:masterClrMapping/>
  </p:clrMapOvr>
  <mc:AlternateContent xmlns:mc="http://schemas.openxmlformats.org/markup-compatibility/2006" xmlns:p14="http://schemas.microsoft.com/office/powerpoint/2010/main">
    <mc:Choice Requires="p14">
      <p:transition spd="slow" p14:dur="2000" advTm="33669"/>
    </mc:Choice>
    <mc:Fallback xmlns="">
      <p:transition spd="slow" advTm="33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p:cTn id="3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8B6623-A49C-493B-97BC-5865D924F1D7}"/>
              </a:ext>
            </a:extLst>
          </p:cNvPr>
          <p:cNvSpPr>
            <a:spLocks noGrp="1"/>
          </p:cNvSpPr>
          <p:nvPr>
            <p:ph type="body" sz="quarter" idx="10"/>
          </p:nvPr>
        </p:nvSpPr>
        <p:spPr/>
        <p:txBody>
          <a:bodyPr/>
          <a:lstStyle/>
          <a:p>
            <a:pPr marL="0" indent="0">
              <a:buNone/>
            </a:pPr>
            <a:r>
              <a:rPr lang="en-US" dirty="0"/>
              <a:t>ESOs - “concepts, dispositions, or skills that students ought to know, be, or be able to do as a result of a given educational experience.” </a:t>
            </a:r>
          </a:p>
          <a:p>
            <a:pPr marL="0" indent="0">
              <a:buNone/>
            </a:pPr>
            <a:r>
              <a:rPr lang="en-US" dirty="0"/>
              <a:t>						(Swaner and </a:t>
            </a:r>
            <a:r>
              <a:rPr lang="en-US" dirty="0" err="1"/>
              <a:t>Erdvig</a:t>
            </a:r>
            <a:r>
              <a:rPr lang="en-US" dirty="0"/>
              <a:t>, 2018)</a:t>
            </a:r>
          </a:p>
          <a:p>
            <a:pPr marL="0" indent="0">
              <a:buNone/>
            </a:pPr>
            <a:endParaRPr lang="en-US" dirty="0"/>
          </a:p>
          <a:p>
            <a:pPr marL="0" indent="0">
              <a:buNone/>
            </a:pPr>
            <a:r>
              <a:rPr lang="en-US" dirty="0"/>
              <a:t>Once defined, these academic and non-academic outcomes will drive strategic planning, hiring decisions, budgeting, program planning, curriculum choices, teacher evaluation, and a host of other decisions. </a:t>
            </a:r>
          </a:p>
          <a:p>
            <a:endParaRPr lang="en-US" dirty="0"/>
          </a:p>
        </p:txBody>
      </p:sp>
      <p:sp>
        <p:nvSpPr>
          <p:cNvPr id="3" name="Title 2">
            <a:extLst>
              <a:ext uri="{FF2B5EF4-FFF2-40B4-BE49-F238E27FC236}">
                <a16:creationId xmlns:a16="http://schemas.microsoft.com/office/drawing/2014/main" id="{F49F7C88-70E1-45AC-8B87-8B10221AF843}"/>
              </a:ext>
            </a:extLst>
          </p:cNvPr>
          <p:cNvSpPr>
            <a:spLocks noGrp="1"/>
          </p:cNvSpPr>
          <p:nvPr>
            <p:ph type="title"/>
          </p:nvPr>
        </p:nvSpPr>
        <p:spPr/>
        <p:txBody>
          <a:bodyPr/>
          <a:lstStyle/>
          <a:p>
            <a:r>
              <a:rPr lang="en-US" dirty="0"/>
              <a:t>Recap from Part I</a:t>
            </a:r>
          </a:p>
        </p:txBody>
      </p:sp>
      <p:pic>
        <p:nvPicPr>
          <p:cNvPr id="4" name="Audio 3">
            <a:hlinkClick r:id="" action="ppaction://media"/>
            <a:extLst>
              <a:ext uri="{FF2B5EF4-FFF2-40B4-BE49-F238E27FC236}">
                <a16:creationId xmlns:a16="http://schemas.microsoft.com/office/drawing/2014/main" id="{24D4369F-BE18-4312-9A2B-0ED034E9FF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17381988"/>
      </p:ext>
    </p:extLst>
  </p:cSld>
  <p:clrMapOvr>
    <a:masterClrMapping/>
  </p:clrMapOvr>
  <mc:AlternateContent xmlns:mc="http://schemas.openxmlformats.org/markup-compatibility/2006" xmlns:p14="http://schemas.microsoft.com/office/powerpoint/2010/main">
    <mc:Choice Requires="p14">
      <p:transition spd="slow" p14:dur="2000" advTm="28577"/>
    </mc:Choice>
    <mc:Fallback xmlns="">
      <p:transition spd="slow" advTm="28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B2ADE5-DF03-4ABA-B6DB-2D2ABFE17135}"/>
              </a:ext>
            </a:extLst>
          </p:cNvPr>
          <p:cNvSpPr>
            <a:spLocks noGrp="1"/>
          </p:cNvSpPr>
          <p:nvPr>
            <p:ph type="body" sz="quarter" idx="10"/>
          </p:nvPr>
        </p:nvSpPr>
        <p:spPr/>
        <p:txBody>
          <a:bodyPr/>
          <a:lstStyle/>
          <a:p>
            <a:endParaRPr lang="en-US" dirty="0"/>
          </a:p>
        </p:txBody>
      </p:sp>
      <p:graphicFrame>
        <p:nvGraphicFramePr>
          <p:cNvPr id="4" name="Diagram 3">
            <a:extLst>
              <a:ext uri="{FF2B5EF4-FFF2-40B4-BE49-F238E27FC236}">
                <a16:creationId xmlns:a16="http://schemas.microsoft.com/office/drawing/2014/main" id="{381356F4-1A9E-40F3-B91B-267C9C1F77E0}"/>
              </a:ext>
            </a:extLst>
          </p:cNvPr>
          <p:cNvGraphicFramePr/>
          <p:nvPr/>
        </p:nvGraphicFramePr>
        <p:xfrm>
          <a:off x="1298899" y="114300"/>
          <a:ext cx="7387902" cy="6629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Audio 2">
            <a:hlinkClick r:id="" action="ppaction://media"/>
            <a:extLst>
              <a:ext uri="{FF2B5EF4-FFF2-40B4-BE49-F238E27FC236}">
                <a16:creationId xmlns:a16="http://schemas.microsoft.com/office/drawing/2014/main" id="{8154FC1F-1EDE-43AB-A379-7EDB7611AB7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5973982"/>
      </p:ext>
    </p:extLst>
  </p:cSld>
  <p:clrMapOvr>
    <a:masterClrMapping/>
  </p:clrMapOvr>
  <mc:AlternateContent xmlns:mc="http://schemas.openxmlformats.org/markup-compatibility/2006" xmlns:p14="http://schemas.microsoft.com/office/powerpoint/2010/main">
    <mc:Choice Requires="p14">
      <p:transition spd="slow" p14:dur="2000" advTm="26895"/>
    </mc:Choice>
    <mc:Fallback xmlns="">
      <p:transition spd="slow" advTm="26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625861-DC64-4E83-92C5-9F34A4E7A324}"/>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7BC9285C-1472-4F6B-A9EA-F5C8DC9D63B2}"/>
              </a:ext>
            </a:extLst>
          </p:cNvPr>
          <p:cNvSpPr>
            <a:spLocks noGrp="1"/>
          </p:cNvSpPr>
          <p:nvPr>
            <p:ph type="title"/>
          </p:nvPr>
        </p:nvSpPr>
        <p:spPr/>
        <p:txBody>
          <a:bodyPr/>
          <a:lstStyle/>
          <a:p>
            <a:r>
              <a:rPr lang="en-US" dirty="0"/>
              <a:t>Objectives or Outcomes?</a:t>
            </a:r>
          </a:p>
        </p:txBody>
      </p:sp>
      <p:pic>
        <p:nvPicPr>
          <p:cNvPr id="5" name="Picture 4" descr="A person standing in front of a building&#10;&#10;Description automatically generated">
            <a:extLst>
              <a:ext uri="{FF2B5EF4-FFF2-40B4-BE49-F238E27FC236}">
                <a16:creationId xmlns:a16="http://schemas.microsoft.com/office/drawing/2014/main" id="{35808F57-A5FB-4EF9-B30F-6CA7FB43E46C}"/>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7998" b="5334"/>
          <a:stretch/>
        </p:blipFill>
        <p:spPr>
          <a:xfrm>
            <a:off x="1298900" y="-216855"/>
            <a:ext cx="5681020" cy="7074855"/>
          </a:xfrm>
          <a:prstGeom prst="rect">
            <a:avLst/>
          </a:prstGeom>
        </p:spPr>
      </p:pic>
      <p:pic>
        <p:nvPicPr>
          <p:cNvPr id="4" name="Audio 3">
            <a:hlinkClick r:id="" action="ppaction://media"/>
            <a:extLst>
              <a:ext uri="{FF2B5EF4-FFF2-40B4-BE49-F238E27FC236}">
                <a16:creationId xmlns:a16="http://schemas.microsoft.com/office/drawing/2014/main" id="{C74E530F-EC68-4980-94E9-77A9237E7DCA}"/>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21130513"/>
      </p:ext>
    </p:extLst>
  </p:cSld>
  <p:clrMapOvr>
    <a:masterClrMapping/>
  </p:clrMapOvr>
  <mc:AlternateContent xmlns:mc="http://schemas.openxmlformats.org/markup-compatibility/2006" xmlns:p14="http://schemas.microsoft.com/office/powerpoint/2010/main">
    <mc:Choice Requires="p14">
      <p:transition spd="slow" p14:dur="2000" advTm="211725"/>
    </mc:Choice>
    <mc:Fallback xmlns="">
      <p:transition spd="slow" advTm="211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68EF8A-ACAA-4470-8AE3-EB212E4A948A}"/>
              </a:ext>
            </a:extLst>
          </p:cNvPr>
          <p:cNvSpPr>
            <a:spLocks noGrp="1"/>
          </p:cNvSpPr>
          <p:nvPr>
            <p:ph type="body" sz="quarter" idx="10"/>
          </p:nvPr>
        </p:nvSpPr>
        <p:spPr>
          <a:xfrm>
            <a:off x="1298898" y="1299412"/>
            <a:ext cx="7635239" cy="5041412"/>
          </a:xfrm>
        </p:spPr>
        <p:txBody>
          <a:bodyPr/>
          <a:lstStyle/>
          <a:p>
            <a:pPr marL="228600" lvl="0" indent="-228600">
              <a:spcBef>
                <a:spcPts val="500"/>
              </a:spcBef>
              <a:buFont typeface="+mj-lt"/>
              <a:buAutoNum type="arabicPeriod"/>
              <a:defRPr/>
            </a:pPr>
            <a:r>
              <a:rPr lang="en-US" sz="2200" dirty="0"/>
              <a:t>Well </a:t>
            </a:r>
            <a:r>
              <a:rPr lang="en-US" sz="2200" b="1" dirty="0"/>
              <a:t>prepared academically</a:t>
            </a:r>
            <a:r>
              <a:rPr lang="en-US" sz="2200" dirty="0"/>
              <a:t> to succeed at the next level </a:t>
            </a:r>
          </a:p>
          <a:p>
            <a:pPr marL="228600" lvl="0" indent="-228600">
              <a:spcBef>
                <a:spcPts val="500"/>
              </a:spcBef>
              <a:buFont typeface="+mj-lt"/>
              <a:buAutoNum type="arabicPeriod"/>
              <a:defRPr/>
            </a:pPr>
            <a:r>
              <a:rPr lang="en-US" sz="2200" dirty="0"/>
              <a:t>Understands and demonstrates </a:t>
            </a:r>
            <a:r>
              <a:rPr lang="en-US" sz="2200" b="1" dirty="0"/>
              <a:t>Christian faith (</a:t>
            </a:r>
            <a:r>
              <a:rPr lang="en-US" sz="2200" dirty="0"/>
              <a:t>personal commitment, spiritually discerning, Christlike character)  </a:t>
            </a:r>
          </a:p>
          <a:p>
            <a:pPr marL="228600" lvl="0" indent="-228600">
              <a:spcBef>
                <a:spcPts val="500"/>
              </a:spcBef>
              <a:buFont typeface="+mj-lt"/>
              <a:buAutoNum type="arabicPeriod"/>
            </a:pPr>
            <a:r>
              <a:rPr lang="en-US" sz="2200" b="1" dirty="0"/>
              <a:t>Have a biblical worldview</a:t>
            </a:r>
            <a:r>
              <a:rPr lang="en-US" sz="2200" dirty="0"/>
              <a:t>, (understand God’s view of man, other worldviews, apply apologetic skills)</a:t>
            </a:r>
          </a:p>
          <a:p>
            <a:pPr marL="228600" indent="-228600">
              <a:spcBef>
                <a:spcPts val="500"/>
              </a:spcBef>
              <a:buFont typeface="+mj-lt"/>
              <a:buAutoNum type="arabicPeriod"/>
            </a:pPr>
            <a:r>
              <a:rPr lang="en-US" sz="2200" dirty="0"/>
              <a:t>Well-balanced, </a:t>
            </a:r>
            <a:r>
              <a:rPr lang="en-US" sz="2200" b="1" dirty="0"/>
              <a:t>emotionally healthy</a:t>
            </a:r>
            <a:r>
              <a:rPr lang="en-US" sz="2200" dirty="0"/>
              <a:t> living (relates to others being made in God’s image, and self-discipline) </a:t>
            </a:r>
          </a:p>
          <a:p>
            <a:pPr marL="228600" lvl="0" indent="-228600">
              <a:spcBef>
                <a:spcPts val="500"/>
              </a:spcBef>
              <a:buFont typeface="+mj-lt"/>
              <a:buAutoNum type="arabicPeriod"/>
            </a:pPr>
            <a:r>
              <a:rPr lang="en-US" sz="2200" dirty="0"/>
              <a:t>Has a heart for </a:t>
            </a:r>
            <a:r>
              <a:rPr lang="en-US" sz="2200" b="1" dirty="0"/>
              <a:t>missions and serving others</a:t>
            </a:r>
            <a:r>
              <a:rPr lang="en-US" sz="2200" dirty="0"/>
              <a:t>, (reaches out to the world, understands other cultures)</a:t>
            </a:r>
          </a:p>
          <a:p>
            <a:pPr marL="228600" lvl="0" indent="-228600">
              <a:spcBef>
                <a:spcPts val="500"/>
              </a:spcBef>
              <a:buFont typeface="+mj-lt"/>
              <a:buAutoNum type="arabicPeriod"/>
            </a:pPr>
            <a:r>
              <a:rPr lang="en-US" sz="2200" dirty="0"/>
              <a:t>Life-long learner and </a:t>
            </a:r>
            <a:r>
              <a:rPr lang="en-US" sz="2200" b="1" dirty="0"/>
              <a:t>critical thinker </a:t>
            </a:r>
            <a:r>
              <a:rPr lang="en-US" sz="2200" dirty="0"/>
              <a:t>(value intellectual pursuit, make wise decisions, creative)</a:t>
            </a:r>
          </a:p>
          <a:p>
            <a:pPr marL="228600" lvl="0" indent="-228600">
              <a:spcBef>
                <a:spcPts val="500"/>
              </a:spcBef>
              <a:buFont typeface="+mj-lt"/>
              <a:buAutoNum type="arabicPeriod"/>
            </a:pPr>
            <a:r>
              <a:rPr lang="en-US" sz="2200" dirty="0"/>
              <a:t>Ethical, person of </a:t>
            </a:r>
            <a:r>
              <a:rPr lang="en-US" sz="2200" b="1" dirty="0"/>
              <a:t>moral integrity</a:t>
            </a:r>
            <a:r>
              <a:rPr lang="en-US" sz="2200" dirty="0"/>
              <a:t>, (pursue justice)</a:t>
            </a:r>
          </a:p>
          <a:p>
            <a:pPr marL="228600" lvl="0" indent="-228600">
              <a:spcBef>
                <a:spcPts val="500"/>
              </a:spcBef>
              <a:buFont typeface="+mj-lt"/>
              <a:buAutoNum type="arabicPeriod"/>
            </a:pPr>
            <a:r>
              <a:rPr lang="en-US" sz="2200" b="1" dirty="0"/>
              <a:t>Good steward</a:t>
            </a:r>
            <a:r>
              <a:rPr lang="en-US" sz="2200" dirty="0"/>
              <a:t> of all that God has given us, (finances, world, work)</a:t>
            </a:r>
          </a:p>
        </p:txBody>
      </p:sp>
      <p:sp>
        <p:nvSpPr>
          <p:cNvPr id="3" name="Title 2">
            <a:extLst>
              <a:ext uri="{FF2B5EF4-FFF2-40B4-BE49-F238E27FC236}">
                <a16:creationId xmlns:a16="http://schemas.microsoft.com/office/drawing/2014/main" id="{D92A7952-BE31-4D2D-A032-076A2CB315B3}"/>
              </a:ext>
            </a:extLst>
          </p:cNvPr>
          <p:cNvSpPr>
            <a:spLocks noGrp="1"/>
          </p:cNvSpPr>
          <p:nvPr>
            <p:ph type="title"/>
          </p:nvPr>
        </p:nvSpPr>
        <p:spPr/>
        <p:txBody>
          <a:bodyPr/>
          <a:lstStyle/>
          <a:p>
            <a:r>
              <a:rPr lang="en-US" dirty="0"/>
              <a:t>Expected Student Outcomes</a:t>
            </a:r>
          </a:p>
        </p:txBody>
      </p:sp>
      <p:pic>
        <p:nvPicPr>
          <p:cNvPr id="5" name="Picture 4">
            <a:extLst>
              <a:ext uri="{FF2B5EF4-FFF2-40B4-BE49-F238E27FC236}">
                <a16:creationId xmlns:a16="http://schemas.microsoft.com/office/drawing/2014/main" id="{BDFC42F1-8F9F-4E51-8AFC-97691C21C5B5}"/>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097011" y="1001524"/>
            <a:ext cx="5366375" cy="5350910"/>
          </a:xfrm>
          <a:prstGeom prst="rect">
            <a:avLst/>
          </a:prstGeom>
        </p:spPr>
      </p:pic>
      <p:pic>
        <p:nvPicPr>
          <p:cNvPr id="6" name="Audio 5">
            <a:hlinkClick r:id="" action="ppaction://media"/>
            <a:extLst>
              <a:ext uri="{FF2B5EF4-FFF2-40B4-BE49-F238E27FC236}">
                <a16:creationId xmlns:a16="http://schemas.microsoft.com/office/drawing/2014/main" id="{94EB350F-28F3-43C7-97BB-5DFE961AB02E}"/>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7274095"/>
      </p:ext>
    </p:extLst>
  </p:cSld>
  <p:clrMapOvr>
    <a:masterClrMapping/>
  </p:clrMapOvr>
  <mc:AlternateContent xmlns:mc="http://schemas.openxmlformats.org/markup-compatibility/2006" xmlns:p14="http://schemas.microsoft.com/office/powerpoint/2010/main">
    <mc:Choice Requires="p14">
      <p:transition spd="slow" p14:dur="2000" advTm="95550"/>
    </mc:Choice>
    <mc:Fallback xmlns="">
      <p:transition spd="slow" advTm="95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D7FC54-82BA-47BD-B00C-CC04BC9DE7A2}"/>
              </a:ext>
            </a:extLst>
          </p:cNvPr>
          <p:cNvSpPr>
            <a:spLocks noGrp="1"/>
          </p:cNvSpPr>
          <p:nvPr>
            <p:ph type="body" sz="quarter" idx="10"/>
          </p:nvPr>
        </p:nvSpPr>
        <p:spPr>
          <a:xfrm>
            <a:off x="1298899" y="1274164"/>
            <a:ext cx="7560288" cy="5426439"/>
          </a:xfrm>
        </p:spPr>
        <p:txBody>
          <a:bodyPr/>
          <a:lstStyle/>
          <a:p>
            <a:pPr marL="0" indent="0">
              <a:buNone/>
            </a:pPr>
            <a:r>
              <a:rPr lang="en-US" dirty="0"/>
              <a:t>More measurable competencies, or subpoints to list</a:t>
            </a:r>
          </a:p>
          <a:p>
            <a:pPr marL="0" indent="0">
              <a:buNone/>
            </a:pPr>
            <a:endParaRPr lang="en-US" sz="1600" dirty="0"/>
          </a:p>
          <a:p>
            <a:pPr marL="0" indent="0">
              <a:buNone/>
            </a:pPr>
            <a:r>
              <a:rPr lang="en-US" dirty="0"/>
              <a:t>Example #1:  </a:t>
            </a:r>
            <a:r>
              <a:rPr lang="en-US" dirty="0">
                <a:solidFill>
                  <a:schemeClr val="accent6">
                    <a:lumMod val="75000"/>
                  </a:schemeClr>
                </a:solidFill>
              </a:rPr>
              <a:t>Well </a:t>
            </a:r>
            <a:r>
              <a:rPr lang="en-US" b="1" dirty="0">
                <a:solidFill>
                  <a:schemeClr val="accent6">
                    <a:lumMod val="75000"/>
                  </a:schemeClr>
                </a:solidFill>
              </a:rPr>
              <a:t>prepared academically</a:t>
            </a:r>
            <a:r>
              <a:rPr lang="en-US" dirty="0">
                <a:solidFill>
                  <a:schemeClr val="accent6">
                    <a:lumMod val="75000"/>
                  </a:schemeClr>
                </a:solidFill>
              </a:rPr>
              <a:t> to succeed at the next level</a:t>
            </a:r>
          </a:p>
          <a:p>
            <a:r>
              <a:rPr lang="en-US" dirty="0"/>
              <a:t>Effectively communicates (writing, speaking, listening, reading), and produces quality work</a:t>
            </a:r>
          </a:p>
          <a:p>
            <a:r>
              <a:rPr lang="en-US" dirty="0"/>
              <a:t>Utilizes technology responsibly and effectively for research and presentations</a:t>
            </a:r>
          </a:p>
          <a:p>
            <a:pPr marL="0" indent="0">
              <a:buNone/>
            </a:pPr>
            <a:endParaRPr lang="en-US" sz="1600" dirty="0"/>
          </a:p>
          <a:p>
            <a:pPr marL="0" indent="0">
              <a:buNone/>
            </a:pPr>
            <a:r>
              <a:rPr lang="en-US" dirty="0"/>
              <a:t>Example #2 – </a:t>
            </a:r>
            <a:r>
              <a:rPr lang="en-US" dirty="0">
                <a:solidFill>
                  <a:schemeClr val="accent6">
                    <a:lumMod val="75000"/>
                  </a:schemeClr>
                </a:solidFill>
              </a:rPr>
              <a:t>Demonstrates well-balanced, </a:t>
            </a:r>
            <a:r>
              <a:rPr lang="en-US" b="1" dirty="0">
                <a:solidFill>
                  <a:schemeClr val="accent6">
                    <a:lumMod val="75000"/>
                  </a:schemeClr>
                </a:solidFill>
              </a:rPr>
              <a:t>emotionally healthy</a:t>
            </a:r>
            <a:r>
              <a:rPr lang="en-US" dirty="0">
                <a:solidFill>
                  <a:schemeClr val="accent6">
                    <a:lumMod val="75000"/>
                  </a:schemeClr>
                </a:solidFill>
              </a:rPr>
              <a:t> living (relates to others being made in God’s image)</a:t>
            </a:r>
          </a:p>
          <a:p>
            <a:r>
              <a:rPr lang="en-US" dirty="0"/>
              <a:t>Works together in teams</a:t>
            </a:r>
          </a:p>
          <a:p>
            <a:r>
              <a:rPr lang="en-US" dirty="0"/>
              <a:t>Relates well to others  (treats others with respect)</a:t>
            </a:r>
          </a:p>
          <a:p>
            <a:endParaRPr lang="en-US" dirty="0"/>
          </a:p>
          <a:p>
            <a:endParaRPr lang="en-US" dirty="0"/>
          </a:p>
          <a:p>
            <a:endParaRPr lang="en-US" dirty="0"/>
          </a:p>
          <a:p>
            <a:endParaRPr lang="en-US" dirty="0"/>
          </a:p>
          <a:p>
            <a:endParaRPr lang="en-US" dirty="0"/>
          </a:p>
          <a:p>
            <a:pPr marL="0" indent="0">
              <a:buNone/>
            </a:pPr>
            <a:endParaRPr lang="en-US" dirty="0"/>
          </a:p>
          <a:p>
            <a:pPr marL="0" indent="0">
              <a:buNone/>
            </a:pPr>
            <a:endParaRPr lang="en-US" dirty="0"/>
          </a:p>
        </p:txBody>
      </p:sp>
      <p:sp>
        <p:nvSpPr>
          <p:cNvPr id="3" name="Title 2">
            <a:extLst>
              <a:ext uri="{FF2B5EF4-FFF2-40B4-BE49-F238E27FC236}">
                <a16:creationId xmlns:a16="http://schemas.microsoft.com/office/drawing/2014/main" id="{9BC02FFC-6891-4AC8-9CF5-2B923FCCE1C8}"/>
              </a:ext>
            </a:extLst>
          </p:cNvPr>
          <p:cNvSpPr>
            <a:spLocks noGrp="1"/>
          </p:cNvSpPr>
          <p:nvPr>
            <p:ph type="title"/>
          </p:nvPr>
        </p:nvSpPr>
        <p:spPr/>
        <p:txBody>
          <a:bodyPr/>
          <a:lstStyle/>
          <a:p>
            <a:r>
              <a:rPr lang="en-US" dirty="0"/>
              <a:t>Competencies</a:t>
            </a:r>
          </a:p>
        </p:txBody>
      </p:sp>
      <p:pic>
        <p:nvPicPr>
          <p:cNvPr id="4" name="Audio 3">
            <a:hlinkClick r:id="" action="ppaction://media"/>
            <a:extLst>
              <a:ext uri="{FF2B5EF4-FFF2-40B4-BE49-F238E27FC236}">
                <a16:creationId xmlns:a16="http://schemas.microsoft.com/office/drawing/2014/main" id="{34DE074E-5F36-47E1-945E-885EF5AC9B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15179629"/>
      </p:ext>
    </p:extLst>
  </p:cSld>
  <p:clrMapOvr>
    <a:masterClrMapping/>
  </p:clrMapOvr>
  <mc:AlternateContent xmlns:mc="http://schemas.openxmlformats.org/markup-compatibility/2006" xmlns:p14="http://schemas.microsoft.com/office/powerpoint/2010/main">
    <mc:Choice Requires="p14">
      <p:transition spd="slow" p14:dur="2000" advTm="83216"/>
    </mc:Choice>
    <mc:Fallback xmlns="">
      <p:transition spd="slow" advTm="83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FA8CE1-1A7D-4291-A3E0-B1B8AEF51D31}"/>
              </a:ext>
            </a:extLst>
          </p:cNvPr>
          <p:cNvSpPr>
            <a:spLocks noGrp="1"/>
          </p:cNvSpPr>
          <p:nvPr>
            <p:ph type="body" sz="quarter" idx="10"/>
          </p:nvPr>
        </p:nvSpPr>
        <p:spPr/>
        <p:txBody>
          <a:bodyPr/>
          <a:lstStyle/>
          <a:p>
            <a:r>
              <a:rPr lang="en-US" dirty="0"/>
              <a:t>Fits on one page</a:t>
            </a:r>
          </a:p>
          <a:p>
            <a:r>
              <a:rPr lang="en-US" dirty="0"/>
              <a:t>Has 8 or fewer major categories</a:t>
            </a:r>
          </a:p>
          <a:p>
            <a:r>
              <a:rPr lang="en-US" dirty="0"/>
              <a:t>Has subpoints/competencies that are more measurable than the general categories (resemble SMART Goals)</a:t>
            </a:r>
          </a:p>
          <a:p>
            <a:r>
              <a:rPr lang="en-US" dirty="0"/>
              <a:t>Includes academic and non-academic areas</a:t>
            </a:r>
          </a:p>
          <a:p>
            <a:r>
              <a:rPr lang="en-US" dirty="0"/>
              <a:t>Is general enough to apply to all grade levels</a:t>
            </a:r>
          </a:p>
          <a:p>
            <a:r>
              <a:rPr lang="en-US" dirty="0"/>
              <a:t>Includes spiritual formation among other characteristics</a:t>
            </a:r>
          </a:p>
          <a:p>
            <a:r>
              <a:rPr lang="en-US" dirty="0"/>
              <a:t>Reflect your school’s mission, Core Values, ENDS</a:t>
            </a:r>
          </a:p>
          <a:p>
            <a:r>
              <a:rPr lang="en-US" dirty="0"/>
              <a:t>Theme - optional</a:t>
            </a:r>
          </a:p>
        </p:txBody>
      </p:sp>
      <p:sp>
        <p:nvSpPr>
          <p:cNvPr id="3" name="Title 2">
            <a:extLst>
              <a:ext uri="{FF2B5EF4-FFF2-40B4-BE49-F238E27FC236}">
                <a16:creationId xmlns:a16="http://schemas.microsoft.com/office/drawing/2014/main" id="{4A07B3AB-0D0A-4D75-85BC-2902774D91A4}"/>
              </a:ext>
            </a:extLst>
          </p:cNvPr>
          <p:cNvSpPr>
            <a:spLocks noGrp="1"/>
          </p:cNvSpPr>
          <p:nvPr>
            <p:ph type="title"/>
          </p:nvPr>
        </p:nvSpPr>
        <p:spPr/>
        <p:txBody>
          <a:bodyPr/>
          <a:lstStyle/>
          <a:p>
            <a:r>
              <a:rPr lang="en-US" dirty="0"/>
              <a:t>Finalized list of ESOs</a:t>
            </a:r>
          </a:p>
        </p:txBody>
      </p:sp>
      <p:pic>
        <p:nvPicPr>
          <p:cNvPr id="7" name="Audio 6">
            <a:hlinkClick r:id="" action="ppaction://media"/>
            <a:extLst>
              <a:ext uri="{FF2B5EF4-FFF2-40B4-BE49-F238E27FC236}">
                <a16:creationId xmlns:a16="http://schemas.microsoft.com/office/drawing/2014/main" id="{A2CADA17-18B8-4C9C-A940-9368B4E36DE4}"/>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01412476"/>
      </p:ext>
    </p:extLst>
  </p:cSld>
  <p:clrMapOvr>
    <a:masterClrMapping/>
  </p:clrMapOvr>
  <mc:AlternateContent xmlns:mc="http://schemas.openxmlformats.org/markup-compatibility/2006" xmlns:p14="http://schemas.microsoft.com/office/powerpoint/2010/main">
    <mc:Choice Requires="p14">
      <p:transition spd="slow" p14:dur="2000" advTm="109769"/>
    </mc:Choice>
    <mc:Fallback xmlns="">
      <p:transition spd="slow" advTm="109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p:cTn id="3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2">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
                                            <p:txEl>
                                              <p:pRg st="5" end="5"/>
                                            </p:txEl>
                                          </p:spTgt>
                                        </p:tgtEl>
                                        <p:attrNameLst>
                                          <p:attrName>style.visibility</p:attrName>
                                        </p:attrNameLst>
                                      </p:cBhvr>
                                      <p:to>
                                        <p:strVal val="visible"/>
                                      </p:to>
                                    </p:set>
                                    <p:anim calcmode="lin" valueType="num">
                                      <p:cBhvr>
                                        <p:cTn id="46"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2">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xEl>
                                              <p:pRg st="6" end="6"/>
                                            </p:txEl>
                                          </p:spTgt>
                                        </p:tgtEl>
                                        <p:attrNameLst>
                                          <p:attrName>style.visibility</p:attrName>
                                        </p:attrNameLst>
                                      </p:cBhvr>
                                      <p:to>
                                        <p:strVal val="visible"/>
                                      </p:to>
                                    </p:set>
                                    <p:anim calcmode="lin" valueType="num">
                                      <p:cBhvr>
                                        <p:cTn id="53"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2">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2">
                                            <p:txEl>
                                              <p:pRg st="7" end="7"/>
                                            </p:txEl>
                                          </p:spTgt>
                                        </p:tgtEl>
                                        <p:attrNameLst>
                                          <p:attrName>style.visibility</p:attrName>
                                        </p:attrNameLst>
                                      </p:cBhvr>
                                      <p:to>
                                        <p:strVal val="visible"/>
                                      </p:to>
                                    </p:set>
                                    <p:anim calcmode="lin" valueType="num">
                                      <p:cBhvr>
                                        <p:cTn id="60"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23267" y="1447800"/>
            <a:ext cx="4563534" cy="4893023"/>
          </a:xfrm>
        </p:spPr>
        <p:txBody>
          <a:bodyPr/>
          <a:lstStyle/>
          <a:p>
            <a:r>
              <a:rPr lang="en-US" sz="3200" dirty="0"/>
              <a:t>We want to know if </a:t>
            </a:r>
            <a:br>
              <a:rPr lang="en-US" sz="3200" dirty="0"/>
            </a:br>
            <a:r>
              <a:rPr lang="en-US" sz="3200" dirty="0"/>
              <a:t>we are accomplishing </a:t>
            </a:r>
            <a:br>
              <a:rPr lang="en-US" sz="3200" dirty="0"/>
            </a:br>
            <a:r>
              <a:rPr lang="en-US" sz="3200" dirty="0"/>
              <a:t>our goals.</a:t>
            </a:r>
          </a:p>
          <a:p>
            <a:r>
              <a:rPr lang="en-US" sz="3200" dirty="0"/>
              <a:t>This applies to </a:t>
            </a:r>
            <a:br>
              <a:rPr lang="en-US" sz="3200" dirty="0"/>
            </a:br>
            <a:r>
              <a:rPr lang="en-US" sz="3200" dirty="0"/>
              <a:t>non-academic </a:t>
            </a:r>
            <a:br>
              <a:rPr lang="en-US" sz="3200" dirty="0"/>
            </a:br>
            <a:r>
              <a:rPr lang="en-US" sz="3200" dirty="0"/>
              <a:t>assessments as well.</a:t>
            </a:r>
            <a:br>
              <a:rPr lang="en-US" sz="3200" dirty="0"/>
            </a:br>
            <a:endParaRPr lang="en-US" sz="3200" dirty="0"/>
          </a:p>
        </p:txBody>
      </p:sp>
      <p:sp>
        <p:nvSpPr>
          <p:cNvPr id="3" name="Title 2"/>
          <p:cNvSpPr>
            <a:spLocks noGrp="1"/>
          </p:cNvSpPr>
          <p:nvPr>
            <p:ph type="title"/>
          </p:nvPr>
        </p:nvSpPr>
        <p:spPr>
          <a:xfrm>
            <a:off x="960120" y="517177"/>
            <a:ext cx="7726681" cy="608586"/>
          </a:xfrm>
        </p:spPr>
        <p:txBody>
          <a:bodyPr/>
          <a:lstStyle/>
          <a:p>
            <a:r>
              <a:rPr lang="en-US" dirty="0">
                <a:solidFill>
                  <a:srgbClr val="E78336"/>
                </a:solidFill>
              </a:rPr>
              <a:t>Why do we have assessments?</a:t>
            </a:r>
          </a:p>
        </p:txBody>
      </p:sp>
      <p:pic>
        <p:nvPicPr>
          <p:cNvPr id="6" name="Picture 5" descr="A person holding a basketball&#10;&#10;Description automatically generated">
            <a:extLst>
              <a:ext uri="{FF2B5EF4-FFF2-40B4-BE49-F238E27FC236}">
                <a16:creationId xmlns:a16="http://schemas.microsoft.com/office/drawing/2014/main" id="{B26366B8-7E75-40D4-96A6-41ACF9F6649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02031" y="2515310"/>
            <a:ext cx="3490801" cy="3885490"/>
          </a:xfrm>
          <a:prstGeom prst="rect">
            <a:avLst/>
          </a:prstGeom>
        </p:spPr>
      </p:pic>
      <p:pic>
        <p:nvPicPr>
          <p:cNvPr id="4" name="Audio 3">
            <a:hlinkClick r:id="" action="ppaction://media"/>
            <a:extLst>
              <a:ext uri="{FF2B5EF4-FFF2-40B4-BE49-F238E27FC236}">
                <a16:creationId xmlns:a16="http://schemas.microsoft.com/office/drawing/2014/main" id="{D15DF543-5B3C-4195-B947-0CD0C5D95FB6}"/>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62805996"/>
      </p:ext>
    </p:extLst>
  </p:cSld>
  <p:clrMapOvr>
    <a:masterClrMapping/>
  </p:clrMapOvr>
  <mc:AlternateContent xmlns:mc="http://schemas.openxmlformats.org/markup-compatibility/2006" xmlns:p14="http://schemas.microsoft.com/office/powerpoint/2010/main">
    <mc:Choice Requires="p14">
      <p:transition spd="slow" p14:dur="2000" advTm="212280"/>
    </mc:Choice>
    <mc:Fallback xmlns="">
      <p:transition spd="slow" advTm="212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883130" y="1977632"/>
            <a:ext cx="8190532" cy="5475967"/>
          </a:xfrm>
        </p:spPr>
        <p:txBody>
          <a:bodyPr>
            <a:normAutofit fontScale="77500" lnSpcReduction="20000"/>
          </a:bodyPr>
          <a:lstStyle>
            <a:lvl1pPr marL="342900" indent="-3429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1pPr>
            <a:lvl2pPr marL="742950" indent="-28575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2pPr>
            <a:lvl3pPr marL="11430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3pPr>
            <a:lvl4pPr marL="16002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4pPr>
            <a:lvl5pPr marL="20574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indent="-514350">
              <a:spcAft>
                <a:spcPts val="600"/>
              </a:spcAft>
              <a:buFont typeface="+mj-lt"/>
              <a:buAutoNum type="arabicPeriod"/>
            </a:pPr>
            <a:r>
              <a:rPr lang="en-US" sz="3400" dirty="0"/>
              <a:t>“We look at our Outcomes when we do curriculum planning so I assume we are meeting them.”</a:t>
            </a:r>
          </a:p>
          <a:p>
            <a:pPr marL="514350" indent="-514350">
              <a:spcAft>
                <a:spcPts val="600"/>
              </a:spcAft>
              <a:buFont typeface="+mj-lt"/>
              <a:buAutoNum type="arabicPeriod"/>
            </a:pPr>
            <a:r>
              <a:rPr lang="en-US" sz="3400" dirty="0"/>
              <a:t>“I do a lot of professional development with the teachers.”</a:t>
            </a:r>
          </a:p>
          <a:p>
            <a:pPr marL="514350" indent="-514350">
              <a:spcAft>
                <a:spcPts val="600"/>
              </a:spcAft>
              <a:buFont typeface="+mj-lt"/>
              <a:buAutoNum type="arabicPeriod"/>
            </a:pPr>
            <a:r>
              <a:rPr lang="en-US" sz="3400" dirty="0"/>
              <a:t>“I have students leading Bible studies and volunteering to participate in chapels. Some alumni come back and tell us they do well in college.” </a:t>
            </a:r>
          </a:p>
          <a:p>
            <a:pPr marL="514350" indent="-514350">
              <a:spcAft>
                <a:spcPts val="600"/>
              </a:spcAft>
              <a:buFont typeface="+mj-lt"/>
              <a:buAutoNum type="arabicPeriod"/>
            </a:pPr>
            <a:r>
              <a:rPr lang="en-US" sz="3400" dirty="0"/>
              <a:t>“Kids seem to like Bible and I know the kids. I can just tell they’re doing fine.”</a:t>
            </a:r>
          </a:p>
          <a:p>
            <a:pPr marL="514350" indent="-514350">
              <a:spcAft>
                <a:spcPts val="600"/>
              </a:spcAft>
              <a:buFont typeface="+mj-lt"/>
              <a:buAutoNum type="arabicPeriod"/>
            </a:pPr>
            <a:r>
              <a:rPr lang="en-US" sz="3400" dirty="0"/>
              <a:t>“My teachers are still doing the same things that they’ve done for 20 years but the students aren’t the same anymore. I wish we could measure them.”</a:t>
            </a:r>
          </a:p>
        </p:txBody>
      </p:sp>
      <p:sp>
        <p:nvSpPr>
          <p:cNvPr id="2" name="Title 1"/>
          <p:cNvSpPr>
            <a:spLocks noGrp="1"/>
          </p:cNvSpPr>
          <p:nvPr>
            <p:ph type="title"/>
          </p:nvPr>
        </p:nvSpPr>
        <p:spPr>
          <a:xfrm>
            <a:off x="883130" y="195467"/>
            <a:ext cx="7823548" cy="620197"/>
          </a:xfrm>
        </p:spPr>
        <p:txBody>
          <a:bodyPr/>
          <a:lstStyle/>
          <a:p>
            <a:r>
              <a:rPr lang="en-US" sz="3200" dirty="0">
                <a:solidFill>
                  <a:srgbClr val="E78336"/>
                </a:solidFill>
              </a:rPr>
              <a:t>How do you know if you are accomplishing your non-academic Outcomes?</a:t>
            </a:r>
            <a:br>
              <a:rPr lang="en-US" dirty="0"/>
            </a:br>
            <a:endParaRPr lang="en-US" dirty="0"/>
          </a:p>
        </p:txBody>
      </p:sp>
      <p:pic>
        <p:nvPicPr>
          <p:cNvPr id="3" name="Audio 2">
            <a:hlinkClick r:id="" action="ppaction://media"/>
            <a:extLst>
              <a:ext uri="{FF2B5EF4-FFF2-40B4-BE49-F238E27FC236}">
                <a16:creationId xmlns:a16="http://schemas.microsoft.com/office/drawing/2014/main" id="{5395860E-04F2-47EB-8FDD-26866753C6D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8324196"/>
      </p:ext>
    </p:extLst>
  </p:cSld>
  <p:clrMapOvr>
    <a:masterClrMapping/>
  </p:clrMapOvr>
  <mc:AlternateContent xmlns:mc="http://schemas.openxmlformats.org/markup-compatibility/2006" xmlns:p14="http://schemas.microsoft.com/office/powerpoint/2010/main">
    <mc:Choice Requires="p14">
      <p:transition spd="slow" p14:dur="2000" advTm="145437"/>
    </mc:Choice>
    <mc:Fallback xmlns="">
      <p:transition spd="slow" advTm="1454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additive="base">
                                        <p:cTn id="3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5"/>
          <a:srcRect b="4956"/>
          <a:stretch/>
        </p:blipFill>
        <p:spPr>
          <a:xfrm>
            <a:off x="2236305" y="839204"/>
            <a:ext cx="4886325" cy="5513230"/>
          </a:xfrm>
          <a:prstGeom prst="rect">
            <a:avLst/>
          </a:prstGeom>
        </p:spPr>
      </p:pic>
      <p:sp>
        <p:nvSpPr>
          <p:cNvPr id="3" name="Title 2"/>
          <p:cNvSpPr>
            <a:spLocks noGrp="1"/>
          </p:cNvSpPr>
          <p:nvPr>
            <p:ph type="title"/>
          </p:nvPr>
        </p:nvSpPr>
        <p:spPr/>
        <p:txBody>
          <a:bodyPr/>
          <a:lstStyle/>
          <a:p>
            <a:endParaRPr lang="en-US"/>
          </a:p>
        </p:txBody>
      </p:sp>
      <p:pic>
        <p:nvPicPr>
          <p:cNvPr id="2" name="Audio 1">
            <a:hlinkClick r:id="" action="ppaction://media"/>
            <a:extLst>
              <a:ext uri="{FF2B5EF4-FFF2-40B4-BE49-F238E27FC236}">
                <a16:creationId xmlns:a16="http://schemas.microsoft.com/office/drawing/2014/main" id="{3A9E53D9-80EB-4DFD-980A-8A0ADA25F5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80973695"/>
      </p:ext>
    </p:extLst>
  </p:cSld>
  <p:clrMapOvr>
    <a:masterClrMapping/>
  </p:clrMapOvr>
  <mc:AlternateContent xmlns:mc="http://schemas.openxmlformats.org/markup-compatibility/2006" xmlns:p14="http://schemas.microsoft.com/office/powerpoint/2010/main">
    <mc:Choice Requires="p14">
      <p:transition spd="slow" p14:dur="2000" advTm="57447"/>
    </mc:Choice>
    <mc:Fallback xmlns="">
      <p:transition spd="slow" advTm="574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769" y="949568"/>
            <a:ext cx="8010830" cy="5298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udio 4">
            <a:hlinkClick r:id="" action="ppaction://media"/>
            <a:extLst>
              <a:ext uri="{FF2B5EF4-FFF2-40B4-BE49-F238E27FC236}">
                <a16:creationId xmlns:a16="http://schemas.microsoft.com/office/drawing/2014/main" id="{101A2681-C754-423E-AC92-04656DF2CA6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73926227"/>
      </p:ext>
    </p:extLst>
  </p:cSld>
  <p:clrMapOvr>
    <a:masterClrMapping/>
  </p:clrMapOvr>
  <mc:AlternateContent xmlns:mc="http://schemas.openxmlformats.org/markup-compatibility/2006" xmlns:p14="http://schemas.microsoft.com/office/powerpoint/2010/main">
    <mc:Choice Requires="p14">
      <p:transition spd="slow" p14:dur="2000" advTm="27811"/>
    </mc:Choice>
    <mc:Fallback xmlns="">
      <p:transition spd="slow" advTm="278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7DBE51-C195-46D7-9E09-05422937CDCD}"/>
              </a:ext>
            </a:extLst>
          </p:cNvPr>
          <p:cNvSpPr>
            <a:spLocks noGrp="1"/>
          </p:cNvSpPr>
          <p:nvPr>
            <p:ph type="body" sz="quarter" idx="10"/>
          </p:nvPr>
        </p:nvSpPr>
        <p:spPr/>
        <p:txBody>
          <a:bodyPr/>
          <a:lstStyle/>
          <a:p>
            <a:pPr marL="0" indent="0">
              <a:buNone/>
            </a:pPr>
            <a:endParaRPr lang="en-US" dirty="0"/>
          </a:p>
        </p:txBody>
      </p:sp>
      <p:sp>
        <p:nvSpPr>
          <p:cNvPr id="3" name="Title 2">
            <a:extLst>
              <a:ext uri="{FF2B5EF4-FFF2-40B4-BE49-F238E27FC236}">
                <a16:creationId xmlns:a16="http://schemas.microsoft.com/office/drawing/2014/main" id="{B9144369-D2B9-4D4F-A405-D10521C01CBE}"/>
              </a:ext>
            </a:extLst>
          </p:cNvPr>
          <p:cNvSpPr>
            <a:spLocks noGrp="1"/>
          </p:cNvSpPr>
          <p:nvPr>
            <p:ph type="title"/>
          </p:nvPr>
        </p:nvSpPr>
        <p:spPr>
          <a:xfrm>
            <a:off x="1060928" y="505566"/>
            <a:ext cx="7387902" cy="620197"/>
          </a:xfrm>
        </p:spPr>
        <p:txBody>
          <a:bodyPr/>
          <a:lstStyle/>
          <a:p>
            <a:r>
              <a:rPr lang="en-US" dirty="0"/>
              <a:t>Purpose of Assessment</a:t>
            </a:r>
          </a:p>
        </p:txBody>
      </p:sp>
      <p:pic>
        <p:nvPicPr>
          <p:cNvPr id="4" name="Picture 3">
            <a:extLst>
              <a:ext uri="{FF2B5EF4-FFF2-40B4-BE49-F238E27FC236}">
                <a16:creationId xmlns:a16="http://schemas.microsoft.com/office/drawing/2014/main" id="{6C1E6DB5-1B32-45BB-A5C4-70A37E6CFD07}"/>
              </a:ext>
            </a:extLst>
          </p:cNvPr>
          <p:cNvPicPr>
            <a:picLocks noChangeAspect="1"/>
          </p:cNvPicPr>
          <p:nvPr/>
        </p:nvPicPr>
        <p:blipFill>
          <a:blip r:embed="rId5"/>
          <a:stretch>
            <a:fillRect/>
          </a:stretch>
        </p:blipFill>
        <p:spPr>
          <a:xfrm>
            <a:off x="1168717" y="1471614"/>
            <a:ext cx="7172325" cy="4810125"/>
          </a:xfrm>
          <a:prstGeom prst="rect">
            <a:avLst/>
          </a:prstGeom>
        </p:spPr>
      </p:pic>
      <p:pic>
        <p:nvPicPr>
          <p:cNvPr id="5" name="Audio 4">
            <a:hlinkClick r:id="" action="ppaction://media"/>
            <a:extLst>
              <a:ext uri="{FF2B5EF4-FFF2-40B4-BE49-F238E27FC236}">
                <a16:creationId xmlns:a16="http://schemas.microsoft.com/office/drawing/2014/main" id="{3DAF45EC-20FD-4BBF-9E8B-FE27DCD7242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77229636"/>
      </p:ext>
    </p:extLst>
  </p:cSld>
  <p:clrMapOvr>
    <a:masterClrMapping/>
  </p:clrMapOvr>
  <mc:AlternateContent xmlns:mc="http://schemas.openxmlformats.org/markup-compatibility/2006" xmlns:p14="http://schemas.microsoft.com/office/powerpoint/2010/main">
    <mc:Choice Requires="p14">
      <p:transition spd="slow" p14:dur="2000" advTm="16837"/>
    </mc:Choice>
    <mc:Fallback xmlns="">
      <p:transition spd="slow" advTm="16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tanding in front of a birthday cake&#10;&#10;Description generated with high confidence">
            <a:extLst>
              <a:ext uri="{FF2B5EF4-FFF2-40B4-BE49-F238E27FC236}">
                <a16:creationId xmlns:a16="http://schemas.microsoft.com/office/drawing/2014/main" id="{9F5DEFA0-E9F8-405B-99EA-C147096C80FD}"/>
              </a:ext>
            </a:extLst>
          </p:cNvPr>
          <p:cNvPicPr>
            <a:picLocks noChangeAspect="1"/>
          </p:cNvPicPr>
          <p:nvPr/>
        </p:nvPicPr>
        <p:blipFill rotWithShape="1">
          <a:blip r:embed="rId6"/>
          <a:srcRect l="17347" t="6607" r="39592" b="7372"/>
          <a:stretch/>
        </p:blipFill>
        <p:spPr>
          <a:xfrm>
            <a:off x="3775570" y="2362201"/>
            <a:ext cx="2177168" cy="2650066"/>
          </a:xfrm>
          <a:prstGeom prst="rect">
            <a:avLst/>
          </a:prstGeom>
        </p:spPr>
      </p:pic>
      <p:sp>
        <p:nvSpPr>
          <p:cNvPr id="2" name="Text Placeholder 1"/>
          <p:cNvSpPr>
            <a:spLocks noGrp="1"/>
          </p:cNvSpPr>
          <p:nvPr>
            <p:ph type="body" sz="quarter" idx="10"/>
          </p:nvPr>
        </p:nvSpPr>
        <p:spPr/>
        <p:txBody>
          <a:bodyPr/>
          <a:lstStyle/>
          <a:p>
            <a:endParaRPr lang="en-US"/>
          </a:p>
        </p:txBody>
      </p:sp>
      <p:sp>
        <p:nvSpPr>
          <p:cNvPr id="3" name="Title 2"/>
          <p:cNvSpPr>
            <a:spLocks noGrp="1"/>
          </p:cNvSpPr>
          <p:nvPr>
            <p:ph type="title"/>
          </p:nvPr>
        </p:nvSpPr>
        <p:spPr/>
        <p:txBody>
          <a:bodyPr/>
          <a:lstStyle/>
          <a:p>
            <a:endParaRPr lang="en-US"/>
          </a:p>
        </p:txBody>
      </p:sp>
      <p:graphicFrame>
        <p:nvGraphicFramePr>
          <p:cNvPr id="4" name="Diagram 3"/>
          <p:cNvGraphicFramePr/>
          <p:nvPr>
            <p:extLst>
              <p:ext uri="{D42A27DB-BD31-4B8C-83A1-F6EECF244321}">
                <p14:modId xmlns:p14="http://schemas.microsoft.com/office/powerpoint/2010/main" val="664245807"/>
              </p:ext>
            </p:extLst>
          </p:nvPr>
        </p:nvGraphicFramePr>
        <p:xfrm>
          <a:off x="949570" y="339969"/>
          <a:ext cx="7889630" cy="627184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Audio 4">
            <a:hlinkClick r:id="" action="ppaction://media"/>
            <a:extLst>
              <a:ext uri="{FF2B5EF4-FFF2-40B4-BE49-F238E27FC236}">
                <a16:creationId xmlns:a16="http://schemas.microsoft.com/office/drawing/2014/main" id="{DCEBB941-3527-4C4E-8743-07193B0C6697}"/>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06686120"/>
      </p:ext>
    </p:extLst>
  </p:cSld>
  <p:clrMapOvr>
    <a:masterClrMapping/>
  </p:clrMapOvr>
  <mc:AlternateContent xmlns:mc="http://schemas.openxmlformats.org/markup-compatibility/2006" xmlns:p14="http://schemas.microsoft.com/office/powerpoint/2010/main">
    <mc:Choice Requires="p14">
      <p:transition spd="slow" p14:dur="2000" advTm="31642"/>
    </mc:Choice>
    <mc:Fallback xmlns="">
      <p:transition spd="slow" advTm="31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bldLst>
      <p:bldGraphic spid="4"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82F0AE-F474-4F5C-8B1A-AD402CCDBD89}"/>
              </a:ext>
            </a:extLst>
          </p:cNvPr>
          <p:cNvSpPr>
            <a:spLocks noGrp="1"/>
          </p:cNvSpPr>
          <p:nvPr>
            <p:ph type="body" sz="quarter" idx="10"/>
          </p:nvPr>
        </p:nvSpPr>
        <p:spPr>
          <a:xfrm>
            <a:off x="1298899" y="1125763"/>
            <a:ext cx="7387902" cy="5488397"/>
          </a:xfrm>
        </p:spPr>
        <p:txBody>
          <a:bodyPr/>
          <a:lstStyle/>
          <a:p>
            <a:pPr marL="0" indent="0">
              <a:buNone/>
            </a:pPr>
            <a:r>
              <a:rPr lang="en-US" dirty="0"/>
              <a:t>The next question: </a:t>
            </a:r>
            <a:r>
              <a:rPr lang="en-US" b="1" dirty="0"/>
              <a:t>How</a:t>
            </a:r>
            <a:r>
              <a:rPr lang="en-US" dirty="0"/>
              <a:t> can we assess Non-Academic ESOs? Academics assessment is often “standardized.” But what about the non-academic?  CREATIVELY! One at a time. </a:t>
            </a:r>
          </a:p>
          <a:p>
            <a:pPr marL="0" indent="0">
              <a:spcBef>
                <a:spcPts val="1576"/>
              </a:spcBef>
              <a:buNone/>
            </a:pPr>
            <a:r>
              <a:rPr lang="en-US" dirty="0"/>
              <a:t>It is usually:</a:t>
            </a:r>
          </a:p>
          <a:p>
            <a:pPr marL="0" indent="0">
              <a:buNone/>
            </a:pPr>
            <a:endParaRPr lang="en-US" sz="1400" dirty="0"/>
          </a:p>
          <a:p>
            <a:pPr marL="457200" indent="-457200">
              <a:buFont typeface="+mj-lt"/>
              <a:buAutoNum type="arabicPeriod"/>
            </a:pPr>
            <a:r>
              <a:rPr lang="en-US" dirty="0"/>
              <a:t>satisfaction (survey)</a:t>
            </a:r>
          </a:p>
          <a:p>
            <a:pPr marL="457200" indent="-457200">
              <a:buFont typeface="+mj-lt"/>
              <a:buAutoNum type="arabicPeriod"/>
            </a:pPr>
            <a:r>
              <a:rPr lang="en-US" dirty="0"/>
              <a:t>count </a:t>
            </a:r>
            <a:r>
              <a:rPr lang="en-US" sz="2000" dirty="0"/>
              <a:t>(ex. </a:t>
            </a:r>
            <a:r>
              <a:rPr lang="en-US" sz="2000" dirty="0" err="1"/>
              <a:t>incidents,hours</a:t>
            </a:r>
            <a:r>
              <a:rPr lang="en-US" sz="2000" dirty="0"/>
              <a:t>)</a:t>
            </a:r>
            <a:endParaRPr lang="en-US" dirty="0"/>
          </a:p>
          <a:p>
            <a:pPr marL="457200" indent="-457200">
              <a:buFont typeface="+mj-lt"/>
              <a:buAutoNum type="arabicPeriod"/>
            </a:pPr>
            <a:r>
              <a:rPr lang="en-US" dirty="0"/>
              <a:t>interview/focus group</a:t>
            </a:r>
          </a:p>
          <a:p>
            <a:pPr marL="457200" indent="-457200">
              <a:buFont typeface="+mj-lt"/>
              <a:buAutoNum type="arabicPeriod"/>
            </a:pPr>
            <a:r>
              <a:rPr lang="en-US" dirty="0"/>
              <a:t>participation</a:t>
            </a:r>
          </a:p>
          <a:p>
            <a:pPr marL="457200" indent="-457200">
              <a:buFont typeface="+mj-lt"/>
              <a:buAutoNum type="arabicPeriod"/>
            </a:pPr>
            <a:r>
              <a:rPr lang="en-US" dirty="0"/>
              <a:t>self-assessment </a:t>
            </a:r>
          </a:p>
        </p:txBody>
      </p:sp>
      <p:sp>
        <p:nvSpPr>
          <p:cNvPr id="3" name="Title 2">
            <a:extLst>
              <a:ext uri="{FF2B5EF4-FFF2-40B4-BE49-F238E27FC236}">
                <a16:creationId xmlns:a16="http://schemas.microsoft.com/office/drawing/2014/main" id="{0BE4A8D7-114F-45EF-A187-F628DF339886}"/>
              </a:ext>
            </a:extLst>
          </p:cNvPr>
          <p:cNvSpPr>
            <a:spLocks noGrp="1"/>
          </p:cNvSpPr>
          <p:nvPr>
            <p:ph type="title"/>
          </p:nvPr>
        </p:nvSpPr>
        <p:spPr/>
        <p:txBody>
          <a:bodyPr/>
          <a:lstStyle/>
          <a:p>
            <a:r>
              <a:rPr lang="en-US" dirty="0"/>
              <a:t>How?</a:t>
            </a:r>
          </a:p>
        </p:txBody>
      </p:sp>
      <p:sp>
        <p:nvSpPr>
          <p:cNvPr id="4" name="TextBox 3">
            <a:extLst>
              <a:ext uri="{FF2B5EF4-FFF2-40B4-BE49-F238E27FC236}">
                <a16:creationId xmlns:a16="http://schemas.microsoft.com/office/drawing/2014/main" id="{869647F7-97D7-46CE-801C-9797A5996817}"/>
              </a:ext>
            </a:extLst>
          </p:cNvPr>
          <p:cNvSpPr txBox="1"/>
          <p:nvPr/>
        </p:nvSpPr>
        <p:spPr>
          <a:xfrm>
            <a:off x="5260136" y="3879010"/>
            <a:ext cx="3670505" cy="4585871"/>
          </a:xfrm>
          <a:prstGeom prst="rect">
            <a:avLst/>
          </a:prstGeom>
          <a:noFill/>
        </p:spPr>
        <p:txBody>
          <a:bodyPr wrap="square" rtlCol="0">
            <a:spAutoFit/>
          </a:bodyPr>
          <a:lstStyle/>
          <a:p>
            <a:pPr marL="457200" indent="-457200">
              <a:buFont typeface="+mj-lt"/>
              <a:buAutoNum type="arabicPeriod" startAt="6"/>
            </a:pPr>
            <a:r>
              <a:rPr lang="en-US" sz="2400" dirty="0">
                <a:latin typeface="Helvetica" panose="020B0604020202020204" pitchFamily="34" charset="0"/>
                <a:cs typeface="Helvetica" panose="020B0604020202020204" pitchFamily="34" charset="0"/>
              </a:rPr>
              <a:t>rubrics</a:t>
            </a:r>
          </a:p>
          <a:p>
            <a:pPr marL="457200" indent="-457200">
              <a:buFont typeface="+mj-lt"/>
              <a:buAutoNum type="arabicPeriod" startAt="6"/>
            </a:pPr>
            <a:r>
              <a:rPr lang="en-US" sz="2400" dirty="0">
                <a:latin typeface="Helvetica" panose="020B0604020202020204" pitchFamily="34" charset="0"/>
                <a:cs typeface="Helvetica" panose="020B0604020202020204" pitchFamily="34" charset="0"/>
              </a:rPr>
              <a:t>checklist/rating</a:t>
            </a:r>
          </a:p>
          <a:p>
            <a:pPr marL="457200" indent="-457200">
              <a:buFont typeface="+mj-lt"/>
              <a:buAutoNum type="arabicPeriod" startAt="6"/>
            </a:pPr>
            <a:r>
              <a:rPr lang="en-US" sz="2400" dirty="0">
                <a:latin typeface="Helvetica" panose="020B0604020202020204" pitchFamily="34" charset="0"/>
                <a:cs typeface="Helvetica" panose="020B0604020202020204" pitchFamily="34" charset="0"/>
              </a:rPr>
              <a:t>activity</a:t>
            </a:r>
          </a:p>
          <a:p>
            <a:pPr marL="457200" indent="-457200">
              <a:buFont typeface="+mj-lt"/>
              <a:buAutoNum type="arabicPeriod" startAt="6"/>
            </a:pPr>
            <a:r>
              <a:rPr lang="en-US" sz="2400" dirty="0">
                <a:latin typeface="Helvetica" panose="020B0604020202020204" pitchFamily="34" charset="0"/>
                <a:cs typeface="Helvetica" panose="020B0604020202020204" pitchFamily="34" charset="0"/>
              </a:rPr>
              <a:t>projects/portfolio</a:t>
            </a:r>
          </a:p>
          <a:p>
            <a:pPr marL="457200" indent="-457200">
              <a:buFont typeface="+mj-lt"/>
              <a:buAutoNum type="arabicPeriod" startAt="6"/>
            </a:pPr>
            <a:r>
              <a:rPr lang="en-US" sz="2800" dirty="0"/>
              <a:t>reflection/journal </a:t>
            </a:r>
            <a:r>
              <a:rPr lang="en-US" sz="2400" dirty="0"/>
              <a:t>or pictures or narrative for young children</a:t>
            </a:r>
            <a:endParaRPr lang="en-US" sz="2400" dirty="0">
              <a:latin typeface="Helvetica" panose="020B0604020202020204" pitchFamily="34" charset="0"/>
              <a:cs typeface="Helvetica" panose="020B0604020202020204" pitchFamily="34" charset="0"/>
            </a:endParaRPr>
          </a:p>
          <a:p>
            <a:pPr marL="457200" indent="-457200">
              <a:buAutoNum type="arabicPeriod" startAt="8"/>
            </a:pPr>
            <a:endParaRPr lang="en-US" sz="2400" dirty="0">
              <a:latin typeface="Helvetica" panose="020B0604020202020204" pitchFamily="34" charset="0"/>
              <a:cs typeface="Helvetica" panose="020B0604020202020204" pitchFamily="34" charset="0"/>
            </a:endParaRPr>
          </a:p>
          <a:p>
            <a:pPr marL="457200" indent="-457200">
              <a:buAutoNum type="arabicPeriod" startAt="8"/>
            </a:pPr>
            <a:endParaRPr lang="en-US" sz="2400" dirty="0">
              <a:latin typeface="Helvetica" panose="020B0604020202020204" pitchFamily="34" charset="0"/>
              <a:cs typeface="Helvetica" panose="020B0604020202020204" pitchFamily="34" charset="0"/>
            </a:endParaRPr>
          </a:p>
          <a:p>
            <a:pPr marL="457200" indent="-457200">
              <a:buAutoNum type="arabicPeriod" startAt="8"/>
            </a:pPr>
            <a:endParaRPr lang="en-US" sz="2400" dirty="0">
              <a:latin typeface="Helvetica" panose="020B0604020202020204" pitchFamily="34" charset="0"/>
              <a:cs typeface="Helvetica" panose="020B0604020202020204" pitchFamily="34" charset="0"/>
            </a:endParaRPr>
          </a:p>
          <a:p>
            <a:pPr marL="457200" indent="-457200">
              <a:buAutoNum type="arabicPeriod" startAt="8"/>
            </a:pPr>
            <a:endParaRPr lang="en-US" sz="2400" dirty="0">
              <a:latin typeface="Helvetica" panose="020B0604020202020204" pitchFamily="34" charset="0"/>
              <a:cs typeface="Helvetica" panose="020B0604020202020204" pitchFamily="34" charset="0"/>
            </a:endParaRPr>
          </a:p>
          <a:p>
            <a:r>
              <a:rPr lang="en-US" sz="2400" dirty="0">
                <a:latin typeface="Helvetica" panose="020B0604020202020204" pitchFamily="34" charset="0"/>
                <a:cs typeface="Helvetica" panose="020B0604020202020204" pitchFamily="34" charset="0"/>
              </a:rPr>
              <a:t>   </a:t>
            </a:r>
          </a:p>
        </p:txBody>
      </p:sp>
      <p:sp>
        <p:nvSpPr>
          <p:cNvPr id="5" name="TextBox 4">
            <a:extLst>
              <a:ext uri="{FF2B5EF4-FFF2-40B4-BE49-F238E27FC236}">
                <a16:creationId xmlns:a16="http://schemas.microsoft.com/office/drawing/2014/main" id="{9F768868-DE88-4444-AB78-EAE7C062841B}"/>
              </a:ext>
            </a:extLst>
          </p:cNvPr>
          <p:cNvSpPr txBox="1"/>
          <p:nvPr/>
        </p:nvSpPr>
        <p:spPr>
          <a:xfrm>
            <a:off x="5501640" y="3315963"/>
            <a:ext cx="3429001" cy="369332"/>
          </a:xfrm>
          <a:prstGeom prst="rect">
            <a:avLst/>
          </a:prstGeom>
          <a:noFill/>
          <a:ln>
            <a:solidFill>
              <a:schemeClr val="tx2"/>
            </a:solidFill>
          </a:ln>
        </p:spPr>
        <p:txBody>
          <a:bodyPr wrap="square" rtlCol="0">
            <a:spAutoFit/>
          </a:bodyPr>
          <a:lstStyle/>
          <a:p>
            <a:r>
              <a:rPr lang="en-US" dirty="0"/>
              <a:t>often used </a:t>
            </a:r>
            <a:r>
              <a:rPr lang="en-US" u="sng" dirty="0"/>
              <a:t>with class assignments</a:t>
            </a:r>
            <a:r>
              <a:rPr lang="en-US" dirty="0"/>
              <a:t> </a:t>
            </a:r>
          </a:p>
        </p:txBody>
      </p:sp>
      <p:pic>
        <p:nvPicPr>
          <p:cNvPr id="8" name="Audio 7">
            <a:hlinkClick r:id="" action="ppaction://media"/>
            <a:extLst>
              <a:ext uri="{FF2B5EF4-FFF2-40B4-BE49-F238E27FC236}">
                <a16:creationId xmlns:a16="http://schemas.microsoft.com/office/drawing/2014/main" id="{D98CA3EF-DF24-43CE-A1C1-8B24413FE49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42059013"/>
      </p:ext>
    </p:extLst>
  </p:cSld>
  <p:clrMapOvr>
    <a:masterClrMapping/>
  </p:clrMapOvr>
  <mc:AlternateContent xmlns:mc="http://schemas.openxmlformats.org/markup-compatibility/2006" xmlns:p14="http://schemas.microsoft.com/office/powerpoint/2010/main">
    <mc:Choice Requires="p14">
      <p:transition spd="slow" p14:dur="2000" advTm="634289"/>
    </mc:Choice>
    <mc:Fallback xmlns="">
      <p:transition spd="slow" advTm="634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8"/>
                </p:tgtEl>
              </p:cMediaNode>
            </p:audio>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E41064-9B47-4719-B74E-19740C517B4A}"/>
              </a:ext>
            </a:extLst>
          </p:cNvPr>
          <p:cNvSpPr>
            <a:spLocks noGrp="1"/>
          </p:cNvSpPr>
          <p:nvPr>
            <p:ph type="body" sz="quarter" idx="10"/>
          </p:nvPr>
        </p:nvSpPr>
        <p:spPr/>
        <p:txBody>
          <a:bodyPr/>
          <a:lstStyle/>
          <a:p>
            <a:r>
              <a:rPr lang="en-US" sz="3600" b="1" dirty="0">
                <a:ln w="22225">
                  <a:solidFill>
                    <a:schemeClr val="accent2"/>
                  </a:solidFill>
                  <a:prstDash val="solid"/>
                </a:ln>
                <a:solidFill>
                  <a:schemeClr val="accent6"/>
                </a:solidFill>
                <a:effectLst>
                  <a:innerShdw blurRad="63500" dist="50800" dir="13500000">
                    <a:prstClr val="black">
                      <a:alpha val="50000"/>
                    </a:prstClr>
                  </a:innerShdw>
                </a:effectLst>
              </a:rPr>
              <a:t>S</a:t>
            </a:r>
            <a:r>
              <a:rPr lang="en-US" dirty="0"/>
              <a:t>pecific</a:t>
            </a:r>
          </a:p>
          <a:p>
            <a:r>
              <a:rPr lang="en-US" sz="3600" b="1" dirty="0">
                <a:ln w="22225">
                  <a:solidFill>
                    <a:schemeClr val="accent2"/>
                  </a:solidFill>
                  <a:prstDash val="solid"/>
                </a:ln>
                <a:solidFill>
                  <a:schemeClr val="accent6"/>
                </a:solidFill>
                <a:effectLst>
                  <a:innerShdw blurRad="63500" dist="50800" dir="13500000">
                    <a:prstClr val="black">
                      <a:alpha val="50000"/>
                    </a:prstClr>
                  </a:innerShdw>
                </a:effectLst>
              </a:rPr>
              <a:t>M</a:t>
            </a:r>
            <a:r>
              <a:rPr lang="en-US" dirty="0"/>
              <a:t>easurable</a:t>
            </a:r>
          </a:p>
          <a:p>
            <a:r>
              <a:rPr lang="en-US" sz="3600" b="1" dirty="0">
                <a:ln w="22225">
                  <a:solidFill>
                    <a:schemeClr val="accent2"/>
                  </a:solidFill>
                  <a:prstDash val="solid"/>
                </a:ln>
                <a:solidFill>
                  <a:schemeClr val="accent6"/>
                </a:solidFill>
                <a:effectLst>
                  <a:innerShdw blurRad="63500" dist="50800" dir="13500000">
                    <a:prstClr val="black">
                      <a:alpha val="50000"/>
                    </a:prstClr>
                  </a:innerShdw>
                </a:effectLst>
              </a:rPr>
              <a:t>A</a:t>
            </a:r>
            <a:r>
              <a:rPr lang="en-US" dirty="0"/>
              <a:t>ttainable (and aggressive enough to be challenging)</a:t>
            </a:r>
          </a:p>
          <a:p>
            <a:r>
              <a:rPr lang="en-US" sz="3600" b="1" dirty="0">
                <a:ln w="22225">
                  <a:solidFill>
                    <a:schemeClr val="accent2"/>
                  </a:solidFill>
                  <a:prstDash val="solid"/>
                </a:ln>
                <a:solidFill>
                  <a:schemeClr val="accent6"/>
                </a:solidFill>
                <a:effectLst>
                  <a:innerShdw blurRad="63500" dist="50800" dir="13500000">
                    <a:prstClr val="black">
                      <a:alpha val="50000"/>
                    </a:prstClr>
                  </a:innerShdw>
                </a:effectLst>
              </a:rPr>
              <a:t>R</a:t>
            </a:r>
            <a:r>
              <a:rPr lang="en-US" dirty="0"/>
              <a:t>esults Oriented</a:t>
            </a:r>
          </a:p>
          <a:p>
            <a:r>
              <a:rPr lang="en-US" sz="3600" b="1" dirty="0">
                <a:ln w="22225">
                  <a:solidFill>
                    <a:schemeClr val="accent2"/>
                  </a:solidFill>
                  <a:prstDash val="solid"/>
                </a:ln>
                <a:solidFill>
                  <a:schemeClr val="accent6"/>
                </a:solidFill>
                <a:effectLst>
                  <a:innerShdw blurRad="63500" dist="50800" dir="13500000">
                    <a:prstClr val="black">
                      <a:alpha val="50000"/>
                    </a:prstClr>
                  </a:innerShdw>
                </a:effectLst>
              </a:rPr>
              <a:t>T</a:t>
            </a:r>
            <a:r>
              <a:rPr lang="en-US" dirty="0"/>
              <a:t>ime-bound</a:t>
            </a:r>
          </a:p>
          <a:p>
            <a:endParaRPr lang="en-US" dirty="0"/>
          </a:p>
          <a:p>
            <a:pPr marL="0" indent="0">
              <a:buNone/>
            </a:pPr>
            <a:r>
              <a:rPr lang="en-US" dirty="0"/>
              <a:t>You’ve heard of SMART Goals.  These are very similar.</a:t>
            </a:r>
          </a:p>
        </p:txBody>
      </p:sp>
      <p:sp>
        <p:nvSpPr>
          <p:cNvPr id="3" name="Title 2">
            <a:extLst>
              <a:ext uri="{FF2B5EF4-FFF2-40B4-BE49-F238E27FC236}">
                <a16:creationId xmlns:a16="http://schemas.microsoft.com/office/drawing/2014/main" id="{B1982A7A-2C61-43E3-A481-61E516573C49}"/>
              </a:ext>
            </a:extLst>
          </p:cNvPr>
          <p:cNvSpPr>
            <a:spLocks noGrp="1"/>
          </p:cNvSpPr>
          <p:nvPr>
            <p:ph type="title"/>
          </p:nvPr>
        </p:nvSpPr>
        <p:spPr/>
        <p:txBody>
          <a:bodyPr/>
          <a:lstStyle/>
          <a:p>
            <a:r>
              <a:rPr lang="en-US" dirty="0"/>
              <a:t>SMART Outcomes</a:t>
            </a:r>
          </a:p>
        </p:txBody>
      </p:sp>
      <p:pic>
        <p:nvPicPr>
          <p:cNvPr id="4" name="Audio 3">
            <a:hlinkClick r:id="" action="ppaction://media"/>
            <a:extLst>
              <a:ext uri="{FF2B5EF4-FFF2-40B4-BE49-F238E27FC236}">
                <a16:creationId xmlns:a16="http://schemas.microsoft.com/office/drawing/2014/main" id="{54670261-E85B-4DB7-923E-4099536213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2662427"/>
      </p:ext>
    </p:extLst>
  </p:cSld>
  <p:clrMapOvr>
    <a:masterClrMapping/>
  </p:clrMapOvr>
  <mc:AlternateContent xmlns:mc="http://schemas.openxmlformats.org/markup-compatibility/2006" xmlns:p14="http://schemas.microsoft.com/office/powerpoint/2010/main">
    <mc:Choice Requires="p14">
      <p:transition spd="slow" p14:dur="2000" advTm="113998"/>
    </mc:Choice>
    <mc:Fallback xmlns="">
      <p:transition spd="slow" advTm="1139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D6D91E-1983-4138-B504-15E7DD95B932}"/>
              </a:ext>
            </a:extLst>
          </p:cNvPr>
          <p:cNvSpPr>
            <a:spLocks noGrp="1"/>
          </p:cNvSpPr>
          <p:nvPr>
            <p:ph type="body" sz="quarter" idx="10"/>
          </p:nvPr>
        </p:nvSpPr>
        <p:spPr>
          <a:xfrm>
            <a:off x="1048215" y="1354519"/>
            <a:ext cx="7850458" cy="4830187"/>
          </a:xfrm>
        </p:spPr>
        <p:txBody>
          <a:bodyPr/>
          <a:lstStyle/>
          <a:p>
            <a:pPr marL="0" indent="0">
              <a:buNone/>
            </a:pPr>
            <a:r>
              <a:rPr lang="en-US" dirty="0"/>
              <a:t>Once completed, results will be analyzed on two levels.  A.  Micro – teachers ask three important questions if students did not meet the expected benchmark.</a:t>
            </a:r>
          </a:p>
          <a:p>
            <a:pPr marL="457200" indent="-457200">
              <a:buFont typeface="+mj-lt"/>
              <a:buAutoNum type="arabicPeriod"/>
            </a:pPr>
            <a:r>
              <a:rPr lang="en-US" dirty="0"/>
              <a:t>Was the assessment appropriate?</a:t>
            </a:r>
          </a:p>
          <a:p>
            <a:pPr marL="457200" indent="-457200">
              <a:buFont typeface="+mj-lt"/>
              <a:buAutoNum type="arabicPeriod"/>
            </a:pPr>
            <a:r>
              <a:rPr lang="en-US" dirty="0"/>
              <a:t>Was the instruction adequate to prepare students for the assessment?</a:t>
            </a:r>
          </a:p>
          <a:p>
            <a:pPr marL="457200" indent="-457200">
              <a:buFont typeface="+mj-lt"/>
              <a:buAutoNum type="arabicPeriod"/>
            </a:pPr>
            <a:r>
              <a:rPr lang="en-US" dirty="0"/>
              <a:t>What students did not meet the benchmark?</a:t>
            </a:r>
          </a:p>
          <a:p>
            <a:pPr marL="857250" lvl="1" indent="-457200">
              <a:buFont typeface="+mj-lt"/>
              <a:buAutoNum type="alphaLcPeriod"/>
            </a:pPr>
            <a:r>
              <a:rPr lang="en-US" dirty="0"/>
              <a:t>Absent for sports?  Special needs or ELL?</a:t>
            </a:r>
          </a:p>
          <a:p>
            <a:pPr marL="0" indent="0">
              <a:buNone/>
            </a:pPr>
            <a:r>
              <a:rPr lang="en-US" i="1" dirty="0">
                <a:solidFill>
                  <a:schemeClr val="accent6">
                    <a:lumMod val="75000"/>
                  </a:schemeClr>
                </a:solidFill>
              </a:rPr>
              <a:t>What do I do with the students who don’t meet the goal?</a:t>
            </a:r>
          </a:p>
          <a:p>
            <a:pPr marL="400050" lvl="1" indent="0">
              <a:buNone/>
            </a:pPr>
            <a:endParaRPr lang="en-US" sz="1800" dirty="0"/>
          </a:p>
          <a:p>
            <a:pPr marL="0" indent="0">
              <a:buNone/>
            </a:pPr>
            <a:r>
              <a:rPr lang="en-US" dirty="0"/>
              <a:t>B.  Macro level – schoolwide, administrators ask about strategic planning, program improvement, curriculum, hiring, etc.  </a:t>
            </a:r>
          </a:p>
          <a:p>
            <a:endParaRPr lang="en-US" dirty="0"/>
          </a:p>
          <a:p>
            <a:pPr marL="457200" indent="-457200">
              <a:buFont typeface="+mj-lt"/>
              <a:buAutoNum type="arabicPeriod"/>
            </a:pPr>
            <a:endParaRPr lang="en-US" dirty="0"/>
          </a:p>
        </p:txBody>
      </p:sp>
      <p:sp>
        <p:nvSpPr>
          <p:cNvPr id="3" name="Title 2">
            <a:extLst>
              <a:ext uri="{FF2B5EF4-FFF2-40B4-BE49-F238E27FC236}">
                <a16:creationId xmlns:a16="http://schemas.microsoft.com/office/drawing/2014/main" id="{717C3A58-8DC8-426B-B163-23DC9FBDAF19}"/>
              </a:ext>
            </a:extLst>
          </p:cNvPr>
          <p:cNvSpPr>
            <a:spLocks noGrp="1"/>
          </p:cNvSpPr>
          <p:nvPr>
            <p:ph type="title"/>
          </p:nvPr>
        </p:nvSpPr>
        <p:spPr>
          <a:xfrm>
            <a:off x="1048215" y="517177"/>
            <a:ext cx="7387902" cy="620197"/>
          </a:xfrm>
        </p:spPr>
        <p:txBody>
          <a:bodyPr/>
          <a:lstStyle/>
          <a:p>
            <a:r>
              <a:rPr lang="en-US" dirty="0"/>
              <a:t>School Improvement</a:t>
            </a:r>
          </a:p>
        </p:txBody>
      </p:sp>
      <p:pic>
        <p:nvPicPr>
          <p:cNvPr id="6" name="Audio 5">
            <a:hlinkClick r:id="" action="ppaction://media"/>
            <a:extLst>
              <a:ext uri="{FF2B5EF4-FFF2-40B4-BE49-F238E27FC236}">
                <a16:creationId xmlns:a16="http://schemas.microsoft.com/office/drawing/2014/main" id="{3E1660A3-82A3-414A-A608-59868A7721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34768399"/>
      </p:ext>
    </p:extLst>
  </p:cSld>
  <p:clrMapOvr>
    <a:masterClrMapping/>
  </p:clrMapOvr>
  <mc:AlternateContent xmlns:mc="http://schemas.openxmlformats.org/markup-compatibility/2006" xmlns:p14="http://schemas.microsoft.com/office/powerpoint/2010/main">
    <mc:Choice Requires="p14">
      <p:transition spd="slow" p14:dur="2000" advTm="153906"/>
    </mc:Choice>
    <mc:Fallback xmlns="">
      <p:transition spd="slow" advTm="153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5"/>
          <a:stretch>
            <a:fillRect/>
          </a:stretch>
        </p:blipFill>
        <p:spPr>
          <a:xfrm>
            <a:off x="914526" y="643425"/>
            <a:ext cx="8094089" cy="5697398"/>
          </a:xfrm>
          <a:prstGeom prst="rect">
            <a:avLst/>
          </a:prstGeom>
        </p:spPr>
      </p:pic>
      <p:sp>
        <p:nvSpPr>
          <p:cNvPr id="6" name="Right Arrow 5"/>
          <p:cNvSpPr/>
          <p:nvPr/>
        </p:nvSpPr>
        <p:spPr>
          <a:xfrm>
            <a:off x="477078" y="2743200"/>
            <a:ext cx="662609" cy="371061"/>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Arrow 6"/>
          <p:cNvSpPr/>
          <p:nvPr/>
        </p:nvSpPr>
        <p:spPr>
          <a:xfrm>
            <a:off x="444103" y="4144446"/>
            <a:ext cx="662609" cy="371061"/>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p:cNvSpPr/>
          <p:nvPr/>
        </p:nvSpPr>
        <p:spPr>
          <a:xfrm>
            <a:off x="477078" y="5701576"/>
            <a:ext cx="662609" cy="371061"/>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Audio 8">
            <a:hlinkClick r:id="" action="ppaction://media"/>
            <a:extLst>
              <a:ext uri="{FF2B5EF4-FFF2-40B4-BE49-F238E27FC236}">
                <a16:creationId xmlns:a16="http://schemas.microsoft.com/office/drawing/2014/main" id="{27E04BD7-FF79-4BB2-9769-FA634F1D94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593526544"/>
      </p:ext>
    </p:extLst>
  </p:cSld>
  <p:clrMapOvr>
    <a:masterClrMapping/>
  </p:clrMapOvr>
  <mc:AlternateContent xmlns:mc="http://schemas.openxmlformats.org/markup-compatibility/2006" xmlns:p14="http://schemas.microsoft.com/office/powerpoint/2010/main">
    <mc:Choice Requires="p14">
      <p:transition spd="slow" p14:dur="2000" advTm="18458"/>
    </mc:Choice>
    <mc:Fallback xmlns="">
      <p:transition spd="slow" advTm="18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360486"/>
            <a:ext cx="8040850" cy="765278"/>
          </a:xfrm>
        </p:spPr>
        <p:txBody>
          <a:bodyPr/>
          <a:lstStyle/>
          <a:p>
            <a:r>
              <a:rPr lang="en-US" sz="3200" dirty="0">
                <a:solidFill>
                  <a:srgbClr val="E78336"/>
                </a:solidFill>
              </a:rPr>
              <a:t>How Can We Assess Non-Academic ESOs</a:t>
            </a:r>
          </a:p>
        </p:txBody>
      </p:sp>
      <p:sp>
        <p:nvSpPr>
          <p:cNvPr id="5" name="Content Placeholder 2"/>
          <p:cNvSpPr txBox="1">
            <a:spLocks/>
          </p:cNvSpPr>
          <p:nvPr/>
        </p:nvSpPr>
        <p:spPr>
          <a:xfrm>
            <a:off x="1030450" y="1099039"/>
            <a:ext cx="8113550" cy="5758961"/>
          </a:xfrm>
        </p:spPr>
        <p:txBody>
          <a:bodyPr>
            <a:normAutofit fontScale="92500"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1pPr>
            <a:lvl2pPr marL="742950" indent="-28575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2pPr>
            <a:lvl3pPr marL="11430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3pPr>
            <a:lvl4pPr marL="16002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4pPr>
            <a:lvl5pPr marL="2057400" indent="-228600" algn="l" defTabSz="457200" rtl="0" eaLnBrk="1" latinLnBrk="0" hangingPunct="1">
              <a:spcBef>
                <a:spcPct val="20000"/>
              </a:spcBef>
              <a:buFont typeface="Arial"/>
              <a:buChar char="»"/>
              <a:defRPr sz="2400" kern="1200">
                <a:solidFill>
                  <a:schemeClr val="tx1"/>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a:p>
            <a:pPr marL="0" indent="0">
              <a:buFont typeface="Arial"/>
              <a:buNone/>
            </a:pPr>
            <a:r>
              <a:rPr lang="en-US" sz="2600" b="1" dirty="0">
                <a:solidFill>
                  <a:srgbClr val="005294"/>
                </a:solidFill>
              </a:rPr>
              <a:t>Example #1:</a:t>
            </a:r>
            <a:r>
              <a:rPr lang="en-US" sz="2600" dirty="0">
                <a:solidFill>
                  <a:srgbClr val="005294"/>
                </a:solidFill>
              </a:rPr>
              <a:t>  </a:t>
            </a:r>
            <a:r>
              <a:rPr lang="en-US" b="1" dirty="0"/>
              <a:t>Discerning Thinkers who… </a:t>
            </a:r>
            <a:endParaRPr lang="en-US" dirty="0"/>
          </a:p>
          <a:p>
            <a:pPr marL="400050" lvl="1" indent="0">
              <a:buNone/>
            </a:pPr>
            <a:r>
              <a:rPr lang="en-US" dirty="0"/>
              <a:t>1. Use a biblical perspective</a:t>
            </a:r>
          </a:p>
          <a:p>
            <a:pPr marL="400050" lvl="1" indent="0">
              <a:buNone/>
            </a:pPr>
            <a:r>
              <a:rPr lang="en-US" dirty="0"/>
              <a:t>2. Organize and use information to support conclusions </a:t>
            </a:r>
          </a:p>
          <a:p>
            <a:pPr marL="0" indent="0">
              <a:buNone/>
            </a:pPr>
            <a:endParaRPr lang="en-US" sz="1900" dirty="0"/>
          </a:p>
          <a:p>
            <a:pPr marL="0" indent="0">
              <a:buFont typeface="Arial"/>
              <a:buNone/>
            </a:pPr>
            <a:r>
              <a:rPr lang="en-US" dirty="0"/>
              <a:t>7</a:t>
            </a:r>
            <a:r>
              <a:rPr lang="en-US" baseline="30000" dirty="0"/>
              <a:t>th</a:t>
            </a:r>
            <a:r>
              <a:rPr lang="en-US" dirty="0"/>
              <a:t> Grade Language Arts reading/writing</a:t>
            </a:r>
          </a:p>
          <a:p>
            <a:pPr marL="0" indent="0">
              <a:buFont typeface="Arial"/>
              <a:buNone/>
            </a:pPr>
            <a:r>
              <a:rPr lang="en-US" dirty="0"/>
              <a:t>Some long, some short selections</a:t>
            </a:r>
          </a:p>
          <a:p>
            <a:r>
              <a:rPr lang="en-US" dirty="0"/>
              <a:t>Each month, students identify a biblical theme/Christian principle in a reading selection </a:t>
            </a:r>
          </a:p>
          <a:p>
            <a:r>
              <a:rPr lang="en-US" dirty="0"/>
              <a:t>Describe the principle that is or is not demonstrated.</a:t>
            </a:r>
          </a:p>
          <a:p>
            <a:r>
              <a:rPr lang="en-US" dirty="0"/>
              <a:t>Support with scripture.  </a:t>
            </a:r>
          </a:p>
          <a:p>
            <a:r>
              <a:rPr lang="en-US" dirty="0"/>
              <a:t>Tell how person should have acted and what outcome that may have produced.  </a:t>
            </a:r>
          </a:p>
          <a:p>
            <a:r>
              <a:rPr lang="en-US" dirty="0"/>
              <a:t>Describe how that was (or was not) an example of bib </a:t>
            </a:r>
            <a:r>
              <a:rPr lang="en-US" dirty="0" err="1"/>
              <a:t>princ</a:t>
            </a:r>
            <a:r>
              <a:rPr lang="en-US" dirty="0"/>
              <a:t>.</a:t>
            </a:r>
          </a:p>
          <a:p>
            <a:r>
              <a:rPr lang="en-US" dirty="0"/>
              <a:t>Semester exam – similar task from a short selection</a:t>
            </a:r>
          </a:p>
          <a:p>
            <a:endParaRPr lang="en-US" dirty="0"/>
          </a:p>
          <a:p>
            <a:endParaRPr lang="en-US" dirty="0"/>
          </a:p>
        </p:txBody>
      </p:sp>
      <p:pic>
        <p:nvPicPr>
          <p:cNvPr id="4" name="Audio 3">
            <a:hlinkClick r:id="" action="ppaction://media"/>
            <a:extLst>
              <a:ext uri="{FF2B5EF4-FFF2-40B4-BE49-F238E27FC236}">
                <a16:creationId xmlns:a16="http://schemas.microsoft.com/office/drawing/2014/main" id="{CC3A4542-B1AE-485F-A819-06BCBD902D1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60605172"/>
      </p:ext>
    </p:extLst>
  </p:cSld>
  <p:clrMapOvr>
    <a:masterClrMapping/>
  </p:clrMapOvr>
  <mc:AlternateContent xmlns:mc="http://schemas.openxmlformats.org/markup-compatibility/2006" xmlns:p14="http://schemas.microsoft.com/office/powerpoint/2010/main">
    <mc:Choice Requires="p14">
      <p:transition spd="slow" p14:dur="2000" advTm="209626"/>
    </mc:Choice>
    <mc:Fallback xmlns="">
      <p:transition spd="slow" advTm="209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 calcmode="lin" valueType="num">
                                      <p:cBhvr additive="base">
                                        <p:cTn id="3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 calcmode="lin" valueType="num">
                                      <p:cBhvr additive="base">
                                        <p:cTn id="4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 calcmode="lin" valueType="num">
                                      <p:cBhvr additive="base">
                                        <p:cTn id="47"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5">
                                            <p:txEl>
                                              <p:pRg st="9" end="9"/>
                                            </p:txEl>
                                          </p:spTgt>
                                        </p:tgtEl>
                                        <p:attrNameLst>
                                          <p:attrName>style.visibility</p:attrName>
                                        </p:attrNameLst>
                                      </p:cBhvr>
                                      <p:to>
                                        <p:strVal val="visible"/>
                                      </p:to>
                                    </p:set>
                                    <p:anim calcmode="lin" valueType="num">
                                      <p:cBhvr additive="base">
                                        <p:cTn id="53"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5">
                                            <p:txEl>
                                              <p:pRg st="10" end="10"/>
                                            </p:txEl>
                                          </p:spTgt>
                                        </p:tgtEl>
                                        <p:attrNameLst>
                                          <p:attrName>style.visibility</p:attrName>
                                        </p:attrNameLst>
                                      </p:cBhvr>
                                      <p:to>
                                        <p:strVal val="visible"/>
                                      </p:to>
                                    </p:set>
                                    <p:anim calcmode="lin" valueType="num">
                                      <p:cBhvr additive="base">
                                        <p:cTn id="59"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
                                            <p:txEl>
                                              <p:pRg st="11" end="11"/>
                                            </p:txEl>
                                          </p:spTgt>
                                        </p:tgtEl>
                                        <p:attrNameLst>
                                          <p:attrName>style.visibility</p:attrName>
                                        </p:attrNameLst>
                                      </p:cBhvr>
                                      <p:to>
                                        <p:strVal val="visible"/>
                                      </p:to>
                                    </p:set>
                                    <p:anim calcmode="lin" valueType="num">
                                      <p:cBhvr additive="base">
                                        <p:cTn id="65"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5">
                                            <p:txEl>
                                              <p:pRg st="12" end="12"/>
                                            </p:txEl>
                                          </p:spTgt>
                                        </p:tgtEl>
                                        <p:attrNameLst>
                                          <p:attrName>style.visibility</p:attrName>
                                        </p:attrNameLst>
                                      </p:cBhvr>
                                      <p:to>
                                        <p:strVal val="visible"/>
                                      </p:to>
                                    </p:set>
                                    <p:anim calcmode="lin" valueType="num">
                                      <p:cBhvr additive="base">
                                        <p:cTn id="7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3"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86678" y="1258958"/>
            <a:ext cx="7600123" cy="5081866"/>
          </a:xfrm>
        </p:spPr>
        <p:txBody>
          <a:bodyPr/>
          <a:lstStyle/>
          <a:p>
            <a:r>
              <a:rPr lang="en-US" dirty="0"/>
              <a:t>Teach how to identify biblical principles – examples and non-examples</a:t>
            </a:r>
          </a:p>
          <a:p>
            <a:r>
              <a:rPr lang="en-US" dirty="0"/>
              <a:t>Develop a rubric on how to write about them – for Christians and non-Christians</a:t>
            </a:r>
          </a:p>
          <a:p>
            <a:r>
              <a:rPr lang="en-US" dirty="0"/>
              <a:t>Weave that together with good principles of writing (thesis statement, logical points, evidence, conclusion, balancing personal opinion, facts, etc.)</a:t>
            </a:r>
          </a:p>
          <a:p>
            <a:r>
              <a:rPr lang="en-US" dirty="0"/>
              <a:t>How could we report on this?</a:t>
            </a:r>
          </a:p>
          <a:p>
            <a:pPr lvl="1"/>
            <a:r>
              <a:rPr lang="en-US" dirty="0"/>
              <a:t>Target skills (identify biblical perspective)</a:t>
            </a:r>
          </a:p>
          <a:p>
            <a:pPr lvl="1"/>
            <a:r>
              <a:rPr lang="en-US" dirty="0"/>
              <a:t>Spiritual formation (reflection of belief)</a:t>
            </a:r>
          </a:p>
          <a:p>
            <a:pPr lvl="1"/>
            <a:r>
              <a:rPr lang="en-US" dirty="0"/>
              <a:t>Related skills (writing or speaking)</a:t>
            </a:r>
          </a:p>
          <a:p>
            <a:pPr lvl="1"/>
            <a:r>
              <a:rPr lang="en-US" dirty="0"/>
              <a:t>Compliance (on time, spelling, grammar, following directions, etc..)</a:t>
            </a:r>
          </a:p>
          <a:p>
            <a:pPr lvl="1"/>
            <a:endParaRPr lang="en-US" dirty="0"/>
          </a:p>
          <a:p>
            <a:endParaRPr lang="en-US" dirty="0"/>
          </a:p>
        </p:txBody>
      </p:sp>
      <p:sp>
        <p:nvSpPr>
          <p:cNvPr id="3" name="Title 2"/>
          <p:cNvSpPr>
            <a:spLocks noGrp="1"/>
          </p:cNvSpPr>
          <p:nvPr>
            <p:ph type="title"/>
          </p:nvPr>
        </p:nvSpPr>
        <p:spPr/>
        <p:txBody>
          <a:bodyPr/>
          <a:lstStyle/>
          <a:p>
            <a:r>
              <a:rPr lang="en-US" dirty="0"/>
              <a:t>How should we grade it?</a:t>
            </a:r>
          </a:p>
        </p:txBody>
      </p:sp>
      <p:pic>
        <p:nvPicPr>
          <p:cNvPr id="5" name="Audio 4">
            <a:hlinkClick r:id="" action="ppaction://media"/>
            <a:extLst>
              <a:ext uri="{FF2B5EF4-FFF2-40B4-BE49-F238E27FC236}">
                <a16:creationId xmlns:a16="http://schemas.microsoft.com/office/drawing/2014/main" id="{89D4BCF3-D31E-4604-937D-B3B01EBEAF6E}"/>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9765548"/>
      </p:ext>
    </p:extLst>
  </p:cSld>
  <p:clrMapOvr>
    <a:masterClrMapping/>
  </p:clrMapOvr>
  <mc:AlternateContent xmlns:mc="http://schemas.openxmlformats.org/markup-compatibility/2006" xmlns:p14="http://schemas.microsoft.com/office/powerpoint/2010/main">
    <mc:Choice Requires="p14">
      <p:transition spd="slow" p14:dur="2000" advTm="106002"/>
    </mc:Choice>
    <mc:Fallback xmlns="">
      <p:transition spd="slow" advTm="1060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2">
                                            <p:txEl>
                                              <p:pRg st="3" end="3"/>
                                            </p:txEl>
                                          </p:spTgt>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2">
                                            <p:txEl>
                                              <p:pRg st="4" end="4"/>
                                            </p:txEl>
                                          </p:spTgt>
                                        </p:tgtEl>
                                        <p:attrNameLst>
                                          <p:attrName>style.visibility</p:attrName>
                                        </p:attrNameLst>
                                      </p:cBhvr>
                                      <p:to>
                                        <p:strVal val="visible"/>
                                      </p:to>
                                    </p:set>
                                    <p:anim calcmode="lin" valueType="num">
                                      <p:cBhvr>
                                        <p:cTn id="3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0" dur="500"/>
                                        <p:tgtEl>
                                          <p:spTgt spid="2">
                                            <p:txEl>
                                              <p:pRg st="4" end="4"/>
                                            </p:txEl>
                                          </p:spTgt>
                                        </p:tgtEl>
                                      </p:cBhvr>
                                    </p:animEffect>
                                  </p:childTnLst>
                                </p:cTn>
                              </p:par>
                            </p:childTnLst>
                          </p:cTn>
                        </p:par>
                        <p:par>
                          <p:cTn id="41" fill="hold">
                            <p:stCondLst>
                              <p:cond delay="1000"/>
                            </p:stCondLst>
                            <p:childTnLst>
                              <p:par>
                                <p:cTn id="42" presetID="53" presetClass="entr" presetSubtype="16" fill="hold" nodeType="afterEffect">
                                  <p:stCondLst>
                                    <p:cond delay="0"/>
                                  </p:stCondLst>
                                  <p:childTnLst>
                                    <p:set>
                                      <p:cBhvr>
                                        <p:cTn id="43" dur="1" fill="hold">
                                          <p:stCondLst>
                                            <p:cond delay="0"/>
                                          </p:stCondLst>
                                        </p:cTn>
                                        <p:tgtEl>
                                          <p:spTgt spid="2">
                                            <p:txEl>
                                              <p:pRg st="5" end="5"/>
                                            </p:txEl>
                                          </p:spTgt>
                                        </p:tgtEl>
                                        <p:attrNameLst>
                                          <p:attrName>style.visibility</p:attrName>
                                        </p:attrNameLst>
                                      </p:cBhvr>
                                      <p:to>
                                        <p:strVal val="visible"/>
                                      </p:to>
                                    </p:set>
                                    <p:anim calcmode="lin" valueType="num">
                                      <p:cBhvr>
                                        <p:cTn id="44"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6" dur="500"/>
                                        <p:tgtEl>
                                          <p:spTgt spid="2">
                                            <p:txEl>
                                              <p:pRg st="5" end="5"/>
                                            </p:txEl>
                                          </p:spTgt>
                                        </p:tgtEl>
                                      </p:cBhvr>
                                    </p:animEffect>
                                  </p:childTnLst>
                                </p:cTn>
                              </p:par>
                            </p:childTnLst>
                          </p:cTn>
                        </p:par>
                        <p:par>
                          <p:cTn id="47" fill="hold">
                            <p:stCondLst>
                              <p:cond delay="1500"/>
                            </p:stCondLst>
                            <p:childTnLst>
                              <p:par>
                                <p:cTn id="48" presetID="53" presetClass="entr" presetSubtype="16" fill="hold" nodeType="afterEffect">
                                  <p:stCondLst>
                                    <p:cond delay="0"/>
                                  </p:stCondLst>
                                  <p:childTnLst>
                                    <p:set>
                                      <p:cBhvr>
                                        <p:cTn id="49" dur="1" fill="hold">
                                          <p:stCondLst>
                                            <p:cond delay="0"/>
                                          </p:stCondLst>
                                        </p:cTn>
                                        <p:tgtEl>
                                          <p:spTgt spid="2">
                                            <p:txEl>
                                              <p:pRg st="6" end="6"/>
                                            </p:txEl>
                                          </p:spTgt>
                                        </p:tgtEl>
                                        <p:attrNameLst>
                                          <p:attrName>style.visibility</p:attrName>
                                        </p:attrNameLst>
                                      </p:cBhvr>
                                      <p:to>
                                        <p:strVal val="visible"/>
                                      </p:to>
                                    </p:set>
                                    <p:anim calcmode="lin" valueType="num">
                                      <p:cBhvr>
                                        <p:cTn id="5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2" dur="500"/>
                                        <p:tgtEl>
                                          <p:spTgt spid="2">
                                            <p:txEl>
                                              <p:pRg st="6" end="6"/>
                                            </p:txEl>
                                          </p:spTgt>
                                        </p:tgtEl>
                                      </p:cBhvr>
                                    </p:animEffect>
                                  </p:childTnLst>
                                </p:cTn>
                              </p:par>
                            </p:childTnLst>
                          </p:cTn>
                        </p:par>
                        <p:par>
                          <p:cTn id="53" fill="hold">
                            <p:stCondLst>
                              <p:cond delay="2000"/>
                            </p:stCondLst>
                            <p:childTnLst>
                              <p:par>
                                <p:cTn id="54" presetID="53" presetClass="entr" presetSubtype="16" fill="hold" nodeType="after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 calcmode="lin" valueType="num">
                                      <p:cBhvr>
                                        <p:cTn id="56"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9"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0514" y="1510636"/>
            <a:ext cx="8113486" cy="4830187"/>
          </a:xfrm>
        </p:spPr>
        <p:txBody>
          <a:bodyPr/>
          <a:lstStyle/>
          <a:p>
            <a:pPr marL="0" indent="0">
              <a:buNone/>
            </a:pPr>
            <a:r>
              <a:rPr lang="en-US" b="1" dirty="0"/>
              <a:t>Productive Collaborators who… </a:t>
            </a:r>
            <a:endParaRPr lang="en-US" dirty="0"/>
          </a:p>
          <a:p>
            <a:pPr marL="400050" lvl="1" indent="0">
              <a:buNone/>
            </a:pPr>
            <a:r>
              <a:rPr lang="en-US" dirty="0"/>
              <a:t>1. Respect themselves and others as being created in God's image </a:t>
            </a:r>
          </a:p>
          <a:p>
            <a:pPr marL="400050" lvl="1" indent="0">
              <a:buNone/>
            </a:pPr>
            <a:r>
              <a:rPr lang="en-US" dirty="0"/>
              <a:t>2. Work effectively with others </a:t>
            </a:r>
          </a:p>
          <a:p>
            <a:pPr marL="0" indent="0">
              <a:buNone/>
            </a:pPr>
            <a:r>
              <a:rPr lang="en-US" b="1" dirty="0"/>
              <a:t>Assignment/Assessment - </a:t>
            </a:r>
            <a:r>
              <a:rPr lang="en-US" dirty="0"/>
              <a:t>5</a:t>
            </a:r>
            <a:r>
              <a:rPr lang="en-US" baseline="30000" dirty="0"/>
              <a:t>th</a:t>
            </a:r>
            <a:r>
              <a:rPr lang="en-US" dirty="0"/>
              <a:t> grade – Group work</a:t>
            </a:r>
          </a:p>
          <a:p>
            <a:r>
              <a:rPr lang="en-US" dirty="0"/>
              <a:t>Study attributes of God, everyone made in image of God.  </a:t>
            </a:r>
          </a:p>
          <a:p>
            <a:r>
              <a:rPr lang="en-US" dirty="0"/>
              <a:t>Each group take some attributes.  </a:t>
            </a:r>
          </a:p>
          <a:p>
            <a:r>
              <a:rPr lang="en-US" dirty="0"/>
              <a:t>Identify strengths in group members</a:t>
            </a:r>
          </a:p>
          <a:p>
            <a:r>
              <a:rPr lang="en-US" dirty="0"/>
              <a:t>Choose to present in a variety of ways to the class.  </a:t>
            </a:r>
          </a:p>
        </p:txBody>
      </p:sp>
      <p:sp>
        <p:nvSpPr>
          <p:cNvPr id="3" name="Title 2"/>
          <p:cNvSpPr>
            <a:spLocks noGrp="1"/>
          </p:cNvSpPr>
          <p:nvPr>
            <p:ph type="title"/>
          </p:nvPr>
        </p:nvSpPr>
        <p:spPr>
          <a:xfrm>
            <a:off x="1030514" y="505566"/>
            <a:ext cx="7656287" cy="620197"/>
          </a:xfrm>
        </p:spPr>
        <p:txBody>
          <a:bodyPr/>
          <a:lstStyle/>
          <a:p>
            <a:r>
              <a:rPr lang="en-US" dirty="0"/>
              <a:t>Example #2</a:t>
            </a:r>
          </a:p>
        </p:txBody>
      </p:sp>
      <p:pic>
        <p:nvPicPr>
          <p:cNvPr id="5" name="Audio 4">
            <a:hlinkClick r:id="" action="ppaction://media"/>
            <a:extLst>
              <a:ext uri="{FF2B5EF4-FFF2-40B4-BE49-F238E27FC236}">
                <a16:creationId xmlns:a16="http://schemas.microsoft.com/office/drawing/2014/main" id="{93EE75BB-0F28-4E58-A12C-F426A67FF71E}"/>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53287739"/>
      </p:ext>
    </p:extLst>
  </p:cSld>
  <p:clrMapOvr>
    <a:masterClrMapping/>
  </p:clrMapOvr>
  <mc:AlternateContent xmlns:mc="http://schemas.openxmlformats.org/markup-compatibility/2006" xmlns:p14="http://schemas.microsoft.com/office/powerpoint/2010/main">
    <mc:Choice Requires="p14">
      <p:transition spd="slow" p14:dur="2000" advTm="127776"/>
    </mc:Choice>
    <mc:Fallback xmlns="">
      <p:transition spd="slow" advTm="127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p:cTn id="3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2">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
                                            <p:txEl>
                                              <p:pRg st="5" end="5"/>
                                            </p:txEl>
                                          </p:spTgt>
                                        </p:tgtEl>
                                        <p:attrNameLst>
                                          <p:attrName>style.visibility</p:attrName>
                                        </p:attrNameLst>
                                      </p:cBhvr>
                                      <p:to>
                                        <p:strVal val="visible"/>
                                      </p:to>
                                    </p:set>
                                    <p:anim calcmode="lin" valueType="num">
                                      <p:cBhvr>
                                        <p:cTn id="46"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2">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xEl>
                                              <p:pRg st="6" end="6"/>
                                            </p:txEl>
                                          </p:spTgt>
                                        </p:tgtEl>
                                        <p:attrNameLst>
                                          <p:attrName>style.visibility</p:attrName>
                                        </p:attrNameLst>
                                      </p:cBhvr>
                                      <p:to>
                                        <p:strVal val="visible"/>
                                      </p:to>
                                    </p:set>
                                    <p:anim calcmode="lin" valueType="num">
                                      <p:cBhvr>
                                        <p:cTn id="53"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2">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2">
                                            <p:txEl>
                                              <p:pRg st="7" end="7"/>
                                            </p:txEl>
                                          </p:spTgt>
                                        </p:tgtEl>
                                        <p:attrNameLst>
                                          <p:attrName>style.visibility</p:attrName>
                                        </p:attrNameLst>
                                      </p:cBhvr>
                                      <p:to>
                                        <p:strVal val="visible"/>
                                      </p:to>
                                    </p:set>
                                    <p:anim calcmode="lin" valueType="num">
                                      <p:cBhvr>
                                        <p:cTn id="60"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98899" y="1552353"/>
            <a:ext cx="7632450" cy="4527213"/>
          </a:xfrm>
        </p:spPr>
        <p:txBody>
          <a:bodyPr/>
          <a:lstStyle/>
          <a:p>
            <a:r>
              <a:rPr lang="en-US" dirty="0"/>
              <a:t>Develop a rubric on what points should be included</a:t>
            </a:r>
          </a:p>
          <a:p>
            <a:r>
              <a:rPr lang="en-US" dirty="0"/>
              <a:t>How to present these – for Christians and non-Christians</a:t>
            </a:r>
          </a:p>
          <a:p>
            <a:r>
              <a:rPr lang="en-US" dirty="0"/>
              <a:t>How could we report on this?</a:t>
            </a:r>
          </a:p>
          <a:p>
            <a:pPr lvl="1"/>
            <a:r>
              <a:rPr lang="en-US" dirty="0"/>
              <a:t>Target skills (biblical knowledge, God’s attributes)</a:t>
            </a:r>
          </a:p>
          <a:p>
            <a:pPr lvl="1"/>
            <a:r>
              <a:rPr lang="en-US" dirty="0"/>
              <a:t>Personal skills (affirmation of one another)</a:t>
            </a:r>
          </a:p>
          <a:p>
            <a:pPr lvl="1"/>
            <a:r>
              <a:rPr lang="en-US" dirty="0"/>
              <a:t>Group work (have them rate their own and others’ group work on a simple scale and add a comment)</a:t>
            </a:r>
          </a:p>
          <a:p>
            <a:pPr lvl="1"/>
            <a:r>
              <a:rPr lang="en-US" dirty="0"/>
              <a:t>Compliance (on time, spelling, grammar, presentations, following directions, etc..)</a:t>
            </a:r>
          </a:p>
        </p:txBody>
      </p:sp>
      <p:sp>
        <p:nvSpPr>
          <p:cNvPr id="3" name="Title 2"/>
          <p:cNvSpPr>
            <a:spLocks noGrp="1"/>
          </p:cNvSpPr>
          <p:nvPr>
            <p:ph type="title"/>
          </p:nvPr>
        </p:nvSpPr>
        <p:spPr/>
        <p:txBody>
          <a:bodyPr/>
          <a:lstStyle/>
          <a:p>
            <a:r>
              <a:rPr lang="en-US" dirty="0"/>
              <a:t>How should we grade it?</a:t>
            </a:r>
          </a:p>
        </p:txBody>
      </p:sp>
      <p:pic>
        <p:nvPicPr>
          <p:cNvPr id="5" name="Audio 4">
            <a:hlinkClick r:id="" action="ppaction://media"/>
            <a:extLst>
              <a:ext uri="{FF2B5EF4-FFF2-40B4-BE49-F238E27FC236}">
                <a16:creationId xmlns:a16="http://schemas.microsoft.com/office/drawing/2014/main" id="{EFD72849-2531-42EF-9821-AC6B163DCDF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8160817"/>
      </p:ext>
    </p:extLst>
  </p:cSld>
  <p:clrMapOvr>
    <a:masterClrMapping/>
  </p:clrMapOvr>
  <mc:AlternateContent xmlns:mc="http://schemas.openxmlformats.org/markup-compatibility/2006" xmlns:p14="http://schemas.microsoft.com/office/powerpoint/2010/main">
    <mc:Choice Requires="p14">
      <p:transition spd="slow" p14:dur="2000" advTm="81671"/>
    </mc:Choice>
    <mc:Fallback xmlns="">
      <p:transition spd="slow" advTm="81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2">
                                            <p:txEl>
                                              <p:pRg st="3" end="3"/>
                                            </p:txEl>
                                          </p:spTgt>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p:cTn id="37"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9" dur="500"/>
                                        <p:tgtEl>
                                          <p:spTgt spid="2">
                                            <p:txEl>
                                              <p:pRg st="4" end="4"/>
                                            </p:txEl>
                                          </p:spTgt>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p:cTn id="4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5" dur="500"/>
                                        <p:tgtEl>
                                          <p:spTgt spid="2">
                                            <p:txEl>
                                              <p:pRg st="5" end="5"/>
                                            </p:txEl>
                                          </p:spTgt>
                                        </p:tgtEl>
                                      </p:cBhvr>
                                    </p:animEffect>
                                  </p:childTnLst>
                                </p:cTn>
                              </p:par>
                            </p:childTnLst>
                          </p:cTn>
                        </p:par>
                        <p:par>
                          <p:cTn id="46" fill="hold">
                            <p:stCondLst>
                              <p:cond delay="2000"/>
                            </p:stCondLst>
                            <p:childTnLst>
                              <p:par>
                                <p:cTn id="47" presetID="53" presetClass="entr" presetSubtype="16" fill="hold" nodeType="after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2"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132114" y="1295400"/>
            <a:ext cx="7823199" cy="5045423"/>
          </a:xfrm>
        </p:spPr>
        <p:txBody>
          <a:bodyPr/>
          <a:lstStyle/>
          <a:p>
            <a:pPr marL="0" indent="0">
              <a:buNone/>
            </a:pPr>
            <a:r>
              <a:rPr lang="en-US" b="1" dirty="0"/>
              <a:t>Faithful Caretakers who…</a:t>
            </a:r>
            <a:endParaRPr lang="en-US" dirty="0"/>
          </a:p>
          <a:p>
            <a:pPr marL="400050" lvl="1" indent="0">
              <a:buNone/>
            </a:pPr>
            <a:r>
              <a:rPr lang="en-US" dirty="0"/>
              <a:t>Serve God and others, and care for God's creation</a:t>
            </a:r>
          </a:p>
          <a:p>
            <a:pPr marL="0" indent="0">
              <a:buNone/>
            </a:pPr>
            <a:r>
              <a:rPr lang="en-US" b="1" dirty="0"/>
              <a:t>Assignment/Assessment – </a:t>
            </a:r>
            <a:r>
              <a:rPr lang="en-US" dirty="0"/>
              <a:t>High School students at a school with mandatory service requirement</a:t>
            </a:r>
          </a:p>
          <a:p>
            <a:r>
              <a:rPr lang="en-US" dirty="0"/>
              <a:t>__# hours of required service.  </a:t>
            </a:r>
          </a:p>
          <a:p>
            <a:r>
              <a:rPr lang="en-US" dirty="0"/>
              <a:t>Bible class, once a month, journal about one of those hours.  These need to be ten unique experiences. </a:t>
            </a:r>
          </a:p>
          <a:p>
            <a:r>
              <a:rPr lang="en-US" dirty="0"/>
              <a:t>Students can share that they like it or not…that they think it is worthwhile or not.  </a:t>
            </a:r>
          </a:p>
          <a:p>
            <a:r>
              <a:rPr lang="en-US" dirty="0"/>
              <a:t>They do need to respond to several questions/prompt </a:t>
            </a:r>
          </a:p>
          <a:p>
            <a:r>
              <a:rPr lang="en-US" dirty="0"/>
              <a:t>What does the Bible say about serving others? The poor?  Our attitudes?  Matt. 2:28 or Mark 10:45…</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Example #3</a:t>
            </a:r>
          </a:p>
        </p:txBody>
      </p:sp>
      <p:pic>
        <p:nvPicPr>
          <p:cNvPr id="5" name="Audio 4">
            <a:hlinkClick r:id="" action="ppaction://media"/>
            <a:extLst>
              <a:ext uri="{FF2B5EF4-FFF2-40B4-BE49-F238E27FC236}">
                <a16:creationId xmlns:a16="http://schemas.microsoft.com/office/drawing/2014/main" id="{4E5BF5D4-0081-477C-9932-33C95337308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03193950"/>
      </p:ext>
    </p:extLst>
  </p:cSld>
  <p:clrMapOvr>
    <a:masterClrMapping/>
  </p:clrMapOvr>
  <mc:AlternateContent xmlns:mc="http://schemas.openxmlformats.org/markup-compatibility/2006" xmlns:p14="http://schemas.microsoft.com/office/powerpoint/2010/main">
    <mc:Choice Requires="p14">
      <p:transition spd="slow" p14:dur="2000" advTm="98770"/>
    </mc:Choice>
    <mc:Fallback xmlns="">
      <p:transition spd="slow" advTm="98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p:cTn id="3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2">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
                                            <p:txEl>
                                              <p:pRg st="5" end="5"/>
                                            </p:txEl>
                                          </p:spTgt>
                                        </p:tgtEl>
                                        <p:attrNameLst>
                                          <p:attrName>style.visibility</p:attrName>
                                        </p:attrNameLst>
                                      </p:cBhvr>
                                      <p:to>
                                        <p:strVal val="visible"/>
                                      </p:to>
                                    </p:set>
                                    <p:anim calcmode="lin" valueType="num">
                                      <p:cBhvr>
                                        <p:cTn id="46"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2">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xEl>
                                              <p:pRg st="6" end="6"/>
                                            </p:txEl>
                                          </p:spTgt>
                                        </p:tgtEl>
                                        <p:attrNameLst>
                                          <p:attrName>style.visibility</p:attrName>
                                        </p:attrNameLst>
                                      </p:cBhvr>
                                      <p:to>
                                        <p:strVal val="visible"/>
                                      </p:to>
                                    </p:set>
                                    <p:anim calcmode="lin" valueType="num">
                                      <p:cBhvr>
                                        <p:cTn id="53"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2">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2">
                                            <p:txEl>
                                              <p:pRg st="7" end="7"/>
                                            </p:txEl>
                                          </p:spTgt>
                                        </p:tgtEl>
                                        <p:attrNameLst>
                                          <p:attrName>style.visibility</p:attrName>
                                        </p:attrNameLst>
                                      </p:cBhvr>
                                      <p:to>
                                        <p:strVal val="visible"/>
                                      </p:to>
                                    </p:set>
                                    <p:anim calcmode="lin" valueType="num">
                                      <p:cBhvr>
                                        <p:cTn id="60"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98899" y="1249379"/>
            <a:ext cx="7387902" cy="4830187"/>
          </a:xfrm>
        </p:spPr>
        <p:txBody>
          <a:bodyPr/>
          <a:lstStyle/>
          <a:p>
            <a:r>
              <a:rPr lang="en-US" dirty="0"/>
              <a:t>Develop a rubric on what points should be included (length, depth of answers)</a:t>
            </a:r>
          </a:p>
          <a:p>
            <a:r>
              <a:rPr lang="en-US" dirty="0"/>
              <a:t>Include the required questions, verse, or prompt</a:t>
            </a:r>
          </a:p>
          <a:p>
            <a:r>
              <a:rPr lang="en-US" dirty="0"/>
              <a:t>How could we report on this?</a:t>
            </a:r>
          </a:p>
          <a:p>
            <a:pPr lvl="1"/>
            <a:r>
              <a:rPr lang="en-US" dirty="0"/>
              <a:t>Target skills (concepts about serving, the poor, care of creation, Jesus’ attitude)</a:t>
            </a:r>
          </a:p>
          <a:p>
            <a:pPr lvl="1"/>
            <a:r>
              <a:rPr lang="en-US" dirty="0"/>
              <a:t>Spiritual formation (reflection of personal and spiritual growth, maturity?)</a:t>
            </a:r>
          </a:p>
          <a:p>
            <a:pPr lvl="1"/>
            <a:r>
              <a:rPr lang="en-US" dirty="0"/>
              <a:t>Compliance (on completing the service hours, completing the journaling, length, on time, etc.)</a:t>
            </a:r>
          </a:p>
          <a:p>
            <a:pPr marL="0" indent="0">
              <a:buNone/>
            </a:pPr>
            <a:endParaRPr lang="en-US" dirty="0"/>
          </a:p>
        </p:txBody>
      </p:sp>
      <p:sp>
        <p:nvSpPr>
          <p:cNvPr id="3" name="Title 2"/>
          <p:cNvSpPr>
            <a:spLocks noGrp="1"/>
          </p:cNvSpPr>
          <p:nvPr>
            <p:ph type="title"/>
          </p:nvPr>
        </p:nvSpPr>
        <p:spPr/>
        <p:txBody>
          <a:bodyPr/>
          <a:lstStyle/>
          <a:p>
            <a:r>
              <a:rPr lang="en-US" dirty="0"/>
              <a:t>How should we grade it?</a:t>
            </a:r>
          </a:p>
        </p:txBody>
      </p:sp>
      <p:pic>
        <p:nvPicPr>
          <p:cNvPr id="4" name="Audio 3">
            <a:hlinkClick r:id="" action="ppaction://media"/>
            <a:extLst>
              <a:ext uri="{FF2B5EF4-FFF2-40B4-BE49-F238E27FC236}">
                <a16:creationId xmlns:a16="http://schemas.microsoft.com/office/drawing/2014/main" id="{0943FB2D-8009-494B-9F7E-B16610E73C05}"/>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18098921"/>
      </p:ext>
    </p:extLst>
  </p:cSld>
  <p:clrMapOvr>
    <a:masterClrMapping/>
  </p:clrMapOvr>
  <mc:AlternateContent xmlns:mc="http://schemas.openxmlformats.org/markup-compatibility/2006" xmlns:p14="http://schemas.microsoft.com/office/powerpoint/2010/main">
    <mc:Choice Requires="p14">
      <p:transition spd="slow" p14:dur="2000" advTm="99708"/>
    </mc:Choice>
    <mc:Fallback xmlns="">
      <p:transition spd="slow" advTm="997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2">
                                            <p:txEl>
                                              <p:pRg st="3" end="3"/>
                                            </p:txEl>
                                          </p:spTgt>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p:cTn id="37"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9" dur="500"/>
                                        <p:tgtEl>
                                          <p:spTgt spid="2">
                                            <p:txEl>
                                              <p:pRg st="4" end="4"/>
                                            </p:txEl>
                                          </p:spTgt>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p:cTn id="4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17A34C-46D6-403A-9C17-BCA0FBCF3886}"/>
              </a:ext>
            </a:extLst>
          </p:cNvPr>
          <p:cNvSpPr>
            <a:spLocks noGrp="1"/>
          </p:cNvSpPr>
          <p:nvPr>
            <p:ph type="body" sz="quarter" idx="10"/>
          </p:nvPr>
        </p:nvSpPr>
        <p:spPr/>
        <p:txBody>
          <a:bodyPr/>
          <a:lstStyle/>
          <a:p>
            <a:pPr marL="0" indent="0">
              <a:buNone/>
            </a:pPr>
            <a:r>
              <a:rPr lang="en-US" dirty="0"/>
              <a:t>The next three slides could be used as practice for you or a small group discussion.</a:t>
            </a:r>
          </a:p>
          <a:p>
            <a:pPr marL="457200" indent="-457200">
              <a:buAutoNum type="arabicPeriod"/>
            </a:pPr>
            <a:r>
              <a:rPr lang="en-US" dirty="0"/>
              <a:t>Read the ESO and related competency</a:t>
            </a:r>
          </a:p>
          <a:p>
            <a:pPr marL="457200" indent="-457200">
              <a:buAutoNum type="arabicPeriod"/>
            </a:pPr>
            <a:r>
              <a:rPr lang="en-US" dirty="0"/>
              <a:t>Review slide 15 and see the various ways this could be measured.  Ask yourself what you would want to know to prove to yourself or others that students possess this competency.  What are the indicators?  How can they show that?</a:t>
            </a:r>
          </a:p>
          <a:p>
            <a:pPr marL="457200" indent="-457200">
              <a:buAutoNum type="arabicPeriod"/>
            </a:pPr>
            <a:r>
              <a:rPr lang="en-US" dirty="0"/>
              <a:t>Determine the level (ES, MS, or HS) and subject area (Math, Sci., Bible, SS, etc.)</a:t>
            </a:r>
          </a:p>
          <a:p>
            <a:pPr marL="457200" indent="-457200">
              <a:buAutoNum type="arabicPeriod"/>
            </a:pPr>
            <a:r>
              <a:rPr lang="en-US" dirty="0"/>
              <a:t>Write an assessment with some measurable aspects so that your group would be able to agree if students had “passed.”</a:t>
            </a:r>
          </a:p>
        </p:txBody>
      </p:sp>
      <p:sp>
        <p:nvSpPr>
          <p:cNvPr id="3" name="Title 2">
            <a:extLst>
              <a:ext uri="{FF2B5EF4-FFF2-40B4-BE49-F238E27FC236}">
                <a16:creationId xmlns:a16="http://schemas.microsoft.com/office/drawing/2014/main" id="{0CF114EA-1452-461A-ACB4-9BAED44A9766}"/>
              </a:ext>
            </a:extLst>
          </p:cNvPr>
          <p:cNvSpPr>
            <a:spLocks noGrp="1"/>
          </p:cNvSpPr>
          <p:nvPr>
            <p:ph type="title"/>
          </p:nvPr>
        </p:nvSpPr>
        <p:spPr/>
        <p:txBody>
          <a:bodyPr/>
          <a:lstStyle/>
          <a:p>
            <a:r>
              <a:rPr lang="en-US" dirty="0"/>
              <a:t>Next three slides – Practice!</a:t>
            </a:r>
          </a:p>
        </p:txBody>
      </p:sp>
      <p:pic>
        <p:nvPicPr>
          <p:cNvPr id="4" name="Audio 3">
            <a:hlinkClick r:id="" action="ppaction://media"/>
            <a:extLst>
              <a:ext uri="{FF2B5EF4-FFF2-40B4-BE49-F238E27FC236}">
                <a16:creationId xmlns:a16="http://schemas.microsoft.com/office/drawing/2014/main" id="{90C1DCA6-E51C-4157-A99E-2072F8D921A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3724229"/>
      </p:ext>
    </p:extLst>
  </p:cSld>
  <p:clrMapOvr>
    <a:masterClrMapping/>
  </p:clrMapOvr>
  <mc:AlternateContent xmlns:mc="http://schemas.openxmlformats.org/markup-compatibility/2006" xmlns:p14="http://schemas.microsoft.com/office/powerpoint/2010/main">
    <mc:Choice Requires="p14">
      <p:transition spd="slow" p14:dur="2000" advTm="71140"/>
    </mc:Choice>
    <mc:Fallback xmlns="">
      <p:transition spd="slow" advTm="71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53F6F9-E1B5-4F82-87F2-924586796E30}"/>
              </a:ext>
            </a:extLst>
          </p:cNvPr>
          <p:cNvSpPr>
            <a:spLocks noGrp="1"/>
          </p:cNvSpPr>
          <p:nvPr>
            <p:ph type="body" sz="quarter" idx="10"/>
          </p:nvPr>
        </p:nvSpPr>
        <p:spPr>
          <a:xfrm>
            <a:off x="1298899" y="1865331"/>
            <a:ext cx="7387902" cy="4840269"/>
          </a:xfrm>
        </p:spPr>
        <p:txBody>
          <a:bodyPr/>
          <a:lstStyle/>
          <a:p>
            <a:pPr marL="0" indent="0">
              <a:buNone/>
            </a:pPr>
            <a:r>
              <a:rPr lang="en-US" sz="2000" b="1" i="1" dirty="0"/>
              <a:t>Competency:</a:t>
            </a:r>
          </a:p>
          <a:p>
            <a:pPr marL="0" indent="0">
              <a:buNone/>
            </a:pPr>
            <a:r>
              <a:rPr lang="en-US" b="1" i="1" dirty="0"/>
              <a:t>	</a:t>
            </a:r>
            <a:r>
              <a:rPr lang="en-US" sz="2000" b="1" i="1" dirty="0"/>
              <a:t>able to relate well and work well with others </a:t>
            </a:r>
            <a:endParaRPr lang="en-US" b="1" i="1" dirty="0"/>
          </a:p>
          <a:p>
            <a:pPr marL="0" indent="0">
              <a:buNone/>
            </a:pPr>
            <a:r>
              <a:rPr lang="en-US" dirty="0"/>
              <a:t>Math classes – do these 8 times a year</a:t>
            </a:r>
          </a:p>
          <a:p>
            <a:pPr marL="457200" indent="-457200">
              <a:buFont typeface="+mj-lt"/>
              <a:buAutoNum type="arabicPeriod"/>
            </a:pPr>
            <a:r>
              <a:rPr lang="en-US" dirty="0"/>
              <a:t>Rating of how group works together along with a self-assessment, provided with specific rubric (well-known and communicated to the class)</a:t>
            </a:r>
          </a:p>
          <a:p>
            <a:pPr marL="457200" indent="-457200">
              <a:buFont typeface="+mj-lt"/>
              <a:buAutoNum type="arabicPeriod"/>
            </a:pPr>
            <a:r>
              <a:rPr lang="en-US" dirty="0"/>
              <a:t>Math teachers chart scores and review them with the class, leading a discussion about how the class has improved over time and what they still need to work on (2-3 times during the year)</a:t>
            </a:r>
          </a:p>
          <a:p>
            <a:pPr marL="457200" indent="-457200">
              <a:buFont typeface="+mj-lt"/>
              <a:buAutoNum type="arabicPeriod"/>
            </a:pPr>
            <a:r>
              <a:rPr lang="en-US" dirty="0"/>
              <a:t>Results of first and last ratings are reported in annual assessment report</a:t>
            </a:r>
          </a:p>
          <a:p>
            <a:pPr marL="0" indent="0">
              <a:buNone/>
            </a:pPr>
            <a:endParaRPr lang="en-US" dirty="0"/>
          </a:p>
          <a:p>
            <a:pPr marL="0" indent="0">
              <a:buNone/>
            </a:pPr>
            <a:r>
              <a:rPr lang="en-US" dirty="0"/>
              <a:t> </a:t>
            </a:r>
          </a:p>
        </p:txBody>
      </p:sp>
      <p:sp>
        <p:nvSpPr>
          <p:cNvPr id="3" name="Title 2">
            <a:extLst>
              <a:ext uri="{FF2B5EF4-FFF2-40B4-BE49-F238E27FC236}">
                <a16:creationId xmlns:a16="http://schemas.microsoft.com/office/drawing/2014/main" id="{C1211FE5-078C-4FC0-831E-074CC7FB20D2}"/>
              </a:ext>
            </a:extLst>
          </p:cNvPr>
          <p:cNvSpPr>
            <a:spLocks noGrp="1"/>
          </p:cNvSpPr>
          <p:nvPr>
            <p:ph type="title"/>
          </p:nvPr>
        </p:nvSpPr>
        <p:spPr>
          <a:xfrm>
            <a:off x="1148316" y="505567"/>
            <a:ext cx="7538485" cy="620196"/>
          </a:xfrm>
        </p:spPr>
        <p:txBody>
          <a:bodyPr/>
          <a:lstStyle/>
          <a:p>
            <a:r>
              <a:rPr lang="en-US" dirty="0"/>
              <a:t>Examples of assessing ESOs</a:t>
            </a:r>
          </a:p>
        </p:txBody>
      </p:sp>
      <p:cxnSp>
        <p:nvCxnSpPr>
          <p:cNvPr id="5" name="Straight Connector 4">
            <a:extLst>
              <a:ext uri="{FF2B5EF4-FFF2-40B4-BE49-F238E27FC236}">
                <a16:creationId xmlns:a16="http://schemas.microsoft.com/office/drawing/2014/main" id="{A5A41A8F-7C46-4601-B90B-347F69D4FF73}"/>
              </a:ext>
            </a:extLst>
          </p:cNvPr>
          <p:cNvCxnSpPr/>
          <p:nvPr/>
        </p:nvCxnSpPr>
        <p:spPr>
          <a:xfrm>
            <a:off x="1298899" y="2344615"/>
            <a:ext cx="7387902"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192BD533-940C-4D79-816C-CD282EC2C294}"/>
              </a:ext>
            </a:extLst>
          </p:cNvPr>
          <p:cNvSpPr txBox="1"/>
          <p:nvPr/>
        </p:nvSpPr>
        <p:spPr>
          <a:xfrm>
            <a:off x="1298899" y="1125763"/>
            <a:ext cx="7387902" cy="830997"/>
          </a:xfrm>
          <a:prstGeom prst="rect">
            <a:avLst/>
          </a:prstGeom>
          <a:noFill/>
        </p:spPr>
        <p:txBody>
          <a:bodyPr wrap="square" rtlCol="0">
            <a:spAutoFit/>
          </a:bodyPr>
          <a:lstStyle/>
          <a:p>
            <a:r>
              <a:rPr lang="en-US" sz="2400" b="1" dirty="0"/>
              <a:t>ESO:  </a:t>
            </a:r>
            <a:r>
              <a:rPr lang="en-US" sz="2400" b="1" dirty="0">
                <a:solidFill>
                  <a:schemeClr val="accent6">
                    <a:lumMod val="75000"/>
                  </a:schemeClr>
                </a:solidFill>
              </a:rPr>
              <a:t>respects the worth of every individual as made in God’s image</a:t>
            </a:r>
          </a:p>
        </p:txBody>
      </p:sp>
      <p:pic>
        <p:nvPicPr>
          <p:cNvPr id="8" name="Audio 7">
            <a:hlinkClick r:id="" action="ppaction://media"/>
            <a:extLst>
              <a:ext uri="{FF2B5EF4-FFF2-40B4-BE49-F238E27FC236}">
                <a16:creationId xmlns:a16="http://schemas.microsoft.com/office/drawing/2014/main" id="{A9EF16A3-7027-4409-893C-2A23DFF3FB11}"/>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9722229"/>
      </p:ext>
    </p:extLst>
  </p:cSld>
  <p:clrMapOvr>
    <a:masterClrMapping/>
  </p:clrMapOvr>
  <mc:AlternateContent xmlns:mc="http://schemas.openxmlformats.org/markup-compatibility/2006" xmlns:p14="http://schemas.microsoft.com/office/powerpoint/2010/main">
    <mc:Choice Requires="p14">
      <p:transition spd="slow" p14:dur="2000" advTm="144014"/>
    </mc:Choice>
    <mc:Fallback xmlns="">
      <p:transition spd="slow" advTm="144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p:cTn id="18"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
                                            <p:txEl>
                                              <p:pRg st="0" end="0"/>
                                            </p:txEl>
                                          </p:spTgt>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p:cTn id="2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 calcmode="lin" valueType="num">
                                      <p:cBhvr>
                                        <p:cTn id="30"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32" dur="500"/>
                                        <p:tgtEl>
                                          <p:spTgt spid="2">
                                            <p:txEl>
                                              <p:pRg st="2" end="2"/>
                                            </p:txEl>
                                          </p:spTgt>
                                        </p:tgtEl>
                                      </p:cBhvr>
                                    </p:animEffect>
                                  </p:childTnLst>
                                </p:cTn>
                              </p:par>
                              <p:par>
                                <p:cTn id="33" presetID="53" presetClass="entr" presetSubtype="16" fill="hold" nodeType="with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 calcmode="lin" valueType="num">
                                      <p:cBhvr>
                                        <p:cTn id="35"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 calcmode="lin" valueType="num">
                                      <p:cBhvr>
                                        <p:cTn id="4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2">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 calcmode="lin" valueType="num">
                                      <p:cBhvr>
                                        <p:cTn id="49"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2" fill="hold" display="0">
                  <p:stCondLst>
                    <p:cond delay="indefinite"/>
                  </p:stCondLst>
                  <p:endCondLst>
                    <p:cond evt="onStopAudio" delay="0">
                      <p:tgtEl>
                        <p:sldTgt/>
                      </p:tgtEl>
                    </p:cond>
                  </p:endCondLst>
                </p:cTn>
                <p:tgtEl>
                  <p:spTgt spid="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53F6F9-E1B5-4F82-87F2-924586796E30}"/>
              </a:ext>
            </a:extLst>
          </p:cNvPr>
          <p:cNvSpPr>
            <a:spLocks noGrp="1"/>
          </p:cNvSpPr>
          <p:nvPr>
            <p:ph type="body" sz="quarter" idx="10"/>
          </p:nvPr>
        </p:nvSpPr>
        <p:spPr>
          <a:xfrm>
            <a:off x="1298899" y="1956760"/>
            <a:ext cx="7387902" cy="4384063"/>
          </a:xfrm>
        </p:spPr>
        <p:txBody>
          <a:bodyPr/>
          <a:lstStyle/>
          <a:p>
            <a:pPr marL="0" indent="0">
              <a:buNone/>
            </a:pPr>
            <a:r>
              <a:rPr lang="en-US" sz="2000" b="1" i="1" dirty="0"/>
              <a:t>Competency:</a:t>
            </a:r>
          </a:p>
          <a:p>
            <a:pPr marL="0" indent="0">
              <a:buNone/>
            </a:pPr>
            <a:r>
              <a:rPr lang="en-US" sz="2000" b="1" i="1" dirty="0"/>
              <a:t>     understand others’ viewpoints and perspectives on life</a:t>
            </a:r>
          </a:p>
          <a:p>
            <a:pPr marL="0" indent="0">
              <a:buNone/>
            </a:pPr>
            <a:endParaRPr lang="en-US" sz="1050" dirty="0"/>
          </a:p>
          <a:p>
            <a:pPr marL="0" indent="0">
              <a:buNone/>
            </a:pPr>
            <a:r>
              <a:rPr lang="en-US" dirty="0"/>
              <a:t>HS Literature classes – do these 4 times a year</a:t>
            </a:r>
          </a:p>
          <a:p>
            <a:pPr marL="457200" indent="-457200">
              <a:buFont typeface="+mj-lt"/>
              <a:buAutoNum type="arabicPeriod"/>
            </a:pPr>
            <a:r>
              <a:rPr lang="en-US" dirty="0"/>
              <a:t>Develop a rubric together as a class to help students understand the idea of multiple perspectives (point, counterpoint arguments)</a:t>
            </a:r>
          </a:p>
          <a:p>
            <a:pPr marL="457200" indent="-457200">
              <a:buFont typeface="+mj-lt"/>
              <a:buAutoNum type="arabicPeriod"/>
            </a:pPr>
            <a:r>
              <a:rPr lang="en-US" dirty="0"/>
              <a:t>Four times a year, an assignment will contain these items in the grading rubric along with regular grading items for literature review essays</a:t>
            </a:r>
          </a:p>
          <a:p>
            <a:pPr marL="457200" indent="-457200">
              <a:buFont typeface="+mj-lt"/>
              <a:buAutoNum type="arabicPeriod"/>
            </a:pPr>
            <a:r>
              <a:rPr lang="en-US" dirty="0"/>
              <a:t>Results of first and last ratings are reported in annual assessment report</a:t>
            </a:r>
          </a:p>
          <a:p>
            <a:pPr marL="0" indent="0">
              <a:buNone/>
            </a:pPr>
            <a:endParaRPr lang="en-US" dirty="0"/>
          </a:p>
          <a:p>
            <a:pPr marL="0" indent="0">
              <a:buNone/>
            </a:pPr>
            <a:r>
              <a:rPr lang="en-US" dirty="0"/>
              <a:t> </a:t>
            </a:r>
          </a:p>
        </p:txBody>
      </p:sp>
      <p:sp>
        <p:nvSpPr>
          <p:cNvPr id="3" name="Title 2">
            <a:extLst>
              <a:ext uri="{FF2B5EF4-FFF2-40B4-BE49-F238E27FC236}">
                <a16:creationId xmlns:a16="http://schemas.microsoft.com/office/drawing/2014/main" id="{C1211FE5-078C-4FC0-831E-074CC7FB20D2}"/>
              </a:ext>
            </a:extLst>
          </p:cNvPr>
          <p:cNvSpPr>
            <a:spLocks noGrp="1"/>
          </p:cNvSpPr>
          <p:nvPr>
            <p:ph type="title"/>
          </p:nvPr>
        </p:nvSpPr>
        <p:spPr/>
        <p:txBody>
          <a:bodyPr/>
          <a:lstStyle/>
          <a:p>
            <a:r>
              <a:rPr lang="en-US" dirty="0"/>
              <a:t>Examples of assessing ESOs</a:t>
            </a:r>
          </a:p>
        </p:txBody>
      </p:sp>
      <p:cxnSp>
        <p:nvCxnSpPr>
          <p:cNvPr id="5" name="Straight Connector 4">
            <a:extLst>
              <a:ext uri="{FF2B5EF4-FFF2-40B4-BE49-F238E27FC236}">
                <a16:creationId xmlns:a16="http://schemas.microsoft.com/office/drawing/2014/main" id="{A5A41A8F-7C46-4601-B90B-347F69D4FF73}"/>
              </a:ext>
            </a:extLst>
          </p:cNvPr>
          <p:cNvCxnSpPr/>
          <p:nvPr/>
        </p:nvCxnSpPr>
        <p:spPr>
          <a:xfrm>
            <a:off x="1298899" y="2324441"/>
            <a:ext cx="7387902"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1D874DB-2559-42BD-803C-22CE6DA6D9D0}"/>
              </a:ext>
            </a:extLst>
          </p:cNvPr>
          <p:cNvSpPr txBox="1"/>
          <p:nvPr/>
        </p:nvSpPr>
        <p:spPr>
          <a:xfrm>
            <a:off x="1298899" y="1125763"/>
            <a:ext cx="7387902" cy="830997"/>
          </a:xfrm>
          <a:prstGeom prst="rect">
            <a:avLst/>
          </a:prstGeom>
          <a:noFill/>
        </p:spPr>
        <p:txBody>
          <a:bodyPr wrap="square" rtlCol="0">
            <a:spAutoFit/>
          </a:bodyPr>
          <a:lstStyle/>
          <a:p>
            <a:r>
              <a:rPr lang="en-US" sz="2400" b="1" dirty="0"/>
              <a:t>ESO:  </a:t>
            </a:r>
            <a:r>
              <a:rPr lang="en-US" sz="2400" b="1" dirty="0">
                <a:solidFill>
                  <a:schemeClr val="accent6">
                    <a:lumMod val="75000"/>
                  </a:schemeClr>
                </a:solidFill>
              </a:rPr>
              <a:t>respects the worth of every individual as made in God’s image</a:t>
            </a:r>
          </a:p>
        </p:txBody>
      </p:sp>
      <p:pic>
        <p:nvPicPr>
          <p:cNvPr id="4" name="Audio 3">
            <a:hlinkClick r:id="" action="ppaction://media"/>
            <a:extLst>
              <a:ext uri="{FF2B5EF4-FFF2-40B4-BE49-F238E27FC236}">
                <a16:creationId xmlns:a16="http://schemas.microsoft.com/office/drawing/2014/main" id="{4441D00E-0939-4118-BFD0-5A083D01B6D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86700015"/>
      </p:ext>
    </p:extLst>
  </p:cSld>
  <p:clrMapOvr>
    <a:masterClrMapping/>
  </p:clrMapOvr>
  <mc:AlternateContent xmlns:mc="http://schemas.openxmlformats.org/markup-compatibility/2006" xmlns:p14="http://schemas.microsoft.com/office/powerpoint/2010/main">
    <mc:Choice Requires="p14">
      <p:transition spd="slow" p14:dur="2000" advTm="99935"/>
    </mc:Choice>
    <mc:Fallback xmlns="">
      <p:transition spd="slow" advTm="99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p:cTn id="18"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
                                            <p:txEl>
                                              <p:pRg st="0" end="0"/>
                                            </p:txEl>
                                          </p:spTgt>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p:cTn id="2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 calcmode="lin" valueType="num">
                                      <p:cBhvr>
                                        <p:cTn id="30"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2" dur="500"/>
                                        <p:tgtEl>
                                          <p:spTgt spid="2">
                                            <p:txEl>
                                              <p:pRg st="3" end="3"/>
                                            </p:txEl>
                                          </p:spTgt>
                                        </p:tgtEl>
                                      </p:cBhvr>
                                    </p:animEffect>
                                  </p:childTnLst>
                                </p:cTn>
                              </p:par>
                              <p:par>
                                <p:cTn id="33" presetID="53" presetClass="entr" presetSubtype="16" fill="hold" nodeType="with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2">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
                                            <p:txEl>
                                              <p:pRg st="8" end="8"/>
                                            </p:txEl>
                                          </p:spTgt>
                                        </p:tgtEl>
                                        <p:attrNameLst>
                                          <p:attrName>style.visibility</p:attrName>
                                        </p:attrNameLst>
                                      </p:cBhvr>
                                      <p:to>
                                        <p:strVal val="visible"/>
                                      </p:to>
                                    </p:set>
                                    <p:anim calcmode="lin" valueType="num">
                                      <p:cBhvr>
                                        <p:cTn id="56"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9"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53F6F9-E1B5-4F82-87F2-924586796E30}"/>
              </a:ext>
            </a:extLst>
          </p:cNvPr>
          <p:cNvSpPr>
            <a:spLocks noGrp="1"/>
          </p:cNvSpPr>
          <p:nvPr>
            <p:ph type="body" sz="quarter" idx="10"/>
          </p:nvPr>
        </p:nvSpPr>
        <p:spPr>
          <a:xfrm>
            <a:off x="1298899" y="2008462"/>
            <a:ext cx="7634086" cy="4840269"/>
          </a:xfrm>
        </p:spPr>
        <p:txBody>
          <a:bodyPr/>
          <a:lstStyle/>
          <a:p>
            <a:pPr marL="0" indent="0">
              <a:buNone/>
            </a:pPr>
            <a:r>
              <a:rPr lang="en-US" sz="2000" b="1" i="1" dirty="0"/>
              <a:t>Competency:</a:t>
            </a:r>
          </a:p>
          <a:p>
            <a:pPr marL="0" indent="0">
              <a:buNone/>
            </a:pPr>
            <a:r>
              <a:rPr lang="en-US" sz="2000" b="1" i="1" dirty="0"/>
              <a:t>       applies learning to healthy choices affecting lifestyle</a:t>
            </a:r>
          </a:p>
          <a:p>
            <a:pPr marL="0" indent="0">
              <a:buNone/>
            </a:pPr>
            <a:endParaRPr lang="en-US" sz="1050" dirty="0"/>
          </a:p>
          <a:p>
            <a:pPr marL="0" indent="0">
              <a:buNone/>
            </a:pPr>
            <a:r>
              <a:rPr lang="en-US" dirty="0"/>
              <a:t>MS classes, combined paper or project (with choices)</a:t>
            </a:r>
          </a:p>
          <a:p>
            <a:pPr marL="457200" indent="-457200">
              <a:buFont typeface="+mj-lt"/>
              <a:buAutoNum type="arabicPeriod"/>
            </a:pPr>
            <a:r>
              <a:rPr lang="en-US" dirty="0"/>
              <a:t>Develop a rubric together for the five disciplines</a:t>
            </a:r>
          </a:p>
          <a:p>
            <a:pPr marL="457200" indent="-457200">
              <a:buFont typeface="+mj-lt"/>
              <a:buAutoNum type="arabicPeriod"/>
            </a:pPr>
            <a:r>
              <a:rPr lang="en-US" dirty="0"/>
              <a:t>Have each teacher explain their discipline’s contribution to the project and why their area provides an important aspect to the whole</a:t>
            </a:r>
          </a:p>
          <a:p>
            <a:pPr marL="457200" indent="-457200">
              <a:buFont typeface="+mj-lt"/>
              <a:buAutoNum type="arabicPeriod"/>
            </a:pPr>
            <a:r>
              <a:rPr lang="en-US" dirty="0"/>
              <a:t>Paper/project is graded on content but separately, teachers can collect the rubric ratings that pertain to the competency above.</a:t>
            </a:r>
          </a:p>
          <a:p>
            <a:pPr marL="457200" indent="-457200">
              <a:buFont typeface="+mj-lt"/>
              <a:buAutoNum type="arabicPeriod"/>
            </a:pPr>
            <a:r>
              <a:rPr lang="en-US" dirty="0"/>
              <a:t>Results are reported in annual assessment report</a:t>
            </a:r>
          </a:p>
          <a:p>
            <a:pPr marL="0" indent="0">
              <a:buNone/>
            </a:pPr>
            <a:endParaRPr lang="en-US" dirty="0"/>
          </a:p>
          <a:p>
            <a:pPr marL="0" indent="0">
              <a:buNone/>
            </a:pPr>
            <a:r>
              <a:rPr lang="en-US" dirty="0"/>
              <a:t> </a:t>
            </a:r>
          </a:p>
        </p:txBody>
      </p:sp>
      <p:sp>
        <p:nvSpPr>
          <p:cNvPr id="3" name="Title 2">
            <a:extLst>
              <a:ext uri="{FF2B5EF4-FFF2-40B4-BE49-F238E27FC236}">
                <a16:creationId xmlns:a16="http://schemas.microsoft.com/office/drawing/2014/main" id="{C1211FE5-078C-4FC0-831E-074CC7FB20D2}"/>
              </a:ext>
            </a:extLst>
          </p:cNvPr>
          <p:cNvSpPr>
            <a:spLocks noGrp="1"/>
          </p:cNvSpPr>
          <p:nvPr>
            <p:ph type="title"/>
          </p:nvPr>
        </p:nvSpPr>
        <p:spPr/>
        <p:txBody>
          <a:bodyPr/>
          <a:lstStyle/>
          <a:p>
            <a:r>
              <a:rPr lang="en-US" dirty="0"/>
              <a:t>Examples of assessing ESOs</a:t>
            </a:r>
          </a:p>
        </p:txBody>
      </p:sp>
      <p:cxnSp>
        <p:nvCxnSpPr>
          <p:cNvPr id="5" name="Straight Connector 4">
            <a:extLst>
              <a:ext uri="{FF2B5EF4-FFF2-40B4-BE49-F238E27FC236}">
                <a16:creationId xmlns:a16="http://schemas.microsoft.com/office/drawing/2014/main" id="{A5A41A8F-7C46-4601-B90B-347F69D4FF73}"/>
              </a:ext>
            </a:extLst>
          </p:cNvPr>
          <p:cNvCxnSpPr/>
          <p:nvPr/>
        </p:nvCxnSpPr>
        <p:spPr>
          <a:xfrm>
            <a:off x="1298899" y="2373514"/>
            <a:ext cx="7387902"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E94826E2-761F-47AE-A25C-E05D158A086D}"/>
              </a:ext>
            </a:extLst>
          </p:cNvPr>
          <p:cNvSpPr txBox="1"/>
          <p:nvPr/>
        </p:nvSpPr>
        <p:spPr>
          <a:xfrm>
            <a:off x="1298899" y="1125763"/>
            <a:ext cx="7387902" cy="830997"/>
          </a:xfrm>
          <a:prstGeom prst="rect">
            <a:avLst/>
          </a:prstGeom>
          <a:noFill/>
        </p:spPr>
        <p:txBody>
          <a:bodyPr wrap="square" rtlCol="0">
            <a:spAutoFit/>
          </a:bodyPr>
          <a:lstStyle/>
          <a:p>
            <a:r>
              <a:rPr lang="en-US" sz="2400" b="1" dirty="0"/>
              <a:t>ESO: </a:t>
            </a:r>
            <a:r>
              <a:rPr lang="en-US" sz="2400" b="1" dirty="0">
                <a:solidFill>
                  <a:schemeClr val="accent6">
                    <a:lumMod val="75000"/>
                  </a:schemeClr>
                </a:solidFill>
              </a:rPr>
              <a:t>Demonstrates well-balanced, emotionally healthy living </a:t>
            </a:r>
            <a:endParaRPr lang="en-US" sz="2400" b="1" dirty="0"/>
          </a:p>
        </p:txBody>
      </p:sp>
      <p:pic>
        <p:nvPicPr>
          <p:cNvPr id="4" name="Audio 3">
            <a:hlinkClick r:id="" action="ppaction://media"/>
            <a:extLst>
              <a:ext uri="{FF2B5EF4-FFF2-40B4-BE49-F238E27FC236}">
                <a16:creationId xmlns:a16="http://schemas.microsoft.com/office/drawing/2014/main" id="{373E9A0A-26D9-4BCF-A04D-F378D0C57A4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85923454"/>
      </p:ext>
    </p:extLst>
  </p:cSld>
  <p:clrMapOvr>
    <a:masterClrMapping/>
  </p:clrMapOvr>
  <mc:AlternateContent xmlns:mc="http://schemas.openxmlformats.org/markup-compatibility/2006" xmlns:p14="http://schemas.microsoft.com/office/powerpoint/2010/main">
    <mc:Choice Requires="p14">
      <p:transition spd="slow" p14:dur="2000" advTm="163873"/>
    </mc:Choice>
    <mc:Fallback xmlns="">
      <p:transition spd="slow" advTm="163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p:cTn id="18"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
                                            <p:txEl>
                                              <p:pRg st="0" end="0"/>
                                            </p:txEl>
                                          </p:spTgt>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p:cTn id="23"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 calcmode="lin" valueType="num">
                                      <p:cBhvr>
                                        <p:cTn id="30"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2" dur="500"/>
                                        <p:tgtEl>
                                          <p:spTgt spid="2">
                                            <p:txEl>
                                              <p:pRg st="3" end="3"/>
                                            </p:txEl>
                                          </p:spTgt>
                                        </p:tgtEl>
                                      </p:cBhvr>
                                    </p:animEffect>
                                  </p:childTnLst>
                                </p:cTn>
                              </p:par>
                              <p:par>
                                <p:cTn id="33" presetID="53" presetClass="entr" presetSubtype="16" fill="hold" nodeType="with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2">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 calcmode="lin" valueType="num">
                                      <p:cBhvr>
                                        <p:cTn id="56"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9"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BC0330-1B16-4B0C-A08F-D8041DEEA175}"/>
              </a:ext>
            </a:extLst>
          </p:cNvPr>
          <p:cNvSpPr>
            <a:spLocks noGrp="1"/>
          </p:cNvSpPr>
          <p:nvPr>
            <p:ph type="body" sz="quarter" idx="10"/>
          </p:nvPr>
        </p:nvSpPr>
        <p:spPr>
          <a:xfrm>
            <a:off x="961292" y="1275906"/>
            <a:ext cx="7948792" cy="5064917"/>
          </a:xfrm>
        </p:spPr>
        <p:txBody>
          <a:bodyPr/>
          <a:lstStyle/>
          <a:p>
            <a:r>
              <a:rPr lang="en-US" dirty="0"/>
              <a:t>Biggest obstacle…you can’t grade “issues of the heart”</a:t>
            </a:r>
          </a:p>
          <a:p>
            <a:r>
              <a:rPr lang="en-US" dirty="0"/>
              <a:t>Correct and Incorrect.</a:t>
            </a:r>
          </a:p>
          <a:p>
            <a:r>
              <a:rPr lang="en-US" dirty="0"/>
              <a:t>We never want to put a grade on student’s honest reflection of their heart.  A=believe, F=not</a:t>
            </a:r>
          </a:p>
          <a:p>
            <a:r>
              <a:rPr lang="en-US" dirty="0"/>
              <a:t>However, we can grade many aspects.</a:t>
            </a:r>
          </a:p>
          <a:p>
            <a:pPr lvl="1"/>
            <a:r>
              <a:rPr lang="en-US" dirty="0"/>
              <a:t>Did you learn the material? </a:t>
            </a:r>
          </a:p>
          <a:p>
            <a:pPr lvl="1"/>
            <a:r>
              <a:rPr lang="en-US" dirty="0"/>
              <a:t>What do you think, and explain your thinking.</a:t>
            </a:r>
          </a:p>
          <a:p>
            <a:pPr lvl="1"/>
            <a:r>
              <a:rPr lang="en-US" dirty="0"/>
              <a:t>What would be a biblical worldview in this situation?  (Never make them say it is theirs.)</a:t>
            </a:r>
          </a:p>
          <a:p>
            <a:pPr lvl="1"/>
            <a:r>
              <a:rPr lang="en-US" dirty="0"/>
              <a:t>Reflection, journaling, self-assessment, explain why a Christian thinks, give biblical support for, Why did Jesus say?, interview others, etc. Follow-up!</a:t>
            </a:r>
          </a:p>
          <a:p>
            <a:pPr lvl="1"/>
            <a:r>
              <a:rPr lang="en-US" dirty="0"/>
              <a:t>MAKE IT SAFE TO BE HONEST!</a:t>
            </a:r>
          </a:p>
          <a:p>
            <a:pPr lvl="1"/>
            <a:endParaRPr lang="en-US" dirty="0"/>
          </a:p>
          <a:p>
            <a:pPr lvl="1"/>
            <a:endParaRPr lang="en-US" dirty="0"/>
          </a:p>
          <a:p>
            <a:endParaRPr lang="en-US" dirty="0"/>
          </a:p>
        </p:txBody>
      </p:sp>
      <p:sp>
        <p:nvSpPr>
          <p:cNvPr id="3" name="Title 2">
            <a:extLst>
              <a:ext uri="{FF2B5EF4-FFF2-40B4-BE49-F238E27FC236}">
                <a16:creationId xmlns:a16="http://schemas.microsoft.com/office/drawing/2014/main" id="{8142CD94-9006-4A93-AB9A-0471B0C495F1}"/>
              </a:ext>
            </a:extLst>
          </p:cNvPr>
          <p:cNvSpPr>
            <a:spLocks noGrp="1"/>
          </p:cNvSpPr>
          <p:nvPr>
            <p:ph type="title"/>
          </p:nvPr>
        </p:nvSpPr>
        <p:spPr/>
        <p:txBody>
          <a:bodyPr/>
          <a:lstStyle/>
          <a:p>
            <a:r>
              <a:rPr lang="en-US" dirty="0"/>
              <a:t>Grading</a:t>
            </a:r>
          </a:p>
        </p:txBody>
      </p:sp>
      <p:pic>
        <p:nvPicPr>
          <p:cNvPr id="4" name="Audio 3">
            <a:hlinkClick r:id="" action="ppaction://media"/>
            <a:extLst>
              <a:ext uri="{FF2B5EF4-FFF2-40B4-BE49-F238E27FC236}">
                <a16:creationId xmlns:a16="http://schemas.microsoft.com/office/drawing/2014/main" id="{677F0C8A-BDA8-4769-AFEE-0FF6261A0AD3}"/>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08795923"/>
      </p:ext>
    </p:extLst>
  </p:cSld>
  <p:clrMapOvr>
    <a:masterClrMapping/>
  </p:clrMapOvr>
  <mc:AlternateContent xmlns:mc="http://schemas.openxmlformats.org/markup-compatibility/2006" xmlns:p14="http://schemas.microsoft.com/office/powerpoint/2010/main">
    <mc:Choice Requires="p14">
      <p:transition spd="slow" p14:dur="2000" advTm="110736"/>
    </mc:Choice>
    <mc:Fallback xmlns="">
      <p:transition spd="slow" advTm="110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p:cTn id="3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2">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
                                            <p:txEl>
                                              <p:pRg st="5" end="5"/>
                                            </p:txEl>
                                          </p:spTgt>
                                        </p:tgtEl>
                                        <p:attrNameLst>
                                          <p:attrName>style.visibility</p:attrName>
                                        </p:attrNameLst>
                                      </p:cBhvr>
                                      <p:to>
                                        <p:strVal val="visible"/>
                                      </p:to>
                                    </p:set>
                                    <p:anim calcmode="lin" valueType="num">
                                      <p:cBhvr>
                                        <p:cTn id="46"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2">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xEl>
                                              <p:pRg st="6" end="6"/>
                                            </p:txEl>
                                          </p:spTgt>
                                        </p:tgtEl>
                                        <p:attrNameLst>
                                          <p:attrName>style.visibility</p:attrName>
                                        </p:attrNameLst>
                                      </p:cBhvr>
                                      <p:to>
                                        <p:strVal val="visible"/>
                                      </p:to>
                                    </p:set>
                                    <p:anim calcmode="lin" valueType="num">
                                      <p:cBhvr>
                                        <p:cTn id="53"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2">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2">
                                            <p:txEl>
                                              <p:pRg st="7" end="7"/>
                                            </p:txEl>
                                          </p:spTgt>
                                        </p:tgtEl>
                                        <p:attrNameLst>
                                          <p:attrName>style.visibility</p:attrName>
                                        </p:attrNameLst>
                                      </p:cBhvr>
                                      <p:to>
                                        <p:strVal val="visible"/>
                                      </p:to>
                                    </p:set>
                                    <p:anim calcmode="lin" valueType="num">
                                      <p:cBhvr>
                                        <p:cTn id="60"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2">
                                            <p:txEl>
                                              <p:p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2">
                                            <p:txEl>
                                              <p:pRg st="8" end="8"/>
                                            </p:txEl>
                                          </p:spTgt>
                                        </p:tgtEl>
                                        <p:attrNameLst>
                                          <p:attrName>style.visibility</p:attrName>
                                        </p:attrNameLst>
                                      </p:cBhvr>
                                      <p:to>
                                        <p:strVal val="visible"/>
                                      </p:to>
                                    </p:set>
                                    <p:anim calcmode="lin" valueType="num">
                                      <p:cBhvr>
                                        <p:cTn id="67"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0"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44217" y="1232452"/>
            <a:ext cx="3369366" cy="5108371"/>
          </a:xfrm>
        </p:spPr>
        <p:txBody>
          <a:bodyPr/>
          <a:lstStyle/>
          <a:p>
            <a:r>
              <a:rPr lang="en-US" dirty="0"/>
              <a:t>Surveys</a:t>
            </a:r>
          </a:p>
          <a:p>
            <a:r>
              <a:rPr lang="en-US" dirty="0"/>
              <a:t>Numbers of…</a:t>
            </a:r>
          </a:p>
          <a:p>
            <a:pPr lvl="1"/>
            <a:r>
              <a:rPr lang="en-US" sz="2000" dirty="0"/>
              <a:t>Enrollments</a:t>
            </a:r>
          </a:p>
          <a:p>
            <a:pPr lvl="1"/>
            <a:r>
              <a:rPr lang="en-US" sz="2000" dirty="0"/>
              <a:t>Conferences</a:t>
            </a:r>
          </a:p>
          <a:p>
            <a:pPr lvl="1"/>
            <a:r>
              <a:rPr lang="en-US" sz="2000" dirty="0"/>
              <a:t>Referrals/Students </a:t>
            </a:r>
            <a:r>
              <a:rPr lang="en-US" sz="2000" dirty="0" err="1"/>
              <a:t>discipled</a:t>
            </a:r>
            <a:endParaRPr lang="en-US" sz="2000" dirty="0"/>
          </a:p>
          <a:p>
            <a:pPr lvl="1"/>
            <a:r>
              <a:rPr lang="en-US" sz="2000" dirty="0"/>
              <a:t>Projects/entries</a:t>
            </a:r>
          </a:p>
          <a:p>
            <a:pPr lvl="1"/>
            <a:r>
              <a:rPr lang="en-US" sz="2000" dirty="0"/>
              <a:t>AP Tests/Credits earned</a:t>
            </a:r>
          </a:p>
          <a:p>
            <a:pPr lvl="1"/>
            <a:r>
              <a:rPr lang="en-US" sz="2000" dirty="0"/>
              <a:t>Service hours</a:t>
            </a:r>
          </a:p>
          <a:p>
            <a:r>
              <a:rPr lang="en-US" dirty="0"/>
              <a:t>Test scores/awards</a:t>
            </a:r>
          </a:p>
          <a:p>
            <a:r>
              <a:rPr lang="en-US" dirty="0"/>
              <a:t>Classroom evaluations</a:t>
            </a:r>
          </a:p>
          <a:p>
            <a:r>
              <a:rPr lang="en-US" dirty="0"/>
              <a:t>Reflections</a:t>
            </a:r>
          </a:p>
        </p:txBody>
      </p:sp>
      <p:sp>
        <p:nvSpPr>
          <p:cNvPr id="3" name="Title 2"/>
          <p:cNvSpPr>
            <a:spLocks noGrp="1"/>
          </p:cNvSpPr>
          <p:nvPr>
            <p:ph type="title"/>
          </p:nvPr>
        </p:nvSpPr>
        <p:spPr>
          <a:xfrm>
            <a:off x="944217" y="505566"/>
            <a:ext cx="3369366" cy="620197"/>
          </a:xfrm>
        </p:spPr>
        <p:txBody>
          <a:bodyPr/>
          <a:lstStyle/>
          <a:p>
            <a:r>
              <a:rPr lang="en-US" dirty="0"/>
              <a:t>Other data?</a:t>
            </a:r>
          </a:p>
        </p:txBody>
      </p:sp>
      <p:pic>
        <p:nvPicPr>
          <p:cNvPr id="1026" name="Picture 2" descr="http://wiki.mca.org.tw/lib/exe/fetch.php?media=procedures_manual:010_sw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573" y="130953"/>
            <a:ext cx="4667427" cy="6597838"/>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59E2C908-A17A-46AD-AEDB-B7B201A0DDF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015258332"/>
      </p:ext>
    </p:extLst>
  </p:cSld>
  <p:clrMapOvr>
    <a:masterClrMapping/>
  </p:clrMapOvr>
  <mc:AlternateContent xmlns:mc="http://schemas.openxmlformats.org/markup-compatibility/2006" xmlns:p14="http://schemas.microsoft.com/office/powerpoint/2010/main">
    <mc:Choice Requires="p14">
      <p:transition spd="slow" p14:dur="2000" advTm="41872"/>
    </mc:Choice>
    <mc:Fallback xmlns="">
      <p:transition spd="slow" advTm="41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8E6B68-C681-445E-9A3E-78D6EABE5E43}"/>
              </a:ext>
            </a:extLst>
          </p:cNvPr>
          <p:cNvPicPr>
            <a:picLocks noChangeAspect="1"/>
          </p:cNvPicPr>
          <p:nvPr/>
        </p:nvPicPr>
        <p:blipFill>
          <a:blip r:embed="rId5"/>
          <a:stretch>
            <a:fillRect/>
          </a:stretch>
        </p:blipFill>
        <p:spPr>
          <a:xfrm>
            <a:off x="-11150" y="1961918"/>
            <a:ext cx="8991600" cy="4895850"/>
          </a:xfrm>
          <a:prstGeom prst="rect">
            <a:avLst/>
          </a:prstGeom>
        </p:spPr>
      </p:pic>
      <p:sp>
        <p:nvSpPr>
          <p:cNvPr id="2" name="Text Placeholder 1">
            <a:extLst>
              <a:ext uri="{FF2B5EF4-FFF2-40B4-BE49-F238E27FC236}">
                <a16:creationId xmlns:a16="http://schemas.microsoft.com/office/drawing/2014/main" id="{D065B5E0-9029-4761-A5C4-FE693E162D71}"/>
              </a:ext>
            </a:extLst>
          </p:cNvPr>
          <p:cNvSpPr>
            <a:spLocks noGrp="1"/>
          </p:cNvSpPr>
          <p:nvPr>
            <p:ph type="body" sz="quarter" idx="10"/>
          </p:nvPr>
        </p:nvSpPr>
        <p:spPr>
          <a:xfrm>
            <a:off x="914400" y="406105"/>
            <a:ext cx="7772401" cy="6117799"/>
          </a:xfrm>
        </p:spPr>
        <p:txBody>
          <a:bodyPr/>
          <a:lstStyle/>
          <a:p>
            <a:r>
              <a:rPr lang="en-US" dirty="0"/>
              <a:t>Biblical Integration</a:t>
            </a:r>
          </a:p>
          <a:p>
            <a:r>
              <a:rPr lang="en-US" dirty="0"/>
              <a:t>Written Communication</a:t>
            </a:r>
          </a:p>
          <a:p>
            <a:r>
              <a:rPr lang="en-US" dirty="0"/>
              <a:t>Oral Communication</a:t>
            </a:r>
          </a:p>
        </p:txBody>
      </p:sp>
      <p:sp>
        <p:nvSpPr>
          <p:cNvPr id="5" name="TextBox 4">
            <a:extLst>
              <a:ext uri="{FF2B5EF4-FFF2-40B4-BE49-F238E27FC236}">
                <a16:creationId xmlns:a16="http://schemas.microsoft.com/office/drawing/2014/main" id="{9C354633-4F05-43A1-9F5D-445310743C54}"/>
              </a:ext>
            </a:extLst>
          </p:cNvPr>
          <p:cNvSpPr txBox="1"/>
          <p:nvPr/>
        </p:nvSpPr>
        <p:spPr>
          <a:xfrm>
            <a:off x="5731727" y="400563"/>
            <a:ext cx="2787805"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Collaboration</a:t>
            </a:r>
          </a:p>
          <a:p>
            <a:pPr marL="2857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Problem Solving</a:t>
            </a:r>
          </a:p>
        </p:txBody>
      </p:sp>
      <p:pic>
        <p:nvPicPr>
          <p:cNvPr id="6" name="Audio 5">
            <a:hlinkClick r:id="" action="ppaction://media"/>
            <a:extLst>
              <a:ext uri="{FF2B5EF4-FFF2-40B4-BE49-F238E27FC236}">
                <a16:creationId xmlns:a16="http://schemas.microsoft.com/office/drawing/2014/main" id="{9D2E6ACC-824C-4805-9033-A324C6D87D8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07814354"/>
      </p:ext>
    </p:extLst>
  </p:cSld>
  <p:clrMapOvr>
    <a:masterClrMapping/>
  </p:clrMapOvr>
  <mc:AlternateContent xmlns:mc="http://schemas.openxmlformats.org/markup-compatibility/2006" xmlns:p14="http://schemas.microsoft.com/office/powerpoint/2010/main">
    <mc:Choice Requires="p14">
      <p:transition spd="slow" p14:dur="2000" advTm="66173"/>
    </mc:Choice>
    <mc:Fallback xmlns="">
      <p:transition spd="slow" advTm="66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AFC83-8375-4FA9-8CA6-748D9CB8B2F3}"/>
              </a:ext>
            </a:extLst>
          </p:cNvPr>
          <p:cNvPicPr>
            <a:picLocks noChangeAspect="1"/>
          </p:cNvPicPr>
          <p:nvPr/>
        </p:nvPicPr>
        <p:blipFill>
          <a:blip r:embed="rId5"/>
          <a:stretch>
            <a:fillRect/>
          </a:stretch>
        </p:blipFill>
        <p:spPr>
          <a:xfrm>
            <a:off x="2195683" y="0"/>
            <a:ext cx="5649418" cy="6858000"/>
          </a:xfrm>
          <a:prstGeom prst="rect">
            <a:avLst/>
          </a:prstGeom>
        </p:spPr>
      </p:pic>
      <p:sp>
        <p:nvSpPr>
          <p:cNvPr id="2" name="Text Placeholder 1">
            <a:extLst>
              <a:ext uri="{FF2B5EF4-FFF2-40B4-BE49-F238E27FC236}">
                <a16:creationId xmlns:a16="http://schemas.microsoft.com/office/drawing/2014/main" id="{747180F5-06B1-40C4-81FE-81939E8C2079}"/>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ECA1EA8F-93F2-44AB-B132-BBF3F9F95959}"/>
              </a:ext>
            </a:extLst>
          </p:cNvPr>
          <p:cNvSpPr>
            <a:spLocks noGrp="1"/>
          </p:cNvSpPr>
          <p:nvPr>
            <p:ph type="title"/>
          </p:nvPr>
        </p:nvSpPr>
        <p:spPr/>
        <p:txBody>
          <a:bodyPr/>
          <a:lstStyle/>
          <a:p>
            <a:endParaRPr lang="en-US"/>
          </a:p>
        </p:txBody>
      </p:sp>
      <p:pic>
        <p:nvPicPr>
          <p:cNvPr id="5" name="Audio 4">
            <a:hlinkClick r:id="" action="ppaction://media"/>
            <a:extLst>
              <a:ext uri="{FF2B5EF4-FFF2-40B4-BE49-F238E27FC236}">
                <a16:creationId xmlns:a16="http://schemas.microsoft.com/office/drawing/2014/main" id="{6696901C-1BFF-4BF7-868A-109FB9204F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38922535"/>
      </p:ext>
    </p:extLst>
  </p:cSld>
  <p:clrMapOvr>
    <a:masterClrMapping/>
  </p:clrMapOvr>
  <mc:AlternateContent xmlns:mc="http://schemas.openxmlformats.org/markup-compatibility/2006" xmlns:p14="http://schemas.microsoft.com/office/powerpoint/2010/main">
    <mc:Choice Requires="p14">
      <p:transition spd="slow" p14:dur="2000" advTm="44856"/>
    </mc:Choice>
    <mc:Fallback xmlns="">
      <p:transition spd="slow" advTm="448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rotWithShape="1">
          <a:blip r:embed="rId5"/>
          <a:srcRect l="1151" t="2101" r="1684" b="20312"/>
          <a:stretch/>
        </p:blipFill>
        <p:spPr>
          <a:xfrm>
            <a:off x="106679" y="640080"/>
            <a:ext cx="9006841" cy="4966598"/>
          </a:xfrm>
          <a:prstGeom prst="rect">
            <a:avLst/>
          </a:prstGeom>
        </p:spPr>
      </p:pic>
      <p:pic>
        <p:nvPicPr>
          <p:cNvPr id="5" name="Audio 4">
            <a:hlinkClick r:id="" action="ppaction://media"/>
            <a:extLst>
              <a:ext uri="{FF2B5EF4-FFF2-40B4-BE49-F238E27FC236}">
                <a16:creationId xmlns:a16="http://schemas.microsoft.com/office/drawing/2014/main" id="{4C44F1A4-AB62-4267-A537-7F886F58A2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18051604"/>
      </p:ext>
    </p:extLst>
  </p:cSld>
  <p:clrMapOvr>
    <a:masterClrMapping/>
  </p:clrMapOvr>
  <mc:AlternateContent xmlns:mc="http://schemas.openxmlformats.org/markup-compatibility/2006" xmlns:p14="http://schemas.microsoft.com/office/powerpoint/2010/main">
    <mc:Choice Requires="p14">
      <p:transition spd="slow" p14:dur="2000" advTm="28562"/>
    </mc:Choice>
    <mc:Fallback xmlns="">
      <p:transition spd="slow" advTm="28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457200" y="228600"/>
            <a:ext cx="8077200" cy="5897563"/>
          </a:xfrm>
        </p:spPr>
        <p:txBody>
          <a:bodyPr/>
          <a:lstStyle/>
          <a:p>
            <a:pPr eaLnBrk="1" hangingPunct="1"/>
            <a:r>
              <a:rPr lang="en-US" altLang="en-US"/>
              <a:t>Each division is analyzed by Grade Level</a:t>
            </a:r>
          </a:p>
          <a:p>
            <a:pPr eaLnBrk="1" hangingPunct="1"/>
            <a:endParaRPr lang="en-US" altLang="en-US"/>
          </a:p>
        </p:txBody>
      </p:sp>
      <p:graphicFrame>
        <p:nvGraphicFramePr>
          <p:cNvPr id="4" name="Table 3"/>
          <p:cNvGraphicFramePr>
            <a:graphicFrameLocks noGrp="1"/>
          </p:cNvGraphicFramePr>
          <p:nvPr/>
        </p:nvGraphicFramePr>
        <p:xfrm>
          <a:off x="381000" y="990600"/>
          <a:ext cx="5334000" cy="2713037"/>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tblGrid>
              <a:tr h="721189">
                <a:tc>
                  <a:txBody>
                    <a:bodyPr/>
                    <a:lstStyle/>
                    <a:p>
                      <a:pPr marL="0" marR="0" algn="l">
                        <a:lnSpc>
                          <a:spcPts val="1350"/>
                        </a:lnSpc>
                        <a:spcBef>
                          <a:spcPts val="0"/>
                        </a:spcBef>
                        <a:spcAft>
                          <a:spcPts val="100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200000"/>
                        </a:lnSpc>
                        <a:spcBef>
                          <a:spcPts val="0"/>
                        </a:spcBef>
                        <a:spcAft>
                          <a:spcPts val="1000"/>
                        </a:spcAft>
                      </a:pPr>
                      <a:r>
                        <a:rPr lang="en-US" sz="1400" b="1" dirty="0">
                          <a:solidFill>
                            <a:srgbClr val="000000"/>
                          </a:solidFill>
                          <a:latin typeface="Georgia"/>
                          <a:ea typeface="Times New Roman"/>
                          <a:cs typeface="Times New Roman"/>
                        </a:rPr>
                        <a:t>K</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200000"/>
                        </a:lnSpc>
                        <a:spcBef>
                          <a:spcPts val="0"/>
                        </a:spcBef>
                        <a:spcAft>
                          <a:spcPts val="1000"/>
                        </a:spcAft>
                      </a:pPr>
                      <a:r>
                        <a:rPr lang="en-US" sz="1400" b="1" dirty="0">
                          <a:solidFill>
                            <a:srgbClr val="000000"/>
                          </a:solidFill>
                          <a:latin typeface="Georgia"/>
                          <a:ea typeface="Times New Roman"/>
                          <a:cs typeface="Times New Roman"/>
                        </a:rPr>
                        <a:t>1</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200000"/>
                        </a:lnSpc>
                        <a:spcBef>
                          <a:spcPts val="0"/>
                        </a:spcBef>
                        <a:spcAft>
                          <a:spcPts val="1000"/>
                        </a:spcAft>
                      </a:pPr>
                      <a:r>
                        <a:rPr lang="en-US" sz="1400" b="1" dirty="0">
                          <a:solidFill>
                            <a:srgbClr val="000000"/>
                          </a:solidFill>
                          <a:latin typeface="Georgia"/>
                          <a:ea typeface="Times New Roman"/>
                          <a:cs typeface="Times New Roman"/>
                        </a:rPr>
                        <a:t>2</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200000"/>
                        </a:lnSpc>
                        <a:spcBef>
                          <a:spcPts val="0"/>
                        </a:spcBef>
                        <a:spcAft>
                          <a:spcPts val="1000"/>
                        </a:spcAft>
                      </a:pPr>
                      <a:r>
                        <a:rPr lang="en-US" sz="1400" b="1" dirty="0">
                          <a:solidFill>
                            <a:srgbClr val="000000"/>
                          </a:solidFill>
                          <a:latin typeface="Georgia"/>
                          <a:ea typeface="Times New Roman"/>
                          <a:cs typeface="Times New Roman"/>
                        </a:rPr>
                        <a:t>3</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200000"/>
                        </a:lnSpc>
                        <a:spcBef>
                          <a:spcPts val="0"/>
                        </a:spcBef>
                        <a:spcAft>
                          <a:spcPts val="1000"/>
                        </a:spcAft>
                      </a:pPr>
                      <a:r>
                        <a:rPr lang="en-US" sz="1400" b="1" dirty="0">
                          <a:solidFill>
                            <a:srgbClr val="000000"/>
                          </a:solidFill>
                          <a:latin typeface="Georgia"/>
                          <a:ea typeface="Times New Roman"/>
                          <a:cs typeface="Times New Roman"/>
                        </a:rPr>
                        <a:t>4</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200000"/>
                        </a:lnSpc>
                        <a:spcBef>
                          <a:spcPts val="0"/>
                        </a:spcBef>
                        <a:spcAft>
                          <a:spcPts val="1000"/>
                        </a:spcAft>
                      </a:pPr>
                      <a:r>
                        <a:rPr lang="en-US" sz="1400" b="1" dirty="0">
                          <a:solidFill>
                            <a:srgbClr val="000000"/>
                          </a:solidFill>
                          <a:latin typeface="Georgia"/>
                          <a:ea typeface="Times New Roman"/>
                          <a:cs typeface="Times New Roman"/>
                        </a:rPr>
                        <a:t>5</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0"/>
                  </a:ext>
                </a:extLst>
              </a:tr>
              <a:tr h="248981">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1  A</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dirty="0">
                          <a:solidFill>
                            <a:srgbClr val="000000"/>
                          </a:solidFill>
                          <a:latin typeface="Georgia"/>
                          <a:ea typeface="Times New Roman"/>
                          <a:cs typeface="Times New Roman"/>
                        </a:rPr>
                        <a:t>X</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1"/>
                  </a:ext>
                </a:extLst>
              </a:tr>
              <a:tr h="248981">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B</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2"/>
                  </a:ext>
                </a:extLst>
              </a:tr>
              <a:tr h="248981">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C</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3"/>
                  </a:ext>
                </a:extLst>
              </a:tr>
              <a:tr h="248981">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D</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4"/>
                  </a:ext>
                </a:extLst>
              </a:tr>
              <a:tr h="248981">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E</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5"/>
                  </a:ext>
                </a:extLst>
              </a:tr>
              <a:tr h="248981">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2 A</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6"/>
                  </a:ext>
                </a:extLst>
              </a:tr>
              <a:tr h="248981">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B</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7"/>
                  </a:ext>
                </a:extLst>
              </a:tr>
              <a:tr h="248981">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C</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ts val="1350"/>
                        </a:lnSpc>
                        <a:spcBef>
                          <a:spcPts val="0"/>
                        </a:spcBef>
                        <a:spcAft>
                          <a:spcPts val="1000"/>
                        </a:spcAft>
                      </a:pPr>
                      <a:endParaRPr lang="en-US" sz="1100" dirty="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8"/>
                  </a:ext>
                </a:extLst>
              </a:tr>
            </a:tbl>
          </a:graphicData>
        </a:graphic>
      </p:graphicFrame>
      <p:graphicFrame>
        <p:nvGraphicFramePr>
          <p:cNvPr id="5" name="Table 4"/>
          <p:cNvGraphicFramePr>
            <a:graphicFrameLocks noGrp="1"/>
          </p:cNvGraphicFramePr>
          <p:nvPr/>
        </p:nvGraphicFramePr>
        <p:xfrm>
          <a:off x="2057400" y="4038600"/>
          <a:ext cx="6858000" cy="2819399"/>
        </p:xfrm>
        <a:graphic>
          <a:graphicData uri="http://schemas.openxmlformats.org/drawingml/2006/table">
            <a:tbl>
              <a:tblPr/>
              <a:tblGrid>
                <a:gridCol w="857250">
                  <a:extLst>
                    <a:ext uri="{9D8B030D-6E8A-4147-A177-3AD203B41FA5}">
                      <a16:colId xmlns:a16="http://schemas.microsoft.com/office/drawing/2014/main" val="20000"/>
                    </a:ext>
                  </a:extLst>
                </a:gridCol>
                <a:gridCol w="857250">
                  <a:extLst>
                    <a:ext uri="{9D8B030D-6E8A-4147-A177-3AD203B41FA5}">
                      <a16:colId xmlns:a16="http://schemas.microsoft.com/office/drawing/2014/main" val="20001"/>
                    </a:ext>
                  </a:extLst>
                </a:gridCol>
                <a:gridCol w="857250">
                  <a:extLst>
                    <a:ext uri="{9D8B030D-6E8A-4147-A177-3AD203B41FA5}">
                      <a16:colId xmlns:a16="http://schemas.microsoft.com/office/drawing/2014/main" val="20002"/>
                    </a:ext>
                  </a:extLst>
                </a:gridCol>
                <a:gridCol w="857250">
                  <a:extLst>
                    <a:ext uri="{9D8B030D-6E8A-4147-A177-3AD203B41FA5}">
                      <a16:colId xmlns:a16="http://schemas.microsoft.com/office/drawing/2014/main" val="20003"/>
                    </a:ext>
                  </a:extLst>
                </a:gridCol>
                <a:gridCol w="857250">
                  <a:extLst>
                    <a:ext uri="{9D8B030D-6E8A-4147-A177-3AD203B41FA5}">
                      <a16:colId xmlns:a16="http://schemas.microsoft.com/office/drawing/2014/main" val="20004"/>
                    </a:ext>
                  </a:extLst>
                </a:gridCol>
                <a:gridCol w="857250">
                  <a:extLst>
                    <a:ext uri="{9D8B030D-6E8A-4147-A177-3AD203B41FA5}">
                      <a16:colId xmlns:a16="http://schemas.microsoft.com/office/drawing/2014/main" val="20005"/>
                    </a:ext>
                  </a:extLst>
                </a:gridCol>
                <a:gridCol w="857250">
                  <a:extLst>
                    <a:ext uri="{9D8B030D-6E8A-4147-A177-3AD203B41FA5}">
                      <a16:colId xmlns:a16="http://schemas.microsoft.com/office/drawing/2014/main" val="20006"/>
                    </a:ext>
                  </a:extLst>
                </a:gridCol>
                <a:gridCol w="857250">
                  <a:extLst>
                    <a:ext uri="{9D8B030D-6E8A-4147-A177-3AD203B41FA5}">
                      <a16:colId xmlns:a16="http://schemas.microsoft.com/office/drawing/2014/main" val="20007"/>
                    </a:ext>
                  </a:extLst>
                </a:gridCol>
              </a:tblGrid>
              <a:tr h="749463">
                <a:tc>
                  <a:txBody>
                    <a:bodyPr/>
                    <a:lstStyle/>
                    <a:p>
                      <a:pPr marL="0" marR="0" algn="l">
                        <a:lnSpc>
                          <a:spcPts val="1350"/>
                        </a:lnSpc>
                        <a:spcBef>
                          <a:spcPts val="0"/>
                        </a:spcBef>
                        <a:spcAft>
                          <a:spcPts val="100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l">
                        <a:lnSpc>
                          <a:spcPct val="150000"/>
                        </a:lnSpc>
                        <a:spcBef>
                          <a:spcPts val="0"/>
                        </a:spcBef>
                        <a:spcAft>
                          <a:spcPts val="1000"/>
                        </a:spcAft>
                      </a:pPr>
                      <a:r>
                        <a:rPr lang="en-US" sz="1400" b="1" dirty="0">
                          <a:solidFill>
                            <a:srgbClr val="000000"/>
                          </a:solidFill>
                          <a:latin typeface="Georgia"/>
                          <a:ea typeface="Times New Roman"/>
                          <a:cs typeface="Times New Roman"/>
                        </a:rPr>
                        <a:t>Eng</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l">
                        <a:lnSpc>
                          <a:spcPct val="150000"/>
                        </a:lnSpc>
                        <a:spcBef>
                          <a:spcPts val="0"/>
                        </a:spcBef>
                        <a:spcAft>
                          <a:spcPts val="1000"/>
                        </a:spcAft>
                      </a:pPr>
                      <a:r>
                        <a:rPr lang="en-US" sz="1400" b="1" dirty="0">
                          <a:solidFill>
                            <a:srgbClr val="000000"/>
                          </a:solidFill>
                          <a:latin typeface="Georgia"/>
                          <a:ea typeface="Times New Roman"/>
                          <a:cs typeface="Times New Roman"/>
                        </a:rPr>
                        <a:t>Soc Stud</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l">
                        <a:lnSpc>
                          <a:spcPct val="150000"/>
                        </a:lnSpc>
                        <a:spcBef>
                          <a:spcPts val="0"/>
                        </a:spcBef>
                        <a:spcAft>
                          <a:spcPts val="1000"/>
                        </a:spcAft>
                      </a:pPr>
                      <a:r>
                        <a:rPr lang="en-US" sz="1400" b="1" dirty="0">
                          <a:solidFill>
                            <a:srgbClr val="000000"/>
                          </a:solidFill>
                          <a:latin typeface="Georgia"/>
                          <a:ea typeface="Times New Roman"/>
                          <a:cs typeface="Times New Roman"/>
                        </a:rPr>
                        <a:t>Math</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l">
                        <a:lnSpc>
                          <a:spcPct val="150000"/>
                        </a:lnSpc>
                        <a:spcBef>
                          <a:spcPts val="0"/>
                        </a:spcBef>
                        <a:spcAft>
                          <a:spcPts val="1000"/>
                        </a:spcAft>
                      </a:pPr>
                      <a:r>
                        <a:rPr lang="en-US" sz="1400" b="1" dirty="0">
                          <a:solidFill>
                            <a:srgbClr val="000000"/>
                          </a:solidFill>
                          <a:latin typeface="Georgia"/>
                          <a:ea typeface="Times New Roman"/>
                          <a:cs typeface="Times New Roman"/>
                        </a:rPr>
                        <a:t>Science</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l">
                        <a:lnSpc>
                          <a:spcPct val="150000"/>
                        </a:lnSpc>
                        <a:spcBef>
                          <a:spcPts val="0"/>
                        </a:spcBef>
                        <a:spcAft>
                          <a:spcPts val="1000"/>
                        </a:spcAft>
                      </a:pPr>
                      <a:r>
                        <a:rPr lang="en-US" sz="1400" b="1" dirty="0">
                          <a:solidFill>
                            <a:srgbClr val="000000"/>
                          </a:solidFill>
                          <a:latin typeface="Georgia"/>
                          <a:ea typeface="Times New Roman"/>
                          <a:cs typeface="Times New Roman"/>
                        </a:rPr>
                        <a:t>Bible</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l">
                        <a:lnSpc>
                          <a:spcPct val="150000"/>
                        </a:lnSpc>
                        <a:spcBef>
                          <a:spcPts val="0"/>
                        </a:spcBef>
                        <a:spcAft>
                          <a:spcPts val="1000"/>
                        </a:spcAft>
                      </a:pPr>
                      <a:r>
                        <a:rPr lang="en-US" sz="1400" b="1" dirty="0">
                          <a:solidFill>
                            <a:srgbClr val="000000"/>
                          </a:solidFill>
                          <a:latin typeface="Georgia"/>
                          <a:ea typeface="Times New Roman"/>
                          <a:cs typeface="Times New Roman"/>
                        </a:rPr>
                        <a:t>For Lang.</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l">
                        <a:lnSpc>
                          <a:spcPct val="150000"/>
                        </a:lnSpc>
                        <a:spcBef>
                          <a:spcPts val="0"/>
                        </a:spcBef>
                        <a:spcAft>
                          <a:spcPts val="1000"/>
                        </a:spcAft>
                      </a:pPr>
                      <a:r>
                        <a:rPr lang="en-US" sz="1400" b="1" dirty="0">
                          <a:solidFill>
                            <a:srgbClr val="000000"/>
                          </a:solidFill>
                          <a:latin typeface="Georgia"/>
                          <a:ea typeface="Times New Roman"/>
                          <a:cs typeface="Times New Roman"/>
                        </a:rPr>
                        <a:t>PE</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258742">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1  A</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258742">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B</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dirty="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258742">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C</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dirty="0">
                          <a:solidFill>
                            <a:srgbClr val="000000"/>
                          </a:solidFill>
                          <a:latin typeface="Georgia"/>
                          <a:ea typeface="Times New Roman"/>
                          <a:cs typeface="Times New Roman"/>
                        </a:rPr>
                        <a:t>X</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258742">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D</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dirty="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258742">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E</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dirty="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r h="258742">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2 A</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6"/>
                  </a:ext>
                </a:extLst>
              </a:tr>
              <a:tr h="258742">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B</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r>
                        <a:rPr lang="en-US" sz="1100">
                          <a:solidFill>
                            <a:srgbClr val="000000"/>
                          </a:solidFill>
                          <a:latin typeface="Georgia"/>
                          <a:ea typeface="Times New Roman"/>
                          <a:cs typeface="Times New Roman"/>
                        </a:rPr>
                        <a:t>X</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7"/>
                  </a:ext>
                </a:extLst>
              </a:tr>
              <a:tr h="258742">
                <a:tc>
                  <a:txBody>
                    <a:bodyPr/>
                    <a:lstStyle/>
                    <a:p>
                      <a:pPr marL="0" marR="0" algn="l">
                        <a:lnSpc>
                          <a:spcPts val="1350"/>
                        </a:lnSpc>
                        <a:spcBef>
                          <a:spcPts val="0"/>
                        </a:spcBef>
                        <a:spcAft>
                          <a:spcPts val="1000"/>
                        </a:spcAft>
                      </a:pPr>
                      <a:r>
                        <a:rPr lang="en-US" sz="1100" b="1">
                          <a:solidFill>
                            <a:srgbClr val="000000"/>
                          </a:solidFill>
                          <a:latin typeface="Georgia"/>
                          <a:ea typeface="Times New Roman"/>
                          <a:cs typeface="Times New Roman"/>
                        </a:rPr>
                        <a:t>   C</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ts val="1350"/>
                        </a:lnSpc>
                        <a:spcBef>
                          <a:spcPts val="0"/>
                        </a:spcBef>
                        <a:spcAft>
                          <a:spcPts val="1000"/>
                        </a:spcAft>
                      </a:pPr>
                      <a:endParaRPr lang="en-US" sz="1100" dirty="0">
                        <a:solidFill>
                          <a:srgbClr val="000000"/>
                        </a:solidFill>
                        <a:latin typeface="Georg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8"/>
                  </a:ext>
                </a:extLst>
              </a:tr>
            </a:tbl>
          </a:graphicData>
        </a:graphic>
      </p:graphicFrame>
      <p:sp>
        <p:nvSpPr>
          <p:cNvPr id="6" name="TextBox 5"/>
          <p:cNvSpPr txBox="1"/>
          <p:nvPr/>
        </p:nvSpPr>
        <p:spPr>
          <a:xfrm>
            <a:off x="6172200" y="2819400"/>
            <a:ext cx="2667000" cy="830263"/>
          </a:xfrm>
          <a:prstGeom prst="rect">
            <a:avLst/>
          </a:prstGeom>
          <a:noFill/>
        </p:spPr>
        <p:txBody>
          <a:bodyPr>
            <a:spAutoFit/>
          </a:bodyPr>
          <a:lstStyle/>
          <a:p>
            <a:pPr eaLnBrk="1" hangingPunct="1">
              <a:buClr>
                <a:schemeClr val="accent1"/>
              </a:buClr>
              <a:buSzPct val="80000"/>
              <a:buFont typeface="Wingdings 2" pitchFamily="18" charset="2"/>
              <a:buChar char=""/>
              <a:defRPr/>
            </a:pPr>
            <a:r>
              <a:rPr lang="en-US" sz="3000" dirty="0">
                <a:latin typeface="+mn-lt"/>
              </a:rPr>
              <a:t> Department</a:t>
            </a:r>
          </a:p>
          <a:p>
            <a:pPr eaLnBrk="1" hangingPunct="1">
              <a:defRPr/>
            </a:pPr>
            <a:endParaRPr lang="en-US" dirty="0">
              <a:latin typeface="Arial" charset="0"/>
            </a:endParaRPr>
          </a:p>
        </p:txBody>
      </p:sp>
      <p:sp>
        <p:nvSpPr>
          <p:cNvPr id="7" name="TextBox 6"/>
          <p:cNvSpPr txBox="1">
            <a:spLocks noChangeArrowheads="1"/>
          </p:cNvSpPr>
          <p:nvPr/>
        </p:nvSpPr>
        <p:spPr bwMode="auto">
          <a:xfrm>
            <a:off x="6934200" y="1828800"/>
            <a:ext cx="83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800"/>
              <a:t>and</a:t>
            </a:r>
            <a:endParaRPr lang="en-US" altLang="en-US" sz="1800"/>
          </a:p>
        </p:txBody>
      </p:sp>
      <p:pic>
        <p:nvPicPr>
          <p:cNvPr id="3" name="Audio 2">
            <a:hlinkClick r:id="" action="ppaction://media"/>
            <a:extLst>
              <a:ext uri="{FF2B5EF4-FFF2-40B4-BE49-F238E27FC236}">
                <a16:creationId xmlns:a16="http://schemas.microsoft.com/office/drawing/2014/main" id="{04A6C3FA-28B1-46F8-A7A4-E55A0C55C55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52024501"/>
      </p:ext>
    </p:extLst>
  </p:cSld>
  <p:clrMapOvr>
    <a:masterClrMapping/>
  </p:clrMapOvr>
  <p:transition advTm="54647">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par>
                          <p:cTn id="20" fill="hold" nodeType="afterGroup">
                            <p:stCondLst>
                              <p:cond delay="500"/>
                            </p:stCondLst>
                            <p:childTnLst>
                              <p:par>
                                <p:cTn id="21" presetID="5" presetClass="entr" presetSubtype="1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heckerboard(across)">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4" fill="hold" display="0">
                  <p:stCondLst>
                    <p:cond delay="indefinite"/>
                  </p:stCondLst>
                  <p:endCondLst>
                    <p:cond evt="onStopAudio" delay="0">
                      <p:tgtEl>
                        <p:sldTgt/>
                      </p:tgtEl>
                    </p:cond>
                  </p:endCondLst>
                </p:cTn>
                <p:tgtEl>
                  <p:spTgt spid="3"/>
                </p:tgtEl>
              </p:cMediaNode>
            </p:audio>
          </p:childTnLst>
        </p:cTn>
      </p:par>
    </p:tnLst>
    <p:bldLst>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900304" y="503582"/>
            <a:ext cx="8186546" cy="5663648"/>
          </a:xfrm>
          <a:prstGeom prst="rect">
            <a:avLst/>
          </a:prstGeom>
        </p:spPr>
      </p:pic>
      <p:pic>
        <p:nvPicPr>
          <p:cNvPr id="3" name="Audio 2">
            <a:hlinkClick r:id="" action="ppaction://media"/>
            <a:extLst>
              <a:ext uri="{FF2B5EF4-FFF2-40B4-BE49-F238E27FC236}">
                <a16:creationId xmlns:a16="http://schemas.microsoft.com/office/drawing/2014/main" id="{CE9E0265-DF68-4D06-A686-BCC490DD8E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145236729"/>
      </p:ext>
    </p:extLst>
  </p:cSld>
  <p:clrMapOvr>
    <a:masterClrMapping/>
  </p:clrMapOvr>
  <mc:AlternateContent xmlns:mc="http://schemas.openxmlformats.org/markup-compatibility/2006" xmlns:p14="http://schemas.microsoft.com/office/powerpoint/2010/main">
    <mc:Choice Requires="p14">
      <p:transition spd="slow" p14:dur="2000" advTm="24489"/>
    </mc:Choice>
    <mc:Fallback xmlns="">
      <p:transition spd="slow" advTm="2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From the targeted assessments, a summary is compiled (from the divisions)</a:t>
            </a:r>
          </a:p>
          <a:p>
            <a:r>
              <a:rPr lang="en-US" dirty="0"/>
              <a:t>The summary is reviewed for:</a:t>
            </a:r>
          </a:p>
          <a:p>
            <a:pPr lvl="1"/>
            <a:r>
              <a:rPr lang="en-US" dirty="0"/>
              <a:t>Any benchmarks that have been set (met?)</a:t>
            </a:r>
          </a:p>
          <a:p>
            <a:pPr lvl="1"/>
            <a:r>
              <a:rPr lang="en-US" dirty="0"/>
              <a:t>Trends (increases or decreases)</a:t>
            </a:r>
          </a:p>
          <a:p>
            <a:pPr lvl="1"/>
            <a:r>
              <a:rPr lang="en-US" dirty="0"/>
              <a:t>Insights and connections</a:t>
            </a:r>
          </a:p>
          <a:p>
            <a:pPr lvl="1"/>
            <a:r>
              <a:rPr lang="en-US" dirty="0"/>
              <a:t>Changes that need to be made</a:t>
            </a:r>
          </a:p>
          <a:p>
            <a:pPr lvl="2"/>
            <a:r>
              <a:rPr lang="en-US" dirty="0"/>
              <a:t>Changes in the assessment (not valid)</a:t>
            </a:r>
          </a:p>
          <a:p>
            <a:pPr lvl="2"/>
            <a:r>
              <a:rPr lang="en-US" dirty="0"/>
              <a:t>Changes in instruction</a:t>
            </a:r>
          </a:p>
          <a:p>
            <a:pPr lvl="2"/>
            <a:r>
              <a:rPr lang="en-US" dirty="0"/>
              <a:t>Intervention with a special population (absent, special needs, ELL, ISP)</a:t>
            </a:r>
          </a:p>
          <a:p>
            <a:pPr lvl="1"/>
            <a:endParaRPr lang="en-US" dirty="0"/>
          </a:p>
        </p:txBody>
      </p:sp>
      <p:sp>
        <p:nvSpPr>
          <p:cNvPr id="3" name="Title 2"/>
          <p:cNvSpPr>
            <a:spLocks noGrp="1"/>
          </p:cNvSpPr>
          <p:nvPr>
            <p:ph type="title"/>
          </p:nvPr>
        </p:nvSpPr>
        <p:spPr/>
        <p:txBody>
          <a:bodyPr/>
          <a:lstStyle/>
          <a:p>
            <a:r>
              <a:rPr lang="en-US" dirty="0"/>
              <a:t>Compile the Data</a:t>
            </a:r>
          </a:p>
        </p:txBody>
      </p:sp>
      <p:pic>
        <p:nvPicPr>
          <p:cNvPr id="4" name="Audio 3">
            <a:hlinkClick r:id="" action="ppaction://media"/>
            <a:extLst>
              <a:ext uri="{FF2B5EF4-FFF2-40B4-BE49-F238E27FC236}">
                <a16:creationId xmlns:a16="http://schemas.microsoft.com/office/drawing/2014/main" id="{5C25BE9D-67A7-4C81-B88E-B1003FE30BE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44984912"/>
      </p:ext>
    </p:extLst>
  </p:cSld>
  <p:clrMapOvr>
    <a:masterClrMapping/>
  </p:clrMapOvr>
  <mc:AlternateContent xmlns:mc="http://schemas.openxmlformats.org/markup-compatibility/2006" xmlns:p14="http://schemas.microsoft.com/office/powerpoint/2010/main">
    <mc:Choice Requires="p14">
      <p:transition spd="slow" p14:dur="2000" advTm="63836"/>
    </mc:Choice>
    <mc:Fallback xmlns="">
      <p:transition spd="slow" advTm="638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p:cTn id="3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2">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
                                            <p:txEl>
                                              <p:pRg st="5" end="5"/>
                                            </p:txEl>
                                          </p:spTgt>
                                        </p:tgtEl>
                                        <p:attrNameLst>
                                          <p:attrName>style.visibility</p:attrName>
                                        </p:attrNameLst>
                                      </p:cBhvr>
                                      <p:to>
                                        <p:strVal val="visible"/>
                                      </p:to>
                                    </p:set>
                                    <p:anim calcmode="lin" valueType="num">
                                      <p:cBhvr>
                                        <p:cTn id="46"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2">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xEl>
                                              <p:pRg st="6" end="6"/>
                                            </p:txEl>
                                          </p:spTgt>
                                        </p:tgtEl>
                                        <p:attrNameLst>
                                          <p:attrName>style.visibility</p:attrName>
                                        </p:attrNameLst>
                                      </p:cBhvr>
                                      <p:to>
                                        <p:strVal val="visible"/>
                                      </p:to>
                                    </p:set>
                                    <p:anim calcmode="lin" valueType="num">
                                      <p:cBhvr>
                                        <p:cTn id="53"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2">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2">
                                            <p:txEl>
                                              <p:pRg st="7" end="7"/>
                                            </p:txEl>
                                          </p:spTgt>
                                        </p:tgtEl>
                                        <p:attrNameLst>
                                          <p:attrName>style.visibility</p:attrName>
                                        </p:attrNameLst>
                                      </p:cBhvr>
                                      <p:to>
                                        <p:strVal val="visible"/>
                                      </p:to>
                                    </p:set>
                                    <p:anim calcmode="lin" valueType="num">
                                      <p:cBhvr>
                                        <p:cTn id="60"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2">
                                            <p:txEl>
                                              <p:p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2">
                                            <p:txEl>
                                              <p:pRg st="8" end="8"/>
                                            </p:txEl>
                                          </p:spTgt>
                                        </p:tgtEl>
                                        <p:attrNameLst>
                                          <p:attrName>style.visibility</p:attrName>
                                        </p:attrNameLst>
                                      </p:cBhvr>
                                      <p:to>
                                        <p:strVal val="visible"/>
                                      </p:to>
                                    </p:set>
                                    <p:anim calcmode="lin" valueType="num">
                                      <p:cBhvr>
                                        <p:cTn id="67"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0"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007165" y="620606"/>
            <a:ext cx="767963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School-wide Learning Outcomes </a:t>
            </a:r>
            <a:r>
              <a:rPr kumimoji="0" lang="en-US" altLang="en-US" sz="2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600" b="0" i="0" u="none" strike="noStrike" cap="none" normalizeH="0" baseline="0" dirty="0">
              <a:ln>
                <a:noFill/>
              </a:ln>
              <a:solidFill>
                <a:schemeClr val="tx1"/>
              </a:solidFill>
              <a:effectLst/>
            </a:endParaRPr>
          </a:p>
          <a:p>
            <a:pPr lvl="1" defTabSz="914400" eaLnBrk="0" fontAlgn="base" hangingPunct="0">
              <a:spcBef>
                <a:spcPct val="0"/>
              </a:spcBef>
              <a:spcAft>
                <a:spcPct val="0"/>
              </a:spcAft>
            </a:pPr>
            <a:r>
              <a:rPr kumimoji="0" lang="en-US" altLang="en-US"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 Report on the Monitoring of ENDS, Curriculum Design, Assessment and School Improvement </a:t>
            </a:r>
            <a:endParaRPr kumimoji="0" lang="en-US" altLang="en-US"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1160841" y="2059909"/>
            <a:ext cx="6512168"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14400" algn="l"/>
              </a:tabLst>
              <a:defRPr>
                <a:solidFill>
                  <a:schemeClr val="tx1"/>
                </a:solidFill>
                <a:latin typeface="Arial" panose="020B0604020202020204" pitchFamily="34" charset="0"/>
              </a:defRPr>
            </a:lvl1pPr>
            <a:lvl2pPr eaLnBrk="0" fontAlgn="base" hangingPunct="0">
              <a:spcBef>
                <a:spcPct val="0"/>
              </a:spcBef>
              <a:spcAft>
                <a:spcPct val="0"/>
              </a:spcAft>
              <a:tabLst>
                <a:tab pos="914400" algn="l"/>
              </a:tabLst>
              <a:defRPr>
                <a:solidFill>
                  <a:schemeClr val="tx1"/>
                </a:solidFill>
                <a:latin typeface="Arial" panose="020B0604020202020204" pitchFamily="34" charset="0"/>
              </a:defRPr>
            </a:lvl2pPr>
            <a:lvl3pPr eaLnBrk="0" fontAlgn="base" hangingPunct="0">
              <a:spcBef>
                <a:spcPct val="0"/>
              </a:spcBef>
              <a:spcAft>
                <a:spcPct val="0"/>
              </a:spcAft>
              <a:tabLst>
                <a:tab pos="914400" algn="l"/>
              </a:tabLst>
              <a:defRPr>
                <a:solidFill>
                  <a:schemeClr val="tx1"/>
                </a:solidFill>
                <a:latin typeface="Arial" panose="020B0604020202020204" pitchFamily="34" charset="0"/>
              </a:defRPr>
            </a:lvl3pPr>
            <a:lvl4pPr eaLnBrk="0" fontAlgn="base" hangingPunct="0">
              <a:spcBef>
                <a:spcPct val="0"/>
              </a:spcBef>
              <a:spcAft>
                <a:spcPct val="0"/>
              </a:spcAft>
              <a:tabLst>
                <a:tab pos="914400" algn="l"/>
              </a:tabLst>
              <a:defRPr>
                <a:solidFill>
                  <a:schemeClr val="tx1"/>
                </a:solidFill>
                <a:latin typeface="Arial" panose="020B0604020202020204" pitchFamily="34" charset="0"/>
              </a:defRPr>
            </a:lvl4pPr>
            <a:lvl5pPr eaLnBrk="0" fontAlgn="base" hangingPunct="0">
              <a:spcBef>
                <a:spcPct val="0"/>
              </a:spcBef>
              <a:spcAft>
                <a:spcPct val="0"/>
              </a:spcAft>
              <a:tabLst>
                <a:tab pos="914400" algn="l"/>
              </a:tabLst>
              <a:defRPr>
                <a:solidFill>
                  <a:schemeClr val="tx1"/>
                </a:solidFill>
                <a:latin typeface="Arial" panose="020B0604020202020204" pitchFamily="34" charset="0"/>
              </a:defRPr>
            </a:lvl5pPr>
            <a:lvl6pPr eaLnBrk="0" fontAlgn="base" hangingPunct="0">
              <a:spcBef>
                <a:spcPct val="0"/>
              </a:spcBef>
              <a:spcAft>
                <a:spcPct val="0"/>
              </a:spcAft>
              <a:tabLst>
                <a:tab pos="914400" algn="l"/>
              </a:tabLst>
              <a:defRPr>
                <a:solidFill>
                  <a:schemeClr val="tx1"/>
                </a:solidFill>
                <a:latin typeface="Arial" panose="020B0604020202020204" pitchFamily="34" charset="0"/>
              </a:defRPr>
            </a:lvl6pPr>
            <a:lvl7pPr eaLnBrk="0" fontAlgn="base" hangingPunct="0">
              <a:spcBef>
                <a:spcPct val="0"/>
              </a:spcBef>
              <a:spcAft>
                <a:spcPct val="0"/>
              </a:spcAft>
              <a:tabLst>
                <a:tab pos="914400" algn="l"/>
              </a:tabLst>
              <a:defRPr>
                <a:solidFill>
                  <a:schemeClr val="tx1"/>
                </a:solidFill>
                <a:latin typeface="Arial" panose="020B0604020202020204" pitchFamily="34" charset="0"/>
              </a:defRPr>
            </a:lvl7pPr>
            <a:lvl8pPr eaLnBrk="0" fontAlgn="base" hangingPunct="0">
              <a:spcBef>
                <a:spcPct val="0"/>
              </a:spcBef>
              <a:spcAft>
                <a:spcPct val="0"/>
              </a:spcAft>
              <a:tabLst>
                <a:tab pos="914400" algn="l"/>
              </a:tabLst>
              <a:defRPr>
                <a:solidFill>
                  <a:schemeClr val="tx1"/>
                </a:solidFill>
                <a:latin typeface="Arial" panose="020B0604020202020204" pitchFamily="34" charset="0"/>
              </a:defRPr>
            </a:lvl8pPr>
            <a:lvl9pPr eaLnBrk="0" fontAlgn="base" hangingPunct="0">
              <a:spcBef>
                <a:spcPct val="0"/>
              </a:spcBef>
              <a:spcAft>
                <a:spcPct val="0"/>
              </a:spcAft>
              <a:tabLst>
                <a:tab pos="9144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914400" algn="l"/>
              </a:tabLst>
            </a:pP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914400" algn="l"/>
              </a:tabLst>
            </a:pPr>
            <a:r>
              <a:rPr kumimoji="0" lang="en-US" altLang="en-US"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Table of Contents</a:t>
            </a:r>
            <a:endParaRPr kumimoji="0" lang="en-US" altLang="en-US"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Executive Summary</a:t>
            </a:r>
            <a:b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b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Curriculum Design</a:t>
            </a:r>
            <a:endParaRPr kumimoji="0" lang="en-US" altLang="en-US" sz="6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History and Process</a:t>
            </a:r>
            <a:endParaRPr kumimoji="0" lang="en-US" altLang="en-US" sz="6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Assessment and Analysis</a:t>
            </a:r>
            <a:endParaRPr kumimoji="0" lang="en-US" altLang="en-US" sz="6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Conclusion</a:t>
            </a:r>
            <a:b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b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School-wide Learning Outcomes</a:t>
            </a: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with competencies (Adopted October 2006)</a:t>
            </a:r>
            <a:b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b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Yearly Monitoring Reports </a:t>
            </a:r>
            <a:endParaRPr kumimoji="0" lang="en-US" altLang="en-US" sz="600" b="0" i="0" u="none" strike="noStrike" cap="none" normalizeH="0" baseline="0" dirty="0">
              <a:ln>
                <a:noFill/>
              </a:ln>
              <a:solidFill>
                <a:schemeClr val="tx1"/>
              </a:solidFill>
              <a:effectLst/>
            </a:endParaRPr>
          </a:p>
          <a:p>
            <a:pPr lvl="1" defTabSz="914400">
              <a:buFontTx/>
              <a:buAutoNum type="alphaLcPeriod"/>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Elementary</a:t>
            </a:r>
            <a:endParaRPr kumimoji="0" lang="en-US" altLang="en-US" sz="600" b="0" i="0" u="none" strike="noStrike" cap="none" normalizeH="0" baseline="0" dirty="0">
              <a:ln>
                <a:noFill/>
              </a:ln>
              <a:solidFill>
                <a:schemeClr val="tx1"/>
              </a:solidFill>
              <a:effectLst/>
            </a:endParaRPr>
          </a:p>
          <a:p>
            <a:pPr lvl="1" defTabSz="914400">
              <a:buFontTx/>
              <a:buAutoNum type="alphaLcPeriod"/>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Middle School</a:t>
            </a:r>
            <a:endParaRPr kumimoji="0" lang="en-US" altLang="en-US" sz="600" b="0" i="0" u="none" strike="noStrike" cap="none" normalizeH="0" baseline="0" dirty="0">
              <a:ln>
                <a:noFill/>
              </a:ln>
              <a:solidFill>
                <a:schemeClr val="tx1"/>
              </a:solidFill>
              <a:effectLst/>
            </a:endParaRPr>
          </a:p>
          <a:p>
            <a:pPr lvl="1" defTabSz="914400">
              <a:buFontTx/>
              <a:buAutoNum type="alphaLcPeriod"/>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High School</a:t>
            </a:r>
            <a:endParaRPr kumimoji="0" lang="en-US" altLang="en-US" sz="600" b="0" i="0" u="none" strike="noStrike" cap="none" normalizeH="0" baseline="0" dirty="0">
              <a:ln>
                <a:noFill/>
              </a:ln>
              <a:solidFill>
                <a:schemeClr val="tx1"/>
              </a:solidFill>
              <a:effectLst/>
            </a:endParaRPr>
          </a:p>
          <a:p>
            <a:pPr lvl="1" defTabSz="914400">
              <a:buFontTx/>
              <a:buAutoNum type="alphaLcPeriod"/>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Woodland Park</a:t>
            </a:r>
            <a:endParaRPr kumimoji="0" lang="en-US" altLang="en-US" sz="600" b="0" i="0" u="none" strike="noStrike" cap="none" normalizeH="0" baseline="0" dirty="0">
              <a:ln>
                <a:noFill/>
              </a:ln>
              <a:solidFill>
                <a:schemeClr val="tx1"/>
              </a:solidFill>
              <a:effectLst/>
            </a:endParaRPr>
          </a:p>
          <a:p>
            <a:pPr lvl="1" defTabSz="914400">
              <a:buFontTx/>
              <a:buAutoNum type="alphaLcPeriod"/>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School Summary </a:t>
            </a:r>
            <a:b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b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Appendices</a:t>
            </a: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6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Appendix A</a:t>
            </a: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 Curriculum Design Model </a:t>
            </a:r>
            <a:endParaRPr kumimoji="0" lang="en-US" altLang="en-US" sz="6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914400" algn="l"/>
              </a:tabLst>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Appendix B </a:t>
            </a: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Mapping of Outcomes to ENDS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Arrow: Left 1">
            <a:extLst>
              <a:ext uri="{FF2B5EF4-FFF2-40B4-BE49-F238E27FC236}">
                <a16:creationId xmlns:a16="http://schemas.microsoft.com/office/drawing/2014/main" id="{6986FE4F-E412-4BE2-B3D9-DC7E7EC84D90}"/>
              </a:ext>
            </a:extLst>
          </p:cNvPr>
          <p:cNvSpPr/>
          <p:nvPr/>
        </p:nvSpPr>
        <p:spPr>
          <a:xfrm>
            <a:off x="3684494" y="4545105"/>
            <a:ext cx="1075765" cy="806824"/>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E1FBEC2B-CD7B-4A11-8F3F-A8E6710EA3C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45308118"/>
      </p:ext>
    </p:extLst>
  </p:cSld>
  <p:clrMapOvr>
    <a:masterClrMapping/>
  </p:clrMapOvr>
  <mc:AlternateContent xmlns:mc="http://schemas.openxmlformats.org/markup-compatibility/2006" xmlns:p14="http://schemas.microsoft.com/office/powerpoint/2010/main">
    <mc:Choice Requires="p14">
      <p:transition spd="slow" p14:dur="2000" advTm="67098"/>
    </mc:Choice>
    <mc:Fallback xmlns="">
      <p:transition spd="slow" advTm="670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3"/>
                </p:tgtEl>
              </p:cMediaNode>
            </p:audio>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98899" y="1789043"/>
            <a:ext cx="7387902" cy="4551780"/>
          </a:xfrm>
        </p:spPr>
        <p:txBody>
          <a:bodyPr/>
          <a:lstStyle/>
          <a:p>
            <a:r>
              <a:rPr lang="en-US" dirty="0"/>
              <a:t>Summarize the entire report (Executive Summary)</a:t>
            </a:r>
          </a:p>
          <a:p>
            <a:pPr lvl="1"/>
            <a:r>
              <a:rPr lang="en-US" dirty="0"/>
              <a:t>Discuss strengths and weaknesses (set goals)</a:t>
            </a:r>
          </a:p>
          <a:p>
            <a:r>
              <a:rPr lang="en-US" dirty="0"/>
              <a:t>Create appropriate versions for:</a:t>
            </a:r>
          </a:p>
          <a:p>
            <a:pPr lvl="1"/>
            <a:r>
              <a:rPr lang="en-US" dirty="0"/>
              <a:t>Superintendent/Administration</a:t>
            </a:r>
          </a:p>
          <a:p>
            <a:pPr lvl="1"/>
            <a:r>
              <a:rPr lang="en-US" dirty="0"/>
              <a:t>Board/Faculty</a:t>
            </a:r>
          </a:p>
          <a:p>
            <a:pPr lvl="1"/>
            <a:r>
              <a:rPr lang="en-US" dirty="0"/>
              <a:t>Parents</a:t>
            </a:r>
          </a:p>
          <a:p>
            <a:r>
              <a:rPr lang="en-US" sz="2800" b="1" dirty="0"/>
              <a:t>Focus – School Improvement</a:t>
            </a:r>
          </a:p>
          <a:p>
            <a:endParaRPr lang="en-US" sz="1400" b="1" dirty="0"/>
          </a:p>
          <a:p>
            <a:pPr marL="0" indent="0">
              <a:buNone/>
            </a:pPr>
            <a:r>
              <a:rPr lang="en-US" sz="2800" dirty="0"/>
              <a:t>…</a:t>
            </a:r>
            <a:r>
              <a:rPr lang="en-US" sz="2800" i="1" dirty="0"/>
              <a:t>the path to excellence is one that finds us repeatedly asking how we are doing and how can we do better. </a:t>
            </a:r>
            <a:endParaRPr lang="en-US" sz="2800" b="1" i="1" dirty="0"/>
          </a:p>
        </p:txBody>
      </p:sp>
      <p:sp>
        <p:nvSpPr>
          <p:cNvPr id="3" name="Title 2"/>
          <p:cNvSpPr>
            <a:spLocks noGrp="1"/>
          </p:cNvSpPr>
          <p:nvPr>
            <p:ph type="title"/>
          </p:nvPr>
        </p:nvSpPr>
        <p:spPr/>
        <p:txBody>
          <a:bodyPr/>
          <a:lstStyle/>
          <a:p>
            <a:r>
              <a:rPr lang="en-US" dirty="0"/>
              <a:t>Analyze and Communicate the Data</a:t>
            </a:r>
          </a:p>
        </p:txBody>
      </p:sp>
      <p:pic>
        <p:nvPicPr>
          <p:cNvPr id="5" name="Audio 4">
            <a:hlinkClick r:id="" action="ppaction://media"/>
            <a:extLst>
              <a:ext uri="{FF2B5EF4-FFF2-40B4-BE49-F238E27FC236}">
                <a16:creationId xmlns:a16="http://schemas.microsoft.com/office/drawing/2014/main" id="{AABDC31B-8D02-4341-85AA-5EB67FD77C7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65816173"/>
      </p:ext>
    </p:extLst>
  </p:cSld>
  <p:clrMapOvr>
    <a:masterClrMapping/>
  </p:clrMapOvr>
  <mc:AlternateContent xmlns:mc="http://schemas.openxmlformats.org/markup-compatibility/2006" xmlns:p14="http://schemas.microsoft.com/office/powerpoint/2010/main">
    <mc:Choice Requires="p14">
      <p:transition spd="slow" p14:dur="2000" advTm="100961"/>
    </mc:Choice>
    <mc:Fallback xmlns="">
      <p:transition spd="slow" advTm="1009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2">
                                            <p:txEl>
                                              <p:pRg st="0" end="0"/>
                                            </p:txEl>
                                          </p:spTgt>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p:cTn id="1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p:cTn id="2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2">
                                            <p:txEl>
                                              <p:pRg st="3" end="3"/>
                                            </p:txEl>
                                          </p:spTgt>
                                        </p:tgtEl>
                                      </p:cBhvr>
                                    </p:animEffect>
                                  </p:childTnLst>
                                </p:cTn>
                              </p:par>
                            </p:childTnLst>
                          </p:cTn>
                        </p:par>
                        <p:par>
                          <p:cTn id="34" fill="hold">
                            <p:stCondLst>
                              <p:cond delay="500"/>
                            </p:stCondLst>
                            <p:childTnLst>
                              <p:par>
                                <p:cTn id="35" presetID="53" presetClass="entr" presetSubtype="16" fill="hold" nodeType="after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p:cTn id="37"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9" dur="500"/>
                                        <p:tgtEl>
                                          <p:spTgt spid="2">
                                            <p:txEl>
                                              <p:pRg st="4" end="4"/>
                                            </p:txEl>
                                          </p:spTgt>
                                        </p:tgtEl>
                                      </p:cBhvr>
                                    </p:animEffect>
                                  </p:childTnLst>
                                </p:cTn>
                              </p:par>
                            </p:childTnLst>
                          </p:cTn>
                        </p:par>
                        <p:par>
                          <p:cTn id="40" fill="hold">
                            <p:stCondLst>
                              <p:cond delay="1000"/>
                            </p:stCondLst>
                            <p:childTnLst>
                              <p:par>
                                <p:cTn id="41" presetID="53" presetClass="entr" presetSubtype="16" fill="hold" nodeType="after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p:cTn id="4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5" dur="500"/>
                                        <p:tgtEl>
                                          <p:spTgt spid="2">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2">
                                            <p:txEl>
                                              <p:pRg st="6" end="6"/>
                                            </p:txEl>
                                          </p:spTgt>
                                        </p:tgtEl>
                                        <p:attrNameLst>
                                          <p:attrName>style.visibility</p:attrName>
                                        </p:attrNameLst>
                                      </p:cBhvr>
                                      <p:to>
                                        <p:strVal val="visible"/>
                                      </p:to>
                                    </p:set>
                                    <p:anim calcmode="lin" valueType="num">
                                      <p:cBhvr>
                                        <p:cTn id="5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2" dur="500"/>
                                        <p:tgtEl>
                                          <p:spTgt spid="2">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2">
                                            <p:txEl>
                                              <p:pRg st="8" end="8"/>
                                            </p:txEl>
                                          </p:spTgt>
                                        </p:tgtEl>
                                        <p:attrNameLst>
                                          <p:attrName>style.visibility</p:attrName>
                                        </p:attrNameLst>
                                      </p:cBhvr>
                                      <p:to>
                                        <p:strVal val="visible"/>
                                      </p:to>
                                    </p:set>
                                    <p:anim calcmode="lin" valueType="num">
                                      <p:cBhvr>
                                        <p:cTn id="57"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5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0"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udio 1">
            <a:hlinkClick r:id="" action="ppaction://media"/>
            <a:extLst>
              <a:ext uri="{FF2B5EF4-FFF2-40B4-BE49-F238E27FC236}">
                <a16:creationId xmlns:a16="http://schemas.microsoft.com/office/drawing/2014/main" id="{F9F894C8-2EFD-4AFE-8619-4C8F57DBF8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40231984"/>
      </p:ext>
    </p:extLst>
  </p:cSld>
  <p:clrMapOvr>
    <a:masterClrMapping/>
  </p:clrMapOvr>
  <p:transition spd="slow" advTm="3387">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5|5.5|5.4|6.1|3.8"/>
</p:tagLst>
</file>

<file path=ppt/tags/tag2.xml><?xml version="1.0" encoding="utf-8"?>
<p:tagLst xmlns:a="http://schemas.openxmlformats.org/drawingml/2006/main" xmlns:r="http://schemas.openxmlformats.org/officeDocument/2006/relationships" xmlns:p="http://schemas.openxmlformats.org/presentationml/2006/main">
  <p:tag name="TIMING" val="|46.3"/>
</p:tagLst>
</file>

<file path=ppt/tags/tag3.xml><?xml version="1.0" encoding="utf-8"?>
<p:tagLst xmlns:a="http://schemas.openxmlformats.org/drawingml/2006/main" xmlns:r="http://schemas.openxmlformats.org/officeDocument/2006/relationships" xmlns:p="http://schemas.openxmlformats.org/presentationml/2006/main">
  <p:tag name="TIMING" val="|89.7"/>
</p:tagLst>
</file>

<file path=ppt/tags/tag4.xml><?xml version="1.0" encoding="utf-8"?>
<p:tagLst xmlns:a="http://schemas.openxmlformats.org/drawingml/2006/main" xmlns:r="http://schemas.openxmlformats.org/officeDocument/2006/relationships" xmlns:p="http://schemas.openxmlformats.org/presentationml/2006/main">
  <p:tag name="TIMING" val="|4|12.5|20.1|13.5|5.2|11|5.3|9.8"/>
</p:tagLst>
</file>

<file path=ppt/tags/tag5.xml><?xml version="1.0" encoding="utf-8"?>
<p:tagLst xmlns:a="http://schemas.openxmlformats.org/drawingml/2006/main" xmlns:r="http://schemas.openxmlformats.org/officeDocument/2006/relationships" xmlns:p="http://schemas.openxmlformats.org/presentationml/2006/main">
  <p:tag name="TIMING" val="|12.2|179.2"/>
</p:tagLst>
</file>

<file path=ppt/tags/tag6.xml><?xml version="1.0" encoding="utf-8"?>
<p:tagLst xmlns:a="http://schemas.openxmlformats.org/drawingml/2006/main" xmlns:r="http://schemas.openxmlformats.org/officeDocument/2006/relationships" xmlns:p="http://schemas.openxmlformats.org/presentationml/2006/main">
  <p:tag name="TIMING" val="|21.9|7.1|8.8|9.9|7.1"/>
</p:tagLst>
</file>

<file path=ppt/tags/tag7.xml><?xml version="1.0" encoding="utf-8"?>
<p:tagLst xmlns:a="http://schemas.openxmlformats.org/drawingml/2006/main" xmlns:r="http://schemas.openxmlformats.org/officeDocument/2006/relationships" xmlns:p="http://schemas.openxmlformats.org/presentationml/2006/main">
  <p:tag name="TIMING" val="|2"/>
</p:tagLst>
</file>

<file path=ppt/tags/tag8.xml><?xml version="1.0" encoding="utf-8"?>
<p:tagLst xmlns:a="http://schemas.openxmlformats.org/drawingml/2006/main" xmlns:r="http://schemas.openxmlformats.org/officeDocument/2006/relationships" xmlns:p="http://schemas.openxmlformats.org/presentationml/2006/main">
  <p:tag name="TIMING" val="|607.9"/>
</p:tagLst>
</file>

<file path=ppt/tags/tag9.xml><?xml version="1.0" encoding="utf-8"?>
<p:tagLst xmlns:a="http://schemas.openxmlformats.org/drawingml/2006/main" xmlns:r="http://schemas.openxmlformats.org/officeDocument/2006/relationships" xmlns:p="http://schemas.openxmlformats.org/presentationml/2006/main">
  <p:tag name="TIMING" val="|5.2|3.6|1.6|5.5|4.5|3.4|5.7|4.9|3.2|6.2|5.1"/>
</p:tagLst>
</file>

<file path=ppt/tags/tag10.xml><?xml version="1.0" encoding="utf-8"?>
<p:tagLst xmlns:a="http://schemas.openxmlformats.org/drawingml/2006/main" xmlns:r="http://schemas.openxmlformats.org/officeDocument/2006/relationships" xmlns:p="http://schemas.openxmlformats.org/presentationml/2006/main">
  <p:tag name="TIMING" val="|3|22|22.1|11.1"/>
</p:tagLst>
</file>

<file path=ppt/tags/tag11.xml><?xml version="1.0" encoding="utf-8"?>
<p:tagLst xmlns:a="http://schemas.openxmlformats.org/drawingml/2006/main" xmlns:r="http://schemas.openxmlformats.org/officeDocument/2006/relationships" xmlns:p="http://schemas.openxmlformats.org/presentationml/2006/main">
  <p:tag name="TIMING" val="|4.3|2.4|4.3|2.4|6.7|6.6|2.7|11"/>
</p:tagLst>
</file>

<file path=ppt/tags/tag12.xml><?xml version="1.0" encoding="utf-8"?>
<p:tagLst xmlns:a="http://schemas.openxmlformats.org/drawingml/2006/main" xmlns:r="http://schemas.openxmlformats.org/officeDocument/2006/relationships" xmlns:p="http://schemas.openxmlformats.org/presentationml/2006/main">
  <p:tag name="TIMING" val="|3.8|13.1|13.8"/>
</p:tagLst>
</file>

<file path=ppt/tags/tag13.xml><?xml version="1.0" encoding="utf-8"?>
<p:tagLst xmlns:a="http://schemas.openxmlformats.org/drawingml/2006/main" xmlns:r="http://schemas.openxmlformats.org/officeDocument/2006/relationships" xmlns:p="http://schemas.openxmlformats.org/presentationml/2006/main">
  <p:tag name="TIMING" val="|2.8|4.9|3.8|10.3|3.2|12|48.4|4"/>
</p:tagLst>
</file>

<file path=ppt/tags/tag14.xml><?xml version="1.0" encoding="utf-8"?>
<p:tagLst xmlns:a="http://schemas.openxmlformats.org/drawingml/2006/main" xmlns:r="http://schemas.openxmlformats.org/officeDocument/2006/relationships" xmlns:p="http://schemas.openxmlformats.org/presentationml/2006/main">
  <p:tag name="TIMING" val="|0.9|18.6|50.8"/>
</p:tagLst>
</file>

<file path=ppt/tags/tag15.xml><?xml version="1.0" encoding="utf-8"?>
<p:tagLst xmlns:a="http://schemas.openxmlformats.org/drawingml/2006/main" xmlns:r="http://schemas.openxmlformats.org/officeDocument/2006/relationships" xmlns:p="http://schemas.openxmlformats.org/presentationml/2006/main">
  <p:tag name="TIMING" val="|2.7|5.2|51.7|25.4|37.6"/>
</p:tagLst>
</file>

<file path=ppt/tags/tag16.xml><?xml version="1.0" encoding="utf-8"?>
<p:tagLst xmlns:a="http://schemas.openxmlformats.org/drawingml/2006/main" xmlns:r="http://schemas.openxmlformats.org/officeDocument/2006/relationships" xmlns:p="http://schemas.openxmlformats.org/presentationml/2006/main">
  <p:tag name="TIMING" val="|1.6|3.9|12.8|22.9|49.2|7.4"/>
</p:tagLst>
</file>

<file path=ppt/tags/tag17.xml><?xml version="1.0" encoding="utf-8"?>
<p:tagLst xmlns:a="http://schemas.openxmlformats.org/drawingml/2006/main" xmlns:r="http://schemas.openxmlformats.org/officeDocument/2006/relationships" xmlns:p="http://schemas.openxmlformats.org/presentationml/2006/main">
  <p:tag name="TIMING" val="|1.4|5.9|12.2|103.6|8.5|8.6"/>
</p:tagLst>
</file>

<file path=ppt/tags/tag18.xml><?xml version="1.0" encoding="utf-8"?>
<p:tagLst xmlns:a="http://schemas.openxmlformats.org/drawingml/2006/main" xmlns:r="http://schemas.openxmlformats.org/officeDocument/2006/relationships" xmlns:p="http://schemas.openxmlformats.org/presentationml/2006/main">
  <p:tag name="TIMING" val="|4.5|7.9|3.7|13|6.2|5|19.1|13.6|25.4"/>
</p:tagLst>
</file>

<file path=ppt/tags/tag19.xml><?xml version="1.0" encoding="utf-8"?>
<p:tagLst xmlns:a="http://schemas.openxmlformats.org/drawingml/2006/main" xmlns:r="http://schemas.openxmlformats.org/officeDocument/2006/relationships" xmlns:p="http://schemas.openxmlformats.org/presentationml/2006/main">
  <p:tag name="TIMING" val="|4.3|4.5"/>
</p:tagLst>
</file>

<file path=ppt/tags/tag20.xml><?xml version="1.0" encoding="utf-8"?>
<p:tagLst xmlns:a="http://schemas.openxmlformats.org/drawingml/2006/main" xmlns:r="http://schemas.openxmlformats.org/officeDocument/2006/relationships" xmlns:p="http://schemas.openxmlformats.org/presentationml/2006/main">
  <p:tag name="TIMING" val="|7|5.7|1.4|5.1|4.2|7.7|1.4|12.6|9"/>
</p:tagLst>
</file>

<file path=ppt/tags/tag21.xml><?xml version="1.0" encoding="utf-8"?>
<p:tagLst xmlns:a="http://schemas.openxmlformats.org/drawingml/2006/main" xmlns:r="http://schemas.openxmlformats.org/officeDocument/2006/relationships" xmlns:p="http://schemas.openxmlformats.org/presentationml/2006/main">
  <p:tag name="TIMING" val="|40.3"/>
</p:tagLst>
</file>

<file path=ppt/tags/tag22.xml><?xml version="1.0" encoding="utf-8"?>
<p:tagLst xmlns:a="http://schemas.openxmlformats.org/drawingml/2006/main" xmlns:r="http://schemas.openxmlformats.org/officeDocument/2006/relationships" xmlns:p="http://schemas.openxmlformats.org/presentationml/2006/main">
  <p:tag name="TIMING" val="|5.6|13.1|2.1|4.8|62.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4566FAE18BA24C89ABEF420DC014BB" ma:contentTypeVersion="8" ma:contentTypeDescription="Create a new document." ma:contentTypeScope="" ma:versionID="c004b09f9a4d174db8d726b91345b7d7">
  <xsd:schema xmlns:xsd="http://www.w3.org/2001/XMLSchema" xmlns:xs="http://www.w3.org/2001/XMLSchema" xmlns:p="http://schemas.microsoft.com/office/2006/metadata/properties" xmlns:ns2="a900b09b-6b2f-45af-ae25-bf6c0dee8789" targetNamespace="http://schemas.microsoft.com/office/2006/metadata/properties" ma:root="true" ma:fieldsID="1aa5690822da3236d0e68d100196978d" ns2:_="">
    <xsd:import namespace="a900b09b-6b2f-45af-ae25-bf6c0dee878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00b09b-6b2f-45af-ae25-bf6c0dee87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A9B58A-E983-4340-89A6-916311DF05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00b09b-6b2f-45af-ae25-bf6c0dee87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AA167C-5E86-4C6D-A7BE-E1F3C048058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5269968-EE61-4826-9AC7-554D9DDD2A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21187</TotalTime>
  <Words>9952</Words>
  <Application>Microsoft Office PowerPoint</Application>
  <PresentationFormat>On-screen Show (4:3)</PresentationFormat>
  <Paragraphs>699</Paragraphs>
  <Slides>39</Slides>
  <Notes>39</Notes>
  <HiddenSlides>0</HiddenSlides>
  <MMClips>39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Georgia</vt:lpstr>
      <vt:lpstr>Helvetica</vt:lpstr>
      <vt:lpstr>Helvetica Neue</vt:lpstr>
      <vt:lpstr>Wingdings 2</vt:lpstr>
      <vt:lpstr>Office Theme</vt:lpstr>
      <vt:lpstr>PowerPoint Presentation</vt:lpstr>
      <vt:lpstr>Objectives: </vt:lpstr>
      <vt:lpstr>Recap from Part I</vt:lpstr>
      <vt:lpstr>PowerPoint Presentation</vt:lpstr>
      <vt:lpstr>Objectives or Outcomes?</vt:lpstr>
      <vt:lpstr>Expected Student Outcomes</vt:lpstr>
      <vt:lpstr>Competencies</vt:lpstr>
      <vt:lpstr>Finalized list of ESOs</vt:lpstr>
      <vt:lpstr>Why do we have assessments?</vt:lpstr>
      <vt:lpstr>How do you know if you are accomplishing your non-academic Outcomes? </vt:lpstr>
      <vt:lpstr>PowerPoint Presentation</vt:lpstr>
      <vt:lpstr>PowerPoint Presentation</vt:lpstr>
      <vt:lpstr>Purpose of Assessment</vt:lpstr>
      <vt:lpstr>PowerPoint Presentation</vt:lpstr>
      <vt:lpstr>How?</vt:lpstr>
      <vt:lpstr>SMART Outcomes</vt:lpstr>
      <vt:lpstr>School Improvement</vt:lpstr>
      <vt:lpstr>PowerPoint Presentation</vt:lpstr>
      <vt:lpstr>How Can We Assess Non-Academic ESOs</vt:lpstr>
      <vt:lpstr>How should we grade it?</vt:lpstr>
      <vt:lpstr>Example #2</vt:lpstr>
      <vt:lpstr>How should we grade it?</vt:lpstr>
      <vt:lpstr>Example #3</vt:lpstr>
      <vt:lpstr>How should we grade it?</vt:lpstr>
      <vt:lpstr>Next three slides – Practice!</vt:lpstr>
      <vt:lpstr>Examples of assessing ESOs</vt:lpstr>
      <vt:lpstr>Examples of assessing ESOs</vt:lpstr>
      <vt:lpstr>Examples of assessing ESOs</vt:lpstr>
      <vt:lpstr>Grading</vt:lpstr>
      <vt:lpstr>Other data?</vt:lpstr>
      <vt:lpstr>PowerPoint Presentation</vt:lpstr>
      <vt:lpstr>PowerPoint Presentation</vt:lpstr>
      <vt:lpstr>PowerPoint Presentation</vt:lpstr>
      <vt:lpstr>PowerPoint Presentation</vt:lpstr>
      <vt:lpstr>PowerPoint Presentation</vt:lpstr>
      <vt:lpstr>Compile the Data</vt:lpstr>
      <vt:lpstr>PowerPoint Presentation</vt:lpstr>
      <vt:lpstr>Analyze and Communicate the Data</vt:lpstr>
      <vt:lpstr>PowerPoint Presentation</vt:lpstr>
    </vt:vector>
  </TitlesOfParts>
  <Company>ACSI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Expected Student Outcomes - Part 2 (Assessment).pptx</dc:title>
  <dc:creator>Bethany Kerstetter</dc:creator>
  <cp:lastModifiedBy>Stephen Deck</cp:lastModifiedBy>
  <cp:revision>502</cp:revision>
  <cp:lastPrinted>2019-06-30T02:15:01Z</cp:lastPrinted>
  <dcterms:created xsi:type="dcterms:W3CDTF">2015-06-21T23:59:04Z</dcterms:created>
  <dcterms:modified xsi:type="dcterms:W3CDTF">2021-07-26T19:43:51Z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0x010100064566FAE18BA24C89ABEF420DC014BB</vt:lpwstr>
  </property>
</Properties>
</file>