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9" r:id="rId2"/>
    <p:sldId id="260" r:id="rId3"/>
    <p:sldId id="262" r:id="rId4"/>
    <p:sldId id="265" r:id="rId5"/>
    <p:sldId id="286" r:id="rId6"/>
    <p:sldId id="285" r:id="rId7"/>
    <p:sldId id="261" r:id="rId8"/>
    <p:sldId id="263" r:id="rId9"/>
    <p:sldId id="264" r:id="rId10"/>
    <p:sldId id="266" r:id="rId11"/>
    <p:sldId id="279" r:id="rId12"/>
    <p:sldId id="280" r:id="rId13"/>
    <p:sldId id="281" r:id="rId14"/>
    <p:sldId id="267" r:id="rId15"/>
    <p:sldId id="272" r:id="rId16"/>
    <p:sldId id="273" r:id="rId17"/>
    <p:sldId id="275" r:id="rId18"/>
    <p:sldId id="283" r:id="rId19"/>
    <p:sldId id="282" r:id="rId20"/>
    <p:sldId id="268" r:id="rId21"/>
    <p:sldId id="276" r:id="rId22"/>
    <p:sldId id="277" r:id="rId23"/>
    <p:sldId id="278" r:id="rId24"/>
    <p:sldId id="284" r:id="rId25"/>
    <p:sldId id="269" r:id="rId26"/>
    <p:sldId id="270" r:id="rId27"/>
    <p:sldId id="271" r:id="rId28"/>
    <p:sldId id="258"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8336"/>
    <a:srgbClr val="0373AD"/>
    <a:srgbClr val="FCFCFC"/>
    <a:srgbClr val="127EB8"/>
    <a:srgbClr val="0071AC"/>
    <a:srgbClr val="0071AD"/>
    <a:srgbClr val="005C9C"/>
    <a:srgbClr val="005294"/>
    <a:srgbClr val="C675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47" autoAdjust="0"/>
  </p:normalViewPr>
  <p:slideViewPr>
    <p:cSldViewPr snapToGrid="0" snapToObjects="1">
      <p:cViewPr varScale="1">
        <p:scale>
          <a:sx n="93" d="100"/>
          <a:sy n="93" d="100"/>
        </p:scale>
        <p:origin x="2124"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58" d="100"/>
          <a:sy n="158" d="100"/>
        </p:scale>
        <p:origin x="-128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0209850-C413-4CDD-9EDE-EC86F919C065}" type="datetimeFigureOut">
              <a:rPr lang="en-US" smtClean="0"/>
              <a:t>4/7/2022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145F1E3-D015-4FDC-A6C4-0175498049F9}" type="slidenum">
              <a:rPr lang="en-US" smtClean="0"/>
              <a:t>‹#›</a:t>
            </a:fld>
            <a:endParaRPr lang="en-US"/>
          </a:p>
        </p:txBody>
      </p:sp>
    </p:spTree>
    <p:extLst>
      <p:ext uri="{BB962C8B-B14F-4D97-AF65-F5344CB8AC3E}">
        <p14:creationId xmlns:p14="http://schemas.microsoft.com/office/powerpoint/2010/main" val="1945181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36DD239-ED12-3C4A-A084-C92AD11DB91A}" type="datetimeFigureOut">
              <a:rPr lang="en-US" smtClean="0"/>
              <a:t>4/7/2022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4BCB826-F483-BE44-84C3-EA54763EEB8F}" type="slidenum">
              <a:rPr lang="en-US" smtClean="0"/>
              <a:t>‹#›</a:t>
            </a:fld>
            <a:endParaRPr lang="en-US"/>
          </a:p>
        </p:txBody>
      </p:sp>
    </p:spTree>
    <p:extLst>
      <p:ext uri="{BB962C8B-B14F-4D97-AF65-F5344CB8AC3E}">
        <p14:creationId xmlns:p14="http://schemas.microsoft.com/office/powerpoint/2010/main" val="15736939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logo of school</a:t>
            </a:r>
          </a:p>
          <a:p>
            <a:r>
              <a:rPr lang="en-US" dirty="0"/>
              <a:t>Replace dates</a:t>
            </a:r>
          </a:p>
        </p:txBody>
      </p:sp>
      <p:sp>
        <p:nvSpPr>
          <p:cNvPr id="4" name="Slide Number Placeholder 3"/>
          <p:cNvSpPr>
            <a:spLocks noGrp="1"/>
          </p:cNvSpPr>
          <p:nvPr>
            <p:ph type="sldNum" sz="quarter" idx="10"/>
          </p:nvPr>
        </p:nvSpPr>
        <p:spPr/>
        <p:txBody>
          <a:bodyPr/>
          <a:lstStyle/>
          <a:p>
            <a:fld id="{14BCB826-F483-BE44-84C3-EA54763EEB8F}" type="slidenum">
              <a:rPr lang="en-US" smtClean="0"/>
              <a:t>1</a:t>
            </a:fld>
            <a:endParaRPr lang="en-US"/>
          </a:p>
        </p:txBody>
      </p:sp>
    </p:spTree>
    <p:extLst>
      <p:ext uri="{BB962C8B-B14F-4D97-AF65-F5344CB8AC3E}">
        <p14:creationId xmlns:p14="http://schemas.microsoft.com/office/powerpoint/2010/main" val="13479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replace the numbers with the</a:t>
            </a:r>
            <a:r>
              <a:rPr lang="en-US" baseline="0" dirty="0"/>
              <a:t> actual interviews and observations.  Photos of actual students are always well received but are not required.</a:t>
            </a:r>
            <a:endParaRPr lang="en-US" dirty="0"/>
          </a:p>
          <a:p>
            <a:r>
              <a:rPr lang="en-US" dirty="0"/>
              <a:t>Describe the thoroughness with which the visit was conducted.  If there are other categories needed, add them.</a:t>
            </a:r>
          </a:p>
        </p:txBody>
      </p:sp>
      <p:sp>
        <p:nvSpPr>
          <p:cNvPr id="4" name="Slide Number Placeholder 3"/>
          <p:cNvSpPr>
            <a:spLocks noGrp="1"/>
          </p:cNvSpPr>
          <p:nvPr>
            <p:ph type="sldNum" sz="quarter" idx="10"/>
          </p:nvPr>
        </p:nvSpPr>
        <p:spPr/>
        <p:txBody>
          <a:bodyPr/>
          <a:lstStyle/>
          <a:p>
            <a:fld id="{14BCB826-F483-BE44-84C3-EA54763EEB8F}" type="slidenum">
              <a:rPr lang="en-US" smtClean="0"/>
              <a:t>10</a:t>
            </a:fld>
            <a:endParaRPr lang="en-US"/>
          </a:p>
        </p:txBody>
      </p:sp>
    </p:spTree>
    <p:extLst>
      <p:ext uri="{BB962C8B-B14F-4D97-AF65-F5344CB8AC3E}">
        <p14:creationId xmlns:p14="http://schemas.microsoft.com/office/powerpoint/2010/main" val="3540998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replace the numbers with the</a:t>
            </a:r>
            <a:r>
              <a:rPr lang="en-US" baseline="0" dirty="0"/>
              <a:t> actual interviews and observations.  Photos of actual students are always well received but are not required.</a:t>
            </a:r>
            <a:endParaRPr lang="en-US" dirty="0"/>
          </a:p>
          <a:p>
            <a:r>
              <a:rPr lang="en-US" dirty="0"/>
              <a:t>Describe the thoroughness with which the visit was conducted.  If there are other categories needed, add them.</a:t>
            </a:r>
          </a:p>
        </p:txBody>
      </p:sp>
      <p:sp>
        <p:nvSpPr>
          <p:cNvPr id="4" name="Slide Number Placeholder 3"/>
          <p:cNvSpPr>
            <a:spLocks noGrp="1"/>
          </p:cNvSpPr>
          <p:nvPr>
            <p:ph type="sldNum" sz="quarter" idx="10"/>
          </p:nvPr>
        </p:nvSpPr>
        <p:spPr/>
        <p:txBody>
          <a:bodyPr/>
          <a:lstStyle/>
          <a:p>
            <a:fld id="{14BCB826-F483-BE44-84C3-EA54763EEB8F}" type="slidenum">
              <a:rPr lang="en-US" smtClean="0"/>
              <a:t>11</a:t>
            </a:fld>
            <a:endParaRPr lang="en-US"/>
          </a:p>
        </p:txBody>
      </p:sp>
    </p:spTree>
    <p:extLst>
      <p:ext uri="{BB962C8B-B14F-4D97-AF65-F5344CB8AC3E}">
        <p14:creationId xmlns:p14="http://schemas.microsoft.com/office/powerpoint/2010/main" val="512107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replace the numbers with the</a:t>
            </a:r>
            <a:r>
              <a:rPr lang="en-US" baseline="0" dirty="0"/>
              <a:t> actual interviews and observations.  Photos of actual students are always well received but are not required.</a:t>
            </a:r>
            <a:endParaRPr lang="en-US" dirty="0"/>
          </a:p>
          <a:p>
            <a:r>
              <a:rPr lang="en-US" dirty="0"/>
              <a:t>Describe the thoroughness with which the visit was conducted.  If there are other categories needed, add them.</a:t>
            </a:r>
          </a:p>
        </p:txBody>
      </p:sp>
      <p:sp>
        <p:nvSpPr>
          <p:cNvPr id="4" name="Slide Number Placeholder 3"/>
          <p:cNvSpPr>
            <a:spLocks noGrp="1"/>
          </p:cNvSpPr>
          <p:nvPr>
            <p:ph type="sldNum" sz="quarter" idx="10"/>
          </p:nvPr>
        </p:nvSpPr>
        <p:spPr/>
        <p:txBody>
          <a:bodyPr/>
          <a:lstStyle/>
          <a:p>
            <a:fld id="{14BCB826-F483-BE44-84C3-EA54763EEB8F}" type="slidenum">
              <a:rPr lang="en-US" smtClean="0"/>
              <a:t>12</a:t>
            </a:fld>
            <a:endParaRPr lang="en-US"/>
          </a:p>
        </p:txBody>
      </p:sp>
    </p:spTree>
    <p:extLst>
      <p:ext uri="{BB962C8B-B14F-4D97-AF65-F5344CB8AC3E}">
        <p14:creationId xmlns:p14="http://schemas.microsoft.com/office/powerpoint/2010/main" val="878853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replace the numbers with the</a:t>
            </a:r>
            <a:r>
              <a:rPr lang="en-US" baseline="0" dirty="0"/>
              <a:t> actual interviews and observations.  Photos of actual students are always well received but are not required.</a:t>
            </a:r>
            <a:endParaRPr lang="en-US" dirty="0"/>
          </a:p>
          <a:p>
            <a:r>
              <a:rPr lang="en-US" dirty="0"/>
              <a:t>Describe the thoroughness with which the visit was conducted.  If there are other categories needed, add them.</a:t>
            </a:r>
          </a:p>
        </p:txBody>
      </p:sp>
      <p:sp>
        <p:nvSpPr>
          <p:cNvPr id="4" name="Slide Number Placeholder 3"/>
          <p:cNvSpPr>
            <a:spLocks noGrp="1"/>
          </p:cNvSpPr>
          <p:nvPr>
            <p:ph type="sldNum" sz="quarter" idx="10"/>
          </p:nvPr>
        </p:nvSpPr>
        <p:spPr/>
        <p:txBody>
          <a:bodyPr/>
          <a:lstStyle/>
          <a:p>
            <a:fld id="{14BCB826-F483-BE44-84C3-EA54763EEB8F}" type="slidenum">
              <a:rPr lang="en-US" smtClean="0"/>
              <a:t>13</a:t>
            </a:fld>
            <a:endParaRPr lang="en-US"/>
          </a:p>
        </p:txBody>
      </p:sp>
    </p:spTree>
    <p:extLst>
      <p:ext uri="{BB962C8B-B14F-4D97-AF65-F5344CB8AC3E}">
        <p14:creationId xmlns:p14="http://schemas.microsoft.com/office/powerpoint/2010/main" val="1044734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chairs</a:t>
            </a:r>
            <a:r>
              <a:rPr lang="en-US" baseline="0" dirty="0"/>
              <a:t> like to have one commendation per slide.  Photos may be appropriate but are not required.</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14</a:t>
            </a:fld>
            <a:endParaRPr lang="en-US"/>
          </a:p>
        </p:txBody>
      </p:sp>
    </p:spTree>
    <p:extLst>
      <p:ext uri="{BB962C8B-B14F-4D97-AF65-F5344CB8AC3E}">
        <p14:creationId xmlns:p14="http://schemas.microsoft.com/office/powerpoint/2010/main" val="213786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chairs</a:t>
            </a:r>
            <a:r>
              <a:rPr lang="en-US" baseline="0" dirty="0"/>
              <a:t> like to have one commendation per slide.  Photos may be appropriate but are not required.</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15</a:t>
            </a:fld>
            <a:endParaRPr lang="en-US"/>
          </a:p>
        </p:txBody>
      </p:sp>
    </p:spTree>
    <p:extLst>
      <p:ext uri="{BB962C8B-B14F-4D97-AF65-F5344CB8AC3E}">
        <p14:creationId xmlns:p14="http://schemas.microsoft.com/office/powerpoint/2010/main" val="27922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chairs</a:t>
            </a:r>
            <a:r>
              <a:rPr lang="en-US" baseline="0" dirty="0"/>
              <a:t> like to have one commendation per slide.  Photos may be appropriate but are not required.</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16</a:t>
            </a:fld>
            <a:endParaRPr lang="en-US"/>
          </a:p>
        </p:txBody>
      </p:sp>
    </p:spTree>
    <p:extLst>
      <p:ext uri="{BB962C8B-B14F-4D97-AF65-F5344CB8AC3E}">
        <p14:creationId xmlns:p14="http://schemas.microsoft.com/office/powerpoint/2010/main" val="2924240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chairs</a:t>
            </a:r>
            <a:r>
              <a:rPr lang="en-US" baseline="0" dirty="0"/>
              <a:t> like to have one commendation per slide.  Photos may be appropriate but are not required.</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17</a:t>
            </a:fld>
            <a:endParaRPr lang="en-US"/>
          </a:p>
        </p:txBody>
      </p:sp>
    </p:spTree>
    <p:extLst>
      <p:ext uri="{BB962C8B-B14F-4D97-AF65-F5344CB8AC3E}">
        <p14:creationId xmlns:p14="http://schemas.microsoft.com/office/powerpoint/2010/main" val="3952434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chairs</a:t>
            </a:r>
            <a:r>
              <a:rPr lang="en-US" baseline="0" dirty="0"/>
              <a:t> like to have one commendation per slide.  Photos may be appropriate but are not required.</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18</a:t>
            </a:fld>
            <a:endParaRPr lang="en-US"/>
          </a:p>
        </p:txBody>
      </p:sp>
    </p:spTree>
    <p:extLst>
      <p:ext uri="{BB962C8B-B14F-4D97-AF65-F5344CB8AC3E}">
        <p14:creationId xmlns:p14="http://schemas.microsoft.com/office/powerpoint/2010/main" val="1134001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replace the numbers with the</a:t>
            </a:r>
            <a:r>
              <a:rPr lang="en-US" baseline="0" dirty="0"/>
              <a:t> actual interviews and observations.  Photos of actual students are always well received but are not required.</a:t>
            </a:r>
            <a:endParaRPr lang="en-US" dirty="0"/>
          </a:p>
          <a:p>
            <a:r>
              <a:rPr lang="en-US" dirty="0"/>
              <a:t>Describe the thoroughness with which the visit was conducted.  If there are other categories needed, add them.</a:t>
            </a:r>
          </a:p>
        </p:txBody>
      </p:sp>
      <p:sp>
        <p:nvSpPr>
          <p:cNvPr id="4" name="Slide Number Placeholder 3"/>
          <p:cNvSpPr>
            <a:spLocks noGrp="1"/>
          </p:cNvSpPr>
          <p:nvPr>
            <p:ph type="sldNum" sz="quarter" idx="10"/>
          </p:nvPr>
        </p:nvSpPr>
        <p:spPr/>
        <p:txBody>
          <a:bodyPr/>
          <a:lstStyle/>
          <a:p>
            <a:fld id="{14BCB826-F483-BE44-84C3-EA54763EEB8F}" type="slidenum">
              <a:rPr lang="en-US" smtClean="0"/>
              <a:t>19</a:t>
            </a:fld>
            <a:endParaRPr lang="en-US"/>
          </a:p>
        </p:txBody>
      </p:sp>
    </p:spTree>
    <p:extLst>
      <p:ext uri="{BB962C8B-B14F-4D97-AF65-F5344CB8AC3E}">
        <p14:creationId xmlns:p14="http://schemas.microsoft.com/office/powerpoint/2010/main" val="759449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yourselves, explain that you are volunteers,</a:t>
            </a:r>
            <a:r>
              <a:rPr lang="en-US" baseline="0" dirty="0"/>
              <a:t> peers of the folks here at this school, bringing in expertise in various areas to help this school through the accreditation process.  While you are not employees of ACSI, you are here on behalf of ACSI as part of the association, of which your schools are also accredited by.</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2</a:t>
            </a:fld>
            <a:endParaRPr lang="en-US"/>
          </a:p>
        </p:txBody>
      </p:sp>
    </p:spTree>
    <p:extLst>
      <p:ext uri="{BB962C8B-B14F-4D97-AF65-F5344CB8AC3E}">
        <p14:creationId xmlns:p14="http://schemas.microsoft.com/office/powerpoint/2010/main" val="1774989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chairs like to have one recommendation per slide.  Photos may be appropriate but are not</a:t>
            </a:r>
            <a:r>
              <a:rPr lang="en-US" baseline="0" dirty="0"/>
              <a:t> required.</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20</a:t>
            </a:fld>
            <a:endParaRPr lang="en-US"/>
          </a:p>
        </p:txBody>
      </p:sp>
    </p:spTree>
    <p:extLst>
      <p:ext uri="{BB962C8B-B14F-4D97-AF65-F5344CB8AC3E}">
        <p14:creationId xmlns:p14="http://schemas.microsoft.com/office/powerpoint/2010/main" val="1463256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chairs like to have one recommendation per slide.  Photos may be appropriate but are not</a:t>
            </a:r>
            <a:r>
              <a:rPr lang="en-US" baseline="0" dirty="0"/>
              <a:t> required.</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21</a:t>
            </a:fld>
            <a:endParaRPr lang="en-US"/>
          </a:p>
        </p:txBody>
      </p:sp>
    </p:spTree>
    <p:extLst>
      <p:ext uri="{BB962C8B-B14F-4D97-AF65-F5344CB8AC3E}">
        <p14:creationId xmlns:p14="http://schemas.microsoft.com/office/powerpoint/2010/main" val="1274530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chairs like to have one recommendation per slide.  Photos may be appropriate but are not</a:t>
            </a:r>
            <a:r>
              <a:rPr lang="en-US" baseline="0" dirty="0"/>
              <a:t> required.</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22</a:t>
            </a:fld>
            <a:endParaRPr lang="en-US"/>
          </a:p>
        </p:txBody>
      </p:sp>
    </p:spTree>
    <p:extLst>
      <p:ext uri="{BB962C8B-B14F-4D97-AF65-F5344CB8AC3E}">
        <p14:creationId xmlns:p14="http://schemas.microsoft.com/office/powerpoint/2010/main" val="1992631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chairs like to have one recommendation per slide.  Photos may be appropriate but are not</a:t>
            </a:r>
            <a:r>
              <a:rPr lang="en-US" baseline="0" dirty="0"/>
              <a:t> required.</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23</a:t>
            </a:fld>
            <a:endParaRPr lang="en-US"/>
          </a:p>
        </p:txBody>
      </p:sp>
    </p:spTree>
    <p:extLst>
      <p:ext uri="{BB962C8B-B14F-4D97-AF65-F5344CB8AC3E}">
        <p14:creationId xmlns:p14="http://schemas.microsoft.com/office/powerpoint/2010/main" val="3703903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chairs like to have one recommendation per slide.  Photos may be appropriate but are not</a:t>
            </a:r>
            <a:r>
              <a:rPr lang="en-US" baseline="0" dirty="0"/>
              <a:t> required.</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24</a:t>
            </a:fld>
            <a:endParaRPr lang="en-US"/>
          </a:p>
        </p:txBody>
      </p:sp>
    </p:spTree>
    <p:extLst>
      <p:ext uri="{BB962C8B-B14F-4D97-AF65-F5344CB8AC3E}">
        <p14:creationId xmlns:p14="http://schemas.microsoft.com/office/powerpoint/2010/main" val="135072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for initial accreditation</a:t>
            </a:r>
          </a:p>
          <a:p>
            <a:r>
              <a:rPr lang="en-US" dirty="0"/>
              <a:t>Change to</a:t>
            </a:r>
            <a:r>
              <a:rPr lang="en-US" baseline="0" dirty="0"/>
              <a:t> the name of the regional accreditation commission for your area</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25</a:t>
            </a:fld>
            <a:endParaRPr lang="en-US"/>
          </a:p>
        </p:txBody>
      </p:sp>
    </p:spTree>
    <p:extLst>
      <p:ext uri="{BB962C8B-B14F-4D97-AF65-F5344CB8AC3E}">
        <p14:creationId xmlns:p14="http://schemas.microsoft.com/office/powerpoint/2010/main" val="2063846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regional commission meetings occur twice a year.</a:t>
            </a:r>
            <a:r>
              <a:rPr lang="en-US" baseline="0" dirty="0"/>
              <a:t>  International accreditation meetings occur once a year.</a:t>
            </a:r>
          </a:p>
          <a:p>
            <a:r>
              <a:rPr lang="en-US" baseline="0" dirty="0"/>
              <a:t>Change the second line to the regional commission in </a:t>
            </a:r>
            <a:r>
              <a:rPr lang="en-US" baseline="0"/>
              <a:t>your area</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26</a:t>
            </a:fld>
            <a:endParaRPr lang="en-US"/>
          </a:p>
        </p:txBody>
      </p:sp>
    </p:spTree>
    <p:extLst>
      <p:ext uri="{BB962C8B-B14F-4D97-AF65-F5344CB8AC3E}">
        <p14:creationId xmlns:p14="http://schemas.microsoft.com/office/powerpoint/2010/main" val="456708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congratulations on the completion of this stage of the process!  Accreditation is a mark of a quality institution and you have accomplished much toward that goal.</a:t>
            </a:r>
          </a:p>
          <a:p>
            <a:r>
              <a:rPr lang="en-US" dirty="0"/>
              <a:t>Our admiration for the hard work that your team demonstrated in examining yourselves and preparing for our visit.</a:t>
            </a:r>
          </a:p>
          <a:p>
            <a:r>
              <a:rPr lang="en-US" dirty="0"/>
              <a:t>Finally, our heartfelt appreciation for your warm welcome, hospitality, and cooperation.  We considered it a personal pleasure and a professional honor to have served among you for these days and months.  We trust that our work will be a blessing and a service to your school as you seek to provide students with an excellent Christ-centered education.</a:t>
            </a:r>
          </a:p>
          <a:p>
            <a:endParaRPr lang="en-US" dirty="0"/>
          </a:p>
          <a:p>
            <a:r>
              <a:rPr lang="en-US" dirty="0"/>
              <a:t>If you need to mention a staff member or two by name, please do that here.  </a:t>
            </a:r>
          </a:p>
          <a:p>
            <a:endParaRPr lang="en-US" dirty="0"/>
          </a:p>
          <a:p>
            <a:r>
              <a:rPr lang="en-US" dirty="0"/>
              <a:t>Chair…feel free to modify this if needed.  You must be able to say all these things truthfully!!!</a:t>
            </a:r>
          </a:p>
          <a:p>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27</a:t>
            </a:fld>
            <a:endParaRPr lang="en-US"/>
          </a:p>
        </p:txBody>
      </p:sp>
    </p:spTree>
    <p:extLst>
      <p:ext uri="{BB962C8B-B14F-4D97-AF65-F5344CB8AC3E}">
        <p14:creationId xmlns:p14="http://schemas.microsoft.com/office/powerpoint/2010/main" val="339392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substitute</a:t>
            </a:r>
            <a:r>
              <a:rPr lang="en-US" baseline="0" dirty="0"/>
              <a:t> photos from the actual school.  You may take those photos or download from their website.</a:t>
            </a:r>
            <a:endParaRPr lang="en-US" dirty="0"/>
          </a:p>
          <a:p>
            <a:r>
              <a:rPr lang="en-US" dirty="0"/>
              <a:t>This gives the</a:t>
            </a:r>
            <a:r>
              <a:rPr lang="en-US" baseline="0" dirty="0"/>
              <a:t> audience a bigger picture of who they are becoming/continuing to be a part of.  It truly is a worldwide group of Christian schools.</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3</a:t>
            </a:fld>
            <a:endParaRPr lang="en-US"/>
          </a:p>
        </p:txBody>
      </p:sp>
    </p:spTree>
    <p:extLst>
      <p:ext uri="{BB962C8B-B14F-4D97-AF65-F5344CB8AC3E}">
        <p14:creationId xmlns:p14="http://schemas.microsoft.com/office/powerpoint/2010/main" val="17673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hide</a:t>
            </a:r>
            <a:r>
              <a:rPr lang="en-US" baseline="0" dirty="0"/>
              <a:t> this slide if it is not dual accreditation.  Feel free to add to this slide with what you know about the accrediting agency you are dual accredited with.</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4</a:t>
            </a:fld>
            <a:endParaRPr lang="en-US"/>
          </a:p>
        </p:txBody>
      </p:sp>
    </p:spTree>
    <p:extLst>
      <p:ext uri="{BB962C8B-B14F-4D97-AF65-F5344CB8AC3E}">
        <p14:creationId xmlns:p14="http://schemas.microsoft.com/office/powerpoint/2010/main" val="4104471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hide</a:t>
            </a:r>
            <a:r>
              <a:rPr lang="en-US" baseline="0" dirty="0"/>
              <a:t> this slide if it is not dual accreditation.  Feel free to add to this slide with what you know about the accrediting agency you are dual accredited with.</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5</a:t>
            </a:fld>
            <a:endParaRPr lang="en-US"/>
          </a:p>
        </p:txBody>
      </p:sp>
    </p:spTree>
    <p:extLst>
      <p:ext uri="{BB962C8B-B14F-4D97-AF65-F5344CB8AC3E}">
        <p14:creationId xmlns:p14="http://schemas.microsoft.com/office/powerpoint/2010/main" val="384266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hide</a:t>
            </a:r>
            <a:r>
              <a:rPr lang="en-US" baseline="0" dirty="0"/>
              <a:t> this slide if it is not dual accreditation.  Feel free to add to this slide with what you know about the accrediting agency you are dual accredited with.</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6</a:t>
            </a:fld>
            <a:endParaRPr lang="en-US"/>
          </a:p>
        </p:txBody>
      </p:sp>
    </p:spTree>
    <p:extLst>
      <p:ext uri="{BB962C8B-B14F-4D97-AF65-F5344CB8AC3E}">
        <p14:creationId xmlns:p14="http://schemas.microsoft.com/office/powerpoint/2010/main" val="337250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the second logo</a:t>
            </a:r>
            <a:r>
              <a:rPr lang="en-US" baseline="0" dirty="0"/>
              <a:t> with one of the other logos if dually accredited with WASC or MSA.  Remove it completely if only accredited with ACSI.</a:t>
            </a:r>
            <a:endParaRPr lang="en-US" dirty="0"/>
          </a:p>
          <a:p>
            <a:r>
              <a:rPr lang="en-US" dirty="0"/>
              <a:t>Please feel free to substitute this photo for</a:t>
            </a:r>
            <a:r>
              <a:rPr lang="en-US" baseline="0" dirty="0"/>
              <a:t> one that you take on-site or find on the school’s website.  Schools love to see photos from their own school.</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7</a:t>
            </a:fld>
            <a:endParaRPr lang="en-US"/>
          </a:p>
        </p:txBody>
      </p:sp>
    </p:spTree>
    <p:extLst>
      <p:ext uri="{BB962C8B-B14F-4D97-AF65-F5344CB8AC3E}">
        <p14:creationId xmlns:p14="http://schemas.microsoft.com/office/powerpoint/2010/main" val="324616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this is the school’s side of the accreditation process.  It is extremely</a:t>
            </a:r>
            <a:r>
              <a:rPr lang="en-US" baseline="0" dirty="0"/>
              <a:t> valuable in and of itself.  Some schools say that even if the visiting never came, this would have been worth all the work!  Taking a good look at yourself once every five years is healthy.  With the normal hustle and bustle of school life, schools don’t normally take the time to do a deep dive into all the areas that a self-study asks.  Schools that invest time and energy into this process always tell us that it was worth the good look at themselves, especially as they measure all areas of their current practice against their mission.  It helps protect against drifting away from what the school says it is supposed to be about.</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8</a:t>
            </a:fld>
            <a:endParaRPr lang="en-US"/>
          </a:p>
        </p:txBody>
      </p:sp>
    </p:spTree>
    <p:extLst>
      <p:ext uri="{BB962C8B-B14F-4D97-AF65-F5344CB8AC3E}">
        <p14:creationId xmlns:p14="http://schemas.microsoft.com/office/powerpoint/2010/main" val="561595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 visiting</a:t>
            </a:r>
            <a:r>
              <a:rPr lang="en-US" baseline="0" dirty="0"/>
              <a:t> team members are not there as inspectors or to compare this school against their own.  While they may have asked probing questions, it was not with a purpose to find something wrong but rather to find out where the growing edge is.  Much like a doctor, or a physical trainer, in order to really help, the questions need to go beyond the surface in order to determine how things work and not just how things look.</a:t>
            </a:r>
            <a:endParaRPr lang="en-US" dirty="0"/>
          </a:p>
        </p:txBody>
      </p:sp>
      <p:sp>
        <p:nvSpPr>
          <p:cNvPr id="4" name="Slide Number Placeholder 3"/>
          <p:cNvSpPr>
            <a:spLocks noGrp="1"/>
          </p:cNvSpPr>
          <p:nvPr>
            <p:ph type="sldNum" sz="quarter" idx="10"/>
          </p:nvPr>
        </p:nvSpPr>
        <p:spPr/>
        <p:txBody>
          <a:bodyPr/>
          <a:lstStyle/>
          <a:p>
            <a:fld id="{14BCB826-F483-BE44-84C3-EA54763EEB8F}" type="slidenum">
              <a:rPr lang="en-US" smtClean="0"/>
              <a:t>9</a:t>
            </a:fld>
            <a:endParaRPr lang="en-US"/>
          </a:p>
        </p:txBody>
      </p:sp>
    </p:spTree>
    <p:extLst>
      <p:ext uri="{BB962C8B-B14F-4D97-AF65-F5344CB8AC3E}">
        <p14:creationId xmlns:p14="http://schemas.microsoft.com/office/powerpoint/2010/main" val="838157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pic>
        <p:nvPicPr>
          <p:cNvPr id="7" name="Picture 6" descr="ASCI Basic Keynote Templat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ext Placeholder 11"/>
          <p:cNvSpPr>
            <a:spLocks noGrp="1"/>
          </p:cNvSpPr>
          <p:nvPr>
            <p:ph type="body" sz="quarter" idx="10" hasCustomPrompt="1"/>
          </p:nvPr>
        </p:nvSpPr>
        <p:spPr>
          <a:xfrm>
            <a:off x="827088" y="2414789"/>
            <a:ext cx="7553325" cy="895141"/>
          </a:xfrm>
          <a:prstGeom prst="rect">
            <a:avLst/>
          </a:prstGeom>
        </p:spPr>
        <p:txBody>
          <a:bodyPr vert="horz"/>
          <a:lstStyle>
            <a:lvl1pPr marL="0" indent="0">
              <a:buNone/>
              <a:defRPr sz="4800" b="1" i="0">
                <a:solidFill>
                  <a:schemeClr val="bg1"/>
                </a:solidFill>
                <a:latin typeface="Helvetica"/>
                <a:cs typeface="Helvetica"/>
              </a:defRPr>
            </a:lvl1pPr>
          </a:lstStyle>
          <a:p>
            <a:pPr lvl="0"/>
            <a:r>
              <a:rPr lang="en-US" dirty="0"/>
              <a:t>Presentation Title</a:t>
            </a:r>
          </a:p>
        </p:txBody>
      </p:sp>
      <p:sp>
        <p:nvSpPr>
          <p:cNvPr id="13" name="Text Placeholder 11"/>
          <p:cNvSpPr>
            <a:spLocks noGrp="1"/>
          </p:cNvSpPr>
          <p:nvPr>
            <p:ph type="body" sz="quarter" idx="11" hasCustomPrompt="1"/>
          </p:nvPr>
        </p:nvSpPr>
        <p:spPr>
          <a:xfrm>
            <a:off x="827088" y="3309931"/>
            <a:ext cx="7553325" cy="635044"/>
          </a:xfrm>
          <a:prstGeom prst="rect">
            <a:avLst/>
          </a:prstGeom>
        </p:spPr>
        <p:txBody>
          <a:bodyPr vert="horz"/>
          <a:lstStyle>
            <a:lvl1pPr marL="0" indent="0">
              <a:buNone/>
              <a:defRPr sz="3600" b="1" i="0" baseline="0">
                <a:solidFill>
                  <a:schemeClr val="bg1"/>
                </a:solidFill>
                <a:latin typeface="Helvetica"/>
                <a:cs typeface="Helvetica"/>
              </a:defRPr>
            </a:lvl1pPr>
          </a:lstStyle>
          <a:p>
            <a:pPr lvl="0"/>
            <a:r>
              <a:rPr lang="en-US" dirty="0"/>
              <a:t>People / Event</a:t>
            </a:r>
          </a:p>
        </p:txBody>
      </p:sp>
      <p:sp>
        <p:nvSpPr>
          <p:cNvPr id="14" name="Text Placeholder 11"/>
          <p:cNvSpPr>
            <a:spLocks noGrp="1"/>
          </p:cNvSpPr>
          <p:nvPr>
            <p:ph type="body" sz="quarter" idx="12" hasCustomPrompt="1"/>
          </p:nvPr>
        </p:nvSpPr>
        <p:spPr>
          <a:xfrm>
            <a:off x="827088" y="3954598"/>
            <a:ext cx="7553325" cy="490714"/>
          </a:xfrm>
          <a:prstGeom prst="rect">
            <a:avLst/>
          </a:prstGeom>
        </p:spPr>
        <p:txBody>
          <a:bodyPr vert="horz"/>
          <a:lstStyle>
            <a:lvl1pPr marL="0" indent="0">
              <a:buNone/>
              <a:defRPr sz="2400" b="0" i="0" baseline="0">
                <a:solidFill>
                  <a:srgbClr val="E78336"/>
                </a:solidFill>
                <a:latin typeface="Helvetica"/>
                <a:cs typeface="Helvetica"/>
              </a:defRPr>
            </a:lvl1pPr>
          </a:lstStyle>
          <a:p>
            <a:pPr lvl="0"/>
            <a:r>
              <a:rPr lang="en-US" dirty="0"/>
              <a:t>Date | Location</a:t>
            </a:r>
          </a:p>
        </p:txBody>
      </p:sp>
    </p:spTree>
    <p:extLst>
      <p:ext uri="{BB962C8B-B14F-4D97-AF65-F5344CB8AC3E}">
        <p14:creationId xmlns:p14="http://schemas.microsoft.com/office/powerpoint/2010/main" val="120792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12" name="Picture 11"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4"/>
          <p:cNvSpPr>
            <a:spLocks noGrp="1"/>
          </p:cNvSpPr>
          <p:nvPr>
            <p:ph type="body" sz="quarter" idx="10"/>
          </p:nvPr>
        </p:nvSpPr>
        <p:spPr>
          <a:xfrm>
            <a:off x="1298899" y="1510636"/>
            <a:ext cx="7387902" cy="4830187"/>
          </a:xfrm>
          <a:prstGeom prst="rect">
            <a:avLst/>
          </a:prstGeom>
        </p:spPr>
        <p:txBody>
          <a:bodyPr vert="horz"/>
          <a:lstStyle>
            <a:lvl1pPr>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hasCustomPrompt="1"/>
          </p:nvPr>
        </p:nvSpPr>
        <p:spPr>
          <a:xfrm>
            <a:off x="1298899" y="505566"/>
            <a:ext cx="7387902" cy="620197"/>
          </a:xfrm>
          <a:prstGeom prst="rect">
            <a:avLst/>
          </a:prstGeom>
        </p:spPr>
        <p:txBody>
          <a:bodyPr vert="horz"/>
          <a:lstStyle>
            <a:lvl1pPr>
              <a:defRPr sz="3600" b="1">
                <a:solidFill>
                  <a:srgbClr val="005C9C"/>
                </a:solidFill>
                <a:latin typeface="Helvetica"/>
                <a:cs typeface="Helvetica"/>
              </a:defRPr>
            </a:lvl1pPr>
          </a:lstStyle>
          <a:p>
            <a:r>
              <a:rPr lang="en-US" dirty="0"/>
              <a:t>Slide Title</a:t>
            </a:r>
          </a:p>
        </p:txBody>
      </p:sp>
    </p:spTree>
    <p:extLst>
      <p:ext uri="{BB962C8B-B14F-4D97-AF65-F5344CB8AC3E}">
        <p14:creationId xmlns:p14="http://schemas.microsoft.com/office/powerpoint/2010/main" val="68633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7" name="Picture 6" descr="ASCI Basic Keynote Templat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494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660050"/>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27088" y="1039883"/>
            <a:ext cx="7553325" cy="1557330"/>
          </a:xfrm>
        </p:spPr>
        <p:txBody>
          <a:bodyPr/>
          <a:lstStyle/>
          <a:p>
            <a:r>
              <a:rPr lang="en-US" dirty="0">
                <a:latin typeface="Helvetica" panose="020B0604020202020204" pitchFamily="34" charset="0"/>
                <a:cs typeface="Helvetica" panose="020B0604020202020204" pitchFamily="34" charset="0"/>
              </a:rPr>
              <a:t>ABC School</a:t>
            </a:r>
          </a:p>
        </p:txBody>
      </p:sp>
      <p:sp>
        <p:nvSpPr>
          <p:cNvPr id="3" name="Text Placeholder 2"/>
          <p:cNvSpPr>
            <a:spLocks noGrp="1"/>
          </p:cNvSpPr>
          <p:nvPr>
            <p:ph type="body" sz="quarter" idx="11"/>
          </p:nvPr>
        </p:nvSpPr>
        <p:spPr/>
        <p:txBody>
          <a:bodyPr/>
          <a:lstStyle/>
          <a:p>
            <a:r>
              <a:rPr lang="en-US" sz="3200" dirty="0"/>
              <a:t>Visiting Team Exit Report</a:t>
            </a:r>
          </a:p>
        </p:txBody>
      </p:sp>
      <p:sp>
        <p:nvSpPr>
          <p:cNvPr id="4" name="Text Placeholder 3"/>
          <p:cNvSpPr>
            <a:spLocks noGrp="1"/>
          </p:cNvSpPr>
          <p:nvPr>
            <p:ph type="body" sz="quarter" idx="12"/>
          </p:nvPr>
        </p:nvSpPr>
        <p:spPr/>
        <p:txBody>
          <a:bodyPr/>
          <a:lstStyle/>
          <a:p>
            <a:r>
              <a:rPr lang="en-US" dirty="0"/>
              <a:t>March 19-22, 2017</a:t>
            </a:r>
          </a:p>
        </p:txBody>
      </p:sp>
      <p:sp>
        <p:nvSpPr>
          <p:cNvPr id="5" name="TextBox 4"/>
          <p:cNvSpPr txBox="1"/>
          <p:nvPr/>
        </p:nvSpPr>
        <p:spPr>
          <a:xfrm>
            <a:off x="6215865" y="5144476"/>
            <a:ext cx="1739415" cy="276999"/>
          </a:xfrm>
          <a:prstGeom prst="rect">
            <a:avLst/>
          </a:prstGeom>
          <a:noFill/>
        </p:spPr>
        <p:txBody>
          <a:bodyPr wrap="square" rtlCol="0">
            <a:spAutoFit/>
          </a:bodyPr>
          <a:lstStyle/>
          <a:p>
            <a:r>
              <a:rPr lang="en-US" sz="1200" b="1" dirty="0">
                <a:solidFill>
                  <a:schemeClr val="bg1"/>
                </a:solidFill>
              </a:rPr>
              <a:t>Place school logo here</a:t>
            </a:r>
          </a:p>
        </p:txBody>
      </p:sp>
    </p:spTree>
    <p:extLst>
      <p:ext uri="{BB962C8B-B14F-4D97-AF65-F5344CB8AC3E}">
        <p14:creationId xmlns:p14="http://schemas.microsoft.com/office/powerpoint/2010/main" val="194895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sz="3200" dirty="0">
                <a:solidFill>
                  <a:srgbClr val="0373AD"/>
                </a:solidFill>
              </a:rPr>
              <a:t>Interviews &amp; Observations</a:t>
            </a:r>
          </a:p>
        </p:txBody>
      </p:sp>
      <p:sp>
        <p:nvSpPr>
          <p:cNvPr id="5" name="Rectangle 4"/>
          <p:cNvSpPr/>
          <p:nvPr/>
        </p:nvSpPr>
        <p:spPr>
          <a:xfrm>
            <a:off x="4804880" y="1787125"/>
            <a:ext cx="4142391" cy="2677656"/>
          </a:xfrm>
          <a:prstGeom prst="rect">
            <a:avLst/>
          </a:prstGeom>
        </p:spPr>
        <p:txBody>
          <a:bodyPr wrap="square">
            <a:spAutoFit/>
          </a:bodyPr>
          <a:lstStyle/>
          <a:p>
            <a:pPr lvl="1"/>
            <a:r>
              <a:rPr lang="en-US" sz="2800" dirty="0">
                <a:solidFill>
                  <a:srgbClr val="FF0000"/>
                </a:solidFill>
                <a:latin typeface="Helvetica" panose="020B0604020202020204" pitchFamily="34" charset="0"/>
                <a:cs typeface="Helvetica" panose="020B0604020202020204" pitchFamily="34" charset="0"/>
              </a:rPr>
              <a:t>5</a:t>
            </a:r>
            <a:r>
              <a:rPr lang="en-US" sz="2800" dirty="0">
                <a:latin typeface="Helvetica" panose="020B0604020202020204" pitchFamily="34" charset="0"/>
                <a:cs typeface="Helvetica" panose="020B0604020202020204" pitchFamily="34" charset="0"/>
              </a:rPr>
              <a:t> Administration Team</a:t>
            </a:r>
          </a:p>
          <a:p>
            <a:pPr lvl="1"/>
            <a:r>
              <a:rPr lang="en-US" sz="2800" dirty="0">
                <a:solidFill>
                  <a:srgbClr val="FF0000"/>
                </a:solidFill>
                <a:latin typeface="Helvetica" panose="020B0604020202020204" pitchFamily="34" charset="0"/>
                <a:cs typeface="Helvetica" panose="020B0604020202020204" pitchFamily="34" charset="0"/>
              </a:rPr>
              <a:t>36</a:t>
            </a:r>
            <a:r>
              <a:rPr lang="en-US" sz="2800" dirty="0">
                <a:latin typeface="Helvetica" panose="020B0604020202020204" pitchFamily="34" charset="0"/>
                <a:cs typeface="Helvetica" panose="020B0604020202020204" pitchFamily="34" charset="0"/>
              </a:rPr>
              <a:t> Teachers</a:t>
            </a:r>
          </a:p>
          <a:p>
            <a:pPr lvl="1"/>
            <a:r>
              <a:rPr lang="en-US" sz="2800" dirty="0">
                <a:solidFill>
                  <a:srgbClr val="FF0000"/>
                </a:solidFill>
                <a:latin typeface="Helvetica" panose="020B0604020202020204" pitchFamily="34" charset="0"/>
                <a:cs typeface="Helvetica" panose="020B0604020202020204" pitchFamily="34" charset="0"/>
              </a:rPr>
              <a:t>14 </a:t>
            </a:r>
            <a:r>
              <a:rPr lang="en-US" sz="2800" dirty="0">
                <a:latin typeface="Helvetica" panose="020B0604020202020204" pitchFamily="34" charset="0"/>
                <a:cs typeface="Helvetica" panose="020B0604020202020204" pitchFamily="34" charset="0"/>
              </a:rPr>
              <a:t>Support Staff</a:t>
            </a:r>
          </a:p>
          <a:p>
            <a:pPr lvl="1"/>
            <a:r>
              <a:rPr lang="en-US" sz="2800" dirty="0">
                <a:solidFill>
                  <a:srgbClr val="FF0000"/>
                </a:solidFill>
                <a:latin typeface="Helvetica" panose="020B0604020202020204" pitchFamily="34" charset="0"/>
                <a:cs typeface="Helvetica" panose="020B0604020202020204" pitchFamily="34" charset="0"/>
              </a:rPr>
              <a:t>25 </a:t>
            </a:r>
            <a:r>
              <a:rPr lang="en-US" sz="2800" dirty="0">
                <a:latin typeface="Helvetica" panose="020B0604020202020204" pitchFamily="34" charset="0"/>
                <a:cs typeface="Helvetica" panose="020B0604020202020204" pitchFamily="34" charset="0"/>
              </a:rPr>
              <a:t>Students</a:t>
            </a:r>
          </a:p>
          <a:p>
            <a:pPr lvl="1"/>
            <a:r>
              <a:rPr lang="en-US" sz="2800" dirty="0">
                <a:solidFill>
                  <a:srgbClr val="FF0000"/>
                </a:solidFill>
                <a:latin typeface="Helvetica" panose="020B0604020202020204" pitchFamily="34" charset="0"/>
                <a:cs typeface="Helvetica" panose="020B0604020202020204" pitchFamily="34" charset="0"/>
              </a:rPr>
              <a:t>12</a:t>
            </a:r>
            <a:r>
              <a:rPr lang="en-US" sz="2800" dirty="0">
                <a:latin typeface="Helvetica" panose="020B0604020202020204" pitchFamily="34" charset="0"/>
                <a:cs typeface="Helvetica" panose="020B0604020202020204" pitchFamily="34" charset="0"/>
              </a:rPr>
              <a:t> Parents</a:t>
            </a:r>
          </a:p>
          <a:p>
            <a:pPr lvl="1"/>
            <a:r>
              <a:rPr lang="en-US" sz="2800" dirty="0">
                <a:solidFill>
                  <a:srgbClr val="FF0000"/>
                </a:solidFill>
                <a:latin typeface="Helvetica" panose="020B0604020202020204" pitchFamily="34" charset="0"/>
                <a:cs typeface="Helvetica" panose="020B0604020202020204" pitchFamily="34" charset="0"/>
              </a:rPr>
              <a:t>5</a:t>
            </a:r>
            <a:r>
              <a:rPr lang="en-US" sz="2800" dirty="0">
                <a:latin typeface="Helvetica" panose="020B0604020202020204" pitchFamily="34" charset="0"/>
                <a:cs typeface="Helvetica" panose="020B0604020202020204" pitchFamily="34" charset="0"/>
              </a:rPr>
              <a:t> Board Members</a:t>
            </a:r>
          </a:p>
        </p:txBody>
      </p:sp>
      <p:sp>
        <p:nvSpPr>
          <p:cNvPr id="6" name="TextBox 5"/>
          <p:cNvSpPr txBox="1"/>
          <p:nvPr/>
        </p:nvSpPr>
        <p:spPr>
          <a:xfrm>
            <a:off x="5143500" y="4592021"/>
            <a:ext cx="3331030" cy="1354217"/>
          </a:xfrm>
          <a:prstGeom prst="rect">
            <a:avLst/>
          </a:prstGeom>
          <a:noFill/>
        </p:spPr>
        <p:txBody>
          <a:bodyPr wrap="square" rtlCol="0">
            <a:spAutoFit/>
          </a:bodyPr>
          <a:lstStyle/>
          <a:p>
            <a:pPr marL="0" lvl="1"/>
            <a:r>
              <a:rPr lang="en-US" sz="3200" dirty="0">
                <a:latin typeface="Helvetica" panose="020B0604020202020204" pitchFamily="34" charset="0"/>
                <a:cs typeface="Helvetica" panose="020B0604020202020204" pitchFamily="34" charset="0"/>
              </a:rPr>
              <a:t> </a:t>
            </a:r>
            <a:r>
              <a:rPr lang="en-US" sz="3200" dirty="0">
                <a:solidFill>
                  <a:srgbClr val="FF0000"/>
                </a:solidFill>
                <a:latin typeface="Helvetica" panose="020B0604020202020204" pitchFamily="34" charset="0"/>
                <a:cs typeface="Helvetica" panose="020B0604020202020204" pitchFamily="34" charset="0"/>
              </a:rPr>
              <a:t>42</a:t>
            </a:r>
            <a:r>
              <a:rPr lang="en-US" sz="3200" dirty="0">
                <a:latin typeface="Helvetica" panose="020B0604020202020204" pitchFamily="34" charset="0"/>
                <a:cs typeface="Helvetica" panose="020B0604020202020204" pitchFamily="34" charset="0"/>
              </a:rPr>
              <a:t> Class Observations</a:t>
            </a:r>
          </a:p>
          <a:p>
            <a:endParaRPr lang="en-US" dirty="0"/>
          </a:p>
        </p:txBody>
      </p:sp>
      <p:pic>
        <p:nvPicPr>
          <p:cNvPr id="7" name="Picture 6"/>
          <p:cNvPicPr>
            <a:picLocks noChangeAspect="1"/>
          </p:cNvPicPr>
          <p:nvPr/>
        </p:nvPicPr>
        <p:blipFill>
          <a:blip r:embed="rId3"/>
          <a:stretch>
            <a:fillRect/>
          </a:stretch>
        </p:blipFill>
        <p:spPr>
          <a:xfrm>
            <a:off x="1331295" y="1320541"/>
            <a:ext cx="3473585" cy="2605188"/>
          </a:xfrm>
          <a:prstGeom prst="rect">
            <a:avLst/>
          </a:prstGeom>
        </p:spPr>
      </p:pic>
      <p:pic>
        <p:nvPicPr>
          <p:cNvPr id="8" name="Picture 7"/>
          <p:cNvPicPr>
            <a:picLocks noChangeAspect="1"/>
          </p:cNvPicPr>
          <p:nvPr/>
        </p:nvPicPr>
        <p:blipFill>
          <a:blip r:embed="rId4"/>
          <a:stretch>
            <a:fillRect/>
          </a:stretch>
        </p:blipFill>
        <p:spPr>
          <a:xfrm>
            <a:off x="1331295" y="4149197"/>
            <a:ext cx="3473585" cy="1953891"/>
          </a:xfrm>
          <a:prstGeom prst="rect">
            <a:avLst/>
          </a:prstGeom>
        </p:spPr>
      </p:pic>
    </p:spTree>
    <p:extLst>
      <p:ext uri="{BB962C8B-B14F-4D97-AF65-F5344CB8AC3E}">
        <p14:creationId xmlns:p14="http://schemas.microsoft.com/office/powerpoint/2010/main" val="305835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sz="3200" dirty="0">
                <a:solidFill>
                  <a:srgbClr val="0373AD"/>
                </a:solidFill>
              </a:rPr>
              <a:t>Parent Comments</a:t>
            </a:r>
          </a:p>
        </p:txBody>
      </p:sp>
    </p:spTree>
    <p:extLst>
      <p:ext uri="{BB962C8B-B14F-4D97-AF65-F5344CB8AC3E}">
        <p14:creationId xmlns:p14="http://schemas.microsoft.com/office/powerpoint/2010/main" val="277597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sz="3200" dirty="0">
                <a:solidFill>
                  <a:srgbClr val="0373AD"/>
                </a:solidFill>
              </a:rPr>
              <a:t>Student Comments</a:t>
            </a:r>
          </a:p>
        </p:txBody>
      </p:sp>
    </p:spTree>
    <p:extLst>
      <p:ext uri="{BB962C8B-B14F-4D97-AF65-F5344CB8AC3E}">
        <p14:creationId xmlns:p14="http://schemas.microsoft.com/office/powerpoint/2010/main" val="319913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2678" y="1416023"/>
            <a:ext cx="7391400" cy="1754326"/>
          </a:xfrm>
          <a:prstGeom prst="rect">
            <a:avLst/>
          </a:prstGeom>
          <a:noFill/>
        </p:spPr>
        <p:txBody>
          <a:bodyPr wrap="square" rtlCol="0">
            <a:spAutoFit/>
          </a:bodyPr>
          <a:lstStyle/>
          <a:p>
            <a:r>
              <a:rPr lang="en-US" sz="3600" dirty="0">
                <a:latin typeface="Helvetica" panose="020B0604020202020204" pitchFamily="34" charset="0"/>
                <a:cs typeface="Helvetica" panose="020B0604020202020204" pitchFamily="34" charset="0"/>
              </a:rPr>
              <a:t>For achieving well above the norm in the following areas, the visiting team commends </a:t>
            </a:r>
            <a:r>
              <a:rPr lang="en-US" sz="3600" dirty="0">
                <a:solidFill>
                  <a:srgbClr val="FF0000"/>
                </a:solidFill>
                <a:latin typeface="Helvetica" panose="020B0604020202020204" pitchFamily="34" charset="0"/>
                <a:cs typeface="Helvetica" panose="020B0604020202020204" pitchFamily="34" charset="0"/>
              </a:rPr>
              <a:t>ABC School</a:t>
            </a:r>
            <a:r>
              <a:rPr lang="en-US" sz="3600" dirty="0">
                <a:latin typeface="Helvetica" panose="020B0604020202020204" pitchFamily="34" charset="0"/>
                <a:cs typeface="Helvetica" panose="020B0604020202020204" pitchFamily="34" charset="0"/>
              </a:rPr>
              <a:t> for:</a:t>
            </a:r>
          </a:p>
        </p:txBody>
      </p:sp>
      <p:sp>
        <p:nvSpPr>
          <p:cNvPr id="10" name="Title 1"/>
          <p:cNvSpPr>
            <a:spLocks noGrp="1"/>
          </p:cNvSpPr>
          <p:nvPr>
            <p:ph type="title"/>
          </p:nvPr>
        </p:nvSpPr>
        <p:spPr>
          <a:xfrm>
            <a:off x="1062678" y="505566"/>
            <a:ext cx="7387902" cy="620197"/>
          </a:xfrm>
        </p:spPr>
        <p:txBody>
          <a:bodyPr/>
          <a:lstStyle/>
          <a:p>
            <a:pPr algn="ctr"/>
            <a:r>
              <a:rPr lang="en-US" sz="3200" dirty="0">
                <a:solidFill>
                  <a:srgbClr val="0373AD"/>
                </a:solidFill>
              </a:rPr>
              <a:t>Commendations</a:t>
            </a:r>
          </a:p>
        </p:txBody>
      </p:sp>
    </p:spTree>
    <p:extLst>
      <p:ext uri="{BB962C8B-B14F-4D97-AF65-F5344CB8AC3E}">
        <p14:creationId xmlns:p14="http://schemas.microsoft.com/office/powerpoint/2010/main" val="330341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65881" y="505566"/>
            <a:ext cx="7387902" cy="620197"/>
          </a:xfrm>
        </p:spPr>
        <p:txBody>
          <a:bodyPr/>
          <a:lstStyle/>
          <a:p>
            <a:pPr algn="ctr"/>
            <a:r>
              <a:rPr lang="en-US" sz="3200" dirty="0">
                <a:solidFill>
                  <a:srgbClr val="0373AD"/>
                </a:solidFill>
              </a:rPr>
              <a:t>Commendations</a:t>
            </a:r>
          </a:p>
        </p:txBody>
      </p:sp>
      <p:sp>
        <p:nvSpPr>
          <p:cNvPr id="7" name="TextBox 6"/>
          <p:cNvSpPr txBox="1"/>
          <p:nvPr/>
        </p:nvSpPr>
        <p:spPr>
          <a:xfrm>
            <a:off x="1265881" y="2207172"/>
            <a:ext cx="6977998" cy="615553"/>
          </a:xfrm>
          <a:prstGeom prst="rect">
            <a:avLst/>
          </a:prstGeom>
          <a:noFill/>
        </p:spPr>
        <p:txBody>
          <a:bodyPr wrap="square" rtlCol="0">
            <a:spAutoFit/>
          </a:bodyPr>
          <a:lstStyle/>
          <a:p>
            <a:r>
              <a:rPr lang="en-US" sz="3400" dirty="0">
                <a:solidFill>
                  <a:srgbClr val="FF0000"/>
                </a:solidFill>
              </a:rPr>
              <a:t>1. </a:t>
            </a:r>
          </a:p>
        </p:txBody>
      </p:sp>
    </p:spTree>
    <p:extLst>
      <p:ext uri="{BB962C8B-B14F-4D97-AF65-F5344CB8AC3E}">
        <p14:creationId xmlns:p14="http://schemas.microsoft.com/office/powerpoint/2010/main" val="3578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65881" y="505566"/>
            <a:ext cx="7387902" cy="620197"/>
          </a:xfrm>
        </p:spPr>
        <p:txBody>
          <a:bodyPr/>
          <a:lstStyle/>
          <a:p>
            <a:pPr algn="ctr"/>
            <a:r>
              <a:rPr lang="en-US" sz="3200" dirty="0">
                <a:solidFill>
                  <a:srgbClr val="0373AD"/>
                </a:solidFill>
              </a:rPr>
              <a:t>Commendations</a:t>
            </a:r>
          </a:p>
        </p:txBody>
      </p:sp>
      <p:sp>
        <p:nvSpPr>
          <p:cNvPr id="7" name="TextBox 6"/>
          <p:cNvSpPr txBox="1"/>
          <p:nvPr/>
        </p:nvSpPr>
        <p:spPr>
          <a:xfrm>
            <a:off x="1265881" y="2207172"/>
            <a:ext cx="6977998" cy="615553"/>
          </a:xfrm>
          <a:prstGeom prst="rect">
            <a:avLst/>
          </a:prstGeom>
          <a:noFill/>
        </p:spPr>
        <p:txBody>
          <a:bodyPr wrap="square" rtlCol="0">
            <a:spAutoFit/>
          </a:bodyPr>
          <a:lstStyle/>
          <a:p>
            <a:r>
              <a:rPr lang="en-US" sz="3400" dirty="0">
                <a:solidFill>
                  <a:srgbClr val="FF0000"/>
                </a:solidFill>
              </a:rPr>
              <a:t>2. </a:t>
            </a:r>
          </a:p>
        </p:txBody>
      </p:sp>
    </p:spTree>
    <p:extLst>
      <p:ext uri="{BB962C8B-B14F-4D97-AF65-F5344CB8AC3E}">
        <p14:creationId xmlns:p14="http://schemas.microsoft.com/office/powerpoint/2010/main" val="352495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65881" y="505566"/>
            <a:ext cx="7387902" cy="620197"/>
          </a:xfrm>
        </p:spPr>
        <p:txBody>
          <a:bodyPr/>
          <a:lstStyle/>
          <a:p>
            <a:pPr algn="ctr"/>
            <a:r>
              <a:rPr lang="en-US" sz="3200" dirty="0">
                <a:solidFill>
                  <a:srgbClr val="0373AD"/>
                </a:solidFill>
              </a:rPr>
              <a:t>Commendations</a:t>
            </a:r>
          </a:p>
        </p:txBody>
      </p:sp>
      <p:sp>
        <p:nvSpPr>
          <p:cNvPr id="7" name="TextBox 6"/>
          <p:cNvSpPr txBox="1"/>
          <p:nvPr/>
        </p:nvSpPr>
        <p:spPr>
          <a:xfrm>
            <a:off x="1265881" y="2207172"/>
            <a:ext cx="6977998" cy="615553"/>
          </a:xfrm>
          <a:prstGeom prst="rect">
            <a:avLst/>
          </a:prstGeom>
          <a:noFill/>
        </p:spPr>
        <p:txBody>
          <a:bodyPr wrap="square" rtlCol="0">
            <a:spAutoFit/>
          </a:bodyPr>
          <a:lstStyle/>
          <a:p>
            <a:r>
              <a:rPr lang="en-US" sz="3400" dirty="0">
                <a:solidFill>
                  <a:srgbClr val="FF0000"/>
                </a:solidFill>
              </a:rPr>
              <a:t>3.	</a:t>
            </a:r>
          </a:p>
        </p:txBody>
      </p:sp>
    </p:spTree>
    <p:extLst>
      <p:ext uri="{BB962C8B-B14F-4D97-AF65-F5344CB8AC3E}">
        <p14:creationId xmlns:p14="http://schemas.microsoft.com/office/powerpoint/2010/main" val="145796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65881" y="505566"/>
            <a:ext cx="7387902" cy="620197"/>
          </a:xfrm>
        </p:spPr>
        <p:txBody>
          <a:bodyPr/>
          <a:lstStyle/>
          <a:p>
            <a:pPr algn="ctr"/>
            <a:r>
              <a:rPr lang="en-US" sz="3200" dirty="0">
                <a:solidFill>
                  <a:srgbClr val="0373AD"/>
                </a:solidFill>
              </a:rPr>
              <a:t>Commendations</a:t>
            </a:r>
          </a:p>
        </p:txBody>
      </p:sp>
      <p:sp>
        <p:nvSpPr>
          <p:cNvPr id="7" name="TextBox 6"/>
          <p:cNvSpPr txBox="1"/>
          <p:nvPr/>
        </p:nvSpPr>
        <p:spPr>
          <a:xfrm>
            <a:off x="1265881" y="2207172"/>
            <a:ext cx="6977998" cy="615553"/>
          </a:xfrm>
          <a:prstGeom prst="rect">
            <a:avLst/>
          </a:prstGeom>
          <a:noFill/>
        </p:spPr>
        <p:txBody>
          <a:bodyPr wrap="square" rtlCol="0">
            <a:spAutoFit/>
          </a:bodyPr>
          <a:lstStyle/>
          <a:p>
            <a:r>
              <a:rPr lang="en-US" sz="3400" dirty="0">
                <a:solidFill>
                  <a:srgbClr val="FF0000"/>
                </a:solidFill>
              </a:rPr>
              <a:t>4.	</a:t>
            </a:r>
          </a:p>
        </p:txBody>
      </p:sp>
    </p:spTree>
    <p:extLst>
      <p:ext uri="{BB962C8B-B14F-4D97-AF65-F5344CB8AC3E}">
        <p14:creationId xmlns:p14="http://schemas.microsoft.com/office/powerpoint/2010/main" val="226515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65881" y="505566"/>
            <a:ext cx="7387902" cy="620197"/>
          </a:xfrm>
        </p:spPr>
        <p:txBody>
          <a:bodyPr/>
          <a:lstStyle/>
          <a:p>
            <a:pPr algn="ctr"/>
            <a:r>
              <a:rPr lang="en-US" sz="3200" dirty="0">
                <a:solidFill>
                  <a:srgbClr val="0373AD"/>
                </a:solidFill>
              </a:rPr>
              <a:t>Commendations</a:t>
            </a:r>
          </a:p>
        </p:txBody>
      </p:sp>
      <p:sp>
        <p:nvSpPr>
          <p:cNvPr id="7" name="TextBox 6"/>
          <p:cNvSpPr txBox="1"/>
          <p:nvPr/>
        </p:nvSpPr>
        <p:spPr>
          <a:xfrm>
            <a:off x="1265881" y="2207172"/>
            <a:ext cx="6977998" cy="615553"/>
          </a:xfrm>
          <a:prstGeom prst="rect">
            <a:avLst/>
          </a:prstGeom>
          <a:noFill/>
        </p:spPr>
        <p:txBody>
          <a:bodyPr wrap="square" rtlCol="0">
            <a:spAutoFit/>
          </a:bodyPr>
          <a:lstStyle/>
          <a:p>
            <a:r>
              <a:rPr lang="en-US" sz="3400" dirty="0">
                <a:solidFill>
                  <a:srgbClr val="FF0000"/>
                </a:solidFill>
              </a:rPr>
              <a:t>5. </a:t>
            </a:r>
          </a:p>
        </p:txBody>
      </p:sp>
    </p:spTree>
    <p:extLst>
      <p:ext uri="{BB962C8B-B14F-4D97-AF65-F5344CB8AC3E}">
        <p14:creationId xmlns:p14="http://schemas.microsoft.com/office/powerpoint/2010/main" val="196970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66176" y="1467807"/>
            <a:ext cx="7384404" cy="1569660"/>
          </a:xfrm>
          <a:prstGeom prst="rect">
            <a:avLst/>
          </a:prstGeom>
        </p:spPr>
        <p:txBody>
          <a:bodyPr wrap="square">
            <a:spAutoFit/>
          </a:bodyPr>
          <a:lstStyle/>
          <a:p>
            <a:pPr lvl="0"/>
            <a:r>
              <a:rPr lang="en-US" sz="3200" dirty="0">
                <a:solidFill>
                  <a:prstClr val="black"/>
                </a:solidFill>
                <a:latin typeface="Helvetica" panose="020B0604020202020204" pitchFamily="34" charset="0"/>
                <a:cs typeface="Helvetica" panose="020B0604020202020204" pitchFamily="34" charset="0"/>
              </a:rPr>
              <a:t>In order to reach their stated goals for excellence, the visiting team recommends that </a:t>
            </a:r>
            <a:r>
              <a:rPr lang="en-US" sz="3200" dirty="0">
                <a:solidFill>
                  <a:srgbClr val="FF0000"/>
                </a:solidFill>
                <a:latin typeface="Helvetica" panose="020B0604020202020204" pitchFamily="34" charset="0"/>
                <a:cs typeface="Helvetica" panose="020B0604020202020204" pitchFamily="34" charset="0"/>
              </a:rPr>
              <a:t>ABC School</a:t>
            </a:r>
            <a:r>
              <a:rPr lang="en-US" sz="3200" dirty="0">
                <a:solidFill>
                  <a:prstClr val="black"/>
                </a:solidFill>
                <a:latin typeface="Helvetica" panose="020B0604020202020204" pitchFamily="34" charset="0"/>
                <a:cs typeface="Helvetica" panose="020B0604020202020204" pitchFamily="34" charset="0"/>
              </a:rPr>
              <a:t>:</a:t>
            </a:r>
          </a:p>
        </p:txBody>
      </p:sp>
      <p:sp>
        <p:nvSpPr>
          <p:cNvPr id="11" name="Title 1"/>
          <p:cNvSpPr txBox="1">
            <a:spLocks/>
          </p:cNvSpPr>
          <p:nvPr/>
        </p:nvSpPr>
        <p:spPr>
          <a:xfrm>
            <a:off x="1062678" y="675245"/>
            <a:ext cx="7387902" cy="620197"/>
          </a:xfrm>
          <a:prstGeom prst="rect">
            <a:avLst/>
          </a:prstGeom>
        </p:spPr>
        <p:txBody>
          <a:bodyPr vert="horz"/>
          <a:lstStyle>
            <a:lvl1pPr algn="l" defTabSz="457200" rtl="0" eaLnBrk="1" latinLnBrk="0" hangingPunct="1">
              <a:spcBef>
                <a:spcPct val="0"/>
              </a:spcBef>
              <a:buNone/>
              <a:defRPr sz="3600" b="1" kern="1200">
                <a:solidFill>
                  <a:srgbClr val="005C9C"/>
                </a:solidFill>
                <a:latin typeface="Helvetica"/>
                <a:ea typeface="+mj-ea"/>
                <a:cs typeface="Helvetica"/>
              </a:defRPr>
            </a:lvl1pPr>
          </a:lstStyle>
          <a:p>
            <a:pPr algn="ctr"/>
            <a:r>
              <a:rPr lang="en-US" sz="3200" dirty="0">
                <a:solidFill>
                  <a:srgbClr val="0373AD"/>
                </a:solidFill>
              </a:rPr>
              <a:t>Recommendations</a:t>
            </a:r>
          </a:p>
        </p:txBody>
      </p:sp>
    </p:spTree>
    <p:extLst>
      <p:ext uri="{BB962C8B-B14F-4D97-AF65-F5344CB8AC3E}">
        <p14:creationId xmlns:p14="http://schemas.microsoft.com/office/powerpoint/2010/main" val="77597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44880" y="2011680"/>
            <a:ext cx="8001000" cy="4329143"/>
          </a:xfrm>
        </p:spPr>
        <p:txBody>
          <a:bodyPr/>
          <a:lstStyle/>
          <a:p>
            <a:pPr>
              <a:defRPr/>
            </a:pPr>
            <a:r>
              <a:rPr lang="en-US" dirty="0">
                <a:latin typeface="Helvetica" panose="020B0604020202020204" pitchFamily="34" charset="0"/>
                <a:cs typeface="Helvetica" panose="020B0604020202020204" pitchFamily="34" charset="0"/>
              </a:rPr>
              <a:t>Our</a:t>
            </a:r>
            <a:r>
              <a:rPr lang="en-US" b="1" dirty="0">
                <a:latin typeface="Helvetica" panose="020B0604020202020204" pitchFamily="34" charset="0"/>
                <a:cs typeface="Helvetica" panose="020B0604020202020204" pitchFamily="34" charset="0"/>
              </a:rPr>
              <a:t> mission</a:t>
            </a:r>
            <a:r>
              <a:rPr lang="en-US" dirty="0">
                <a:latin typeface="Helvetica" panose="020B0604020202020204" pitchFamily="34" charset="0"/>
                <a:cs typeface="Helvetica" panose="020B0604020202020204" pitchFamily="34" charset="0"/>
              </a:rPr>
              <a:t> is to strengthen Christian schools and equip Christian educators worldwide to prepare students academically and inspire them to become devoted followers of Jesus Christ.</a:t>
            </a:r>
          </a:p>
          <a:p>
            <a:pPr marL="0" indent="0">
              <a:buNone/>
            </a:pPr>
            <a:endParaRPr lang="en-US" dirty="0">
              <a:latin typeface="Helvetica" panose="020B0604020202020204" pitchFamily="34" charset="0"/>
              <a:cs typeface="Helvetica" panose="020B0604020202020204" pitchFamily="34" charset="0"/>
            </a:endParaRPr>
          </a:p>
          <a:p>
            <a:pPr>
              <a:spcBef>
                <a:spcPct val="0"/>
              </a:spcBef>
            </a:pPr>
            <a:r>
              <a:rPr lang="en-US" altLang="en-US" dirty="0">
                <a:latin typeface="Helvetica" panose="020B0604020202020204" pitchFamily="34" charset="0"/>
                <a:cs typeface="Helvetica" panose="020B0604020202020204" pitchFamily="34" charset="0"/>
              </a:rPr>
              <a:t>School accreditation is designed around the principle that excellence grows where a commitment is made to systematic school improvement.</a:t>
            </a:r>
          </a:p>
          <a:p>
            <a:pPr>
              <a:spcBef>
                <a:spcPct val="0"/>
              </a:spcBef>
            </a:pPr>
            <a:endParaRPr lang="en-US" altLang="en-US" dirty="0">
              <a:latin typeface="Helvetica" panose="020B0604020202020204" pitchFamily="34" charset="0"/>
              <a:cs typeface="Helvetica" panose="020B0604020202020204" pitchFamily="34" charset="0"/>
            </a:endParaRPr>
          </a:p>
          <a:p>
            <a:pPr>
              <a:spcBef>
                <a:spcPct val="0"/>
              </a:spcBef>
            </a:pPr>
            <a:r>
              <a:rPr lang="en-US" altLang="en-US" dirty="0">
                <a:latin typeface="Helvetica" panose="020B0604020202020204" pitchFamily="34" charset="0"/>
                <a:cs typeface="Helvetica" panose="020B0604020202020204" pitchFamily="34" charset="0"/>
              </a:rPr>
              <a:t>For Christian schools in the business of shaping hearts and minds for eternity, excellence is imperative.</a:t>
            </a:r>
          </a:p>
          <a:p>
            <a:endParaRPr lang="en-US" dirty="0">
              <a:latin typeface="Helvetica" panose="020B0604020202020204" pitchFamily="34" charset="0"/>
              <a:cs typeface="Helvetica" panose="020B0604020202020204" pitchFamily="34" charset="0"/>
            </a:endParaRPr>
          </a:p>
        </p:txBody>
      </p:sp>
      <p:sp>
        <p:nvSpPr>
          <p:cNvPr id="3" name="Title 2"/>
          <p:cNvSpPr>
            <a:spLocks noGrp="1"/>
          </p:cNvSpPr>
          <p:nvPr>
            <p:ph type="title"/>
          </p:nvPr>
        </p:nvSpPr>
        <p:spPr>
          <a:xfrm>
            <a:off x="1463039" y="1216329"/>
            <a:ext cx="6957061" cy="294307"/>
          </a:xfrm>
        </p:spPr>
        <p:txBody>
          <a:bodyPr/>
          <a:lstStyle/>
          <a:p>
            <a:pPr algn="ctr"/>
            <a:r>
              <a:rPr lang="en-US" sz="2000" dirty="0"/>
              <a:t>Association of Christian Schools International</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1420" y="81916"/>
            <a:ext cx="2156740" cy="9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27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200" dirty="0">
                <a:solidFill>
                  <a:srgbClr val="0373AD"/>
                </a:solidFill>
              </a:rPr>
              <a:t>Recommendations</a:t>
            </a:r>
          </a:p>
        </p:txBody>
      </p:sp>
      <p:sp>
        <p:nvSpPr>
          <p:cNvPr id="7" name="Rectangle 6"/>
          <p:cNvSpPr/>
          <p:nvPr/>
        </p:nvSpPr>
        <p:spPr>
          <a:xfrm>
            <a:off x="1298899" y="1433539"/>
            <a:ext cx="7387902" cy="615553"/>
          </a:xfrm>
          <a:prstGeom prst="rect">
            <a:avLst/>
          </a:prstGeom>
        </p:spPr>
        <p:txBody>
          <a:bodyPr wrap="square">
            <a:spAutoFit/>
          </a:bodyPr>
          <a:lstStyle/>
          <a:p>
            <a:r>
              <a:rPr lang="en-US" sz="3400" dirty="0">
                <a:solidFill>
                  <a:srgbClr val="FF0000"/>
                </a:solidFill>
              </a:rPr>
              <a:t>1.	</a:t>
            </a:r>
          </a:p>
        </p:txBody>
      </p:sp>
    </p:spTree>
    <p:extLst>
      <p:ext uri="{BB962C8B-B14F-4D97-AF65-F5344CB8AC3E}">
        <p14:creationId xmlns:p14="http://schemas.microsoft.com/office/powerpoint/2010/main" val="350887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200" dirty="0">
                <a:solidFill>
                  <a:srgbClr val="0373AD"/>
                </a:solidFill>
              </a:rPr>
              <a:t>Recommendations</a:t>
            </a:r>
          </a:p>
        </p:txBody>
      </p:sp>
      <p:sp>
        <p:nvSpPr>
          <p:cNvPr id="6" name="Rectangle 5"/>
          <p:cNvSpPr/>
          <p:nvPr/>
        </p:nvSpPr>
        <p:spPr>
          <a:xfrm>
            <a:off x="1298899" y="1433539"/>
            <a:ext cx="7387902" cy="615553"/>
          </a:xfrm>
          <a:prstGeom prst="rect">
            <a:avLst/>
          </a:prstGeom>
        </p:spPr>
        <p:txBody>
          <a:bodyPr wrap="square">
            <a:spAutoFit/>
          </a:bodyPr>
          <a:lstStyle/>
          <a:p>
            <a:r>
              <a:rPr lang="en-US" sz="3400" dirty="0">
                <a:solidFill>
                  <a:srgbClr val="FF0000"/>
                </a:solidFill>
              </a:rPr>
              <a:t>2.	</a:t>
            </a:r>
          </a:p>
        </p:txBody>
      </p:sp>
    </p:spTree>
    <p:extLst>
      <p:ext uri="{BB962C8B-B14F-4D97-AF65-F5344CB8AC3E}">
        <p14:creationId xmlns:p14="http://schemas.microsoft.com/office/powerpoint/2010/main" val="366356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200" dirty="0">
                <a:solidFill>
                  <a:srgbClr val="0373AD"/>
                </a:solidFill>
              </a:rPr>
              <a:t>Recommendations</a:t>
            </a:r>
          </a:p>
        </p:txBody>
      </p:sp>
      <p:sp>
        <p:nvSpPr>
          <p:cNvPr id="6" name="Rectangle 5"/>
          <p:cNvSpPr/>
          <p:nvPr/>
        </p:nvSpPr>
        <p:spPr>
          <a:xfrm>
            <a:off x="1298899" y="1433539"/>
            <a:ext cx="7387902" cy="615553"/>
          </a:xfrm>
          <a:prstGeom prst="rect">
            <a:avLst/>
          </a:prstGeom>
        </p:spPr>
        <p:txBody>
          <a:bodyPr wrap="square">
            <a:spAutoFit/>
          </a:bodyPr>
          <a:lstStyle/>
          <a:p>
            <a:r>
              <a:rPr lang="en-US" sz="3400" dirty="0">
                <a:solidFill>
                  <a:srgbClr val="FF0000"/>
                </a:solidFill>
              </a:rPr>
              <a:t>3.	</a:t>
            </a:r>
          </a:p>
        </p:txBody>
      </p:sp>
    </p:spTree>
    <p:extLst>
      <p:ext uri="{BB962C8B-B14F-4D97-AF65-F5344CB8AC3E}">
        <p14:creationId xmlns:p14="http://schemas.microsoft.com/office/powerpoint/2010/main" val="331900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200" dirty="0">
                <a:solidFill>
                  <a:srgbClr val="0373AD"/>
                </a:solidFill>
              </a:rPr>
              <a:t>Recommendations</a:t>
            </a:r>
          </a:p>
        </p:txBody>
      </p:sp>
      <p:sp>
        <p:nvSpPr>
          <p:cNvPr id="6" name="Rectangle 5"/>
          <p:cNvSpPr/>
          <p:nvPr/>
        </p:nvSpPr>
        <p:spPr>
          <a:xfrm>
            <a:off x="1298899" y="1433539"/>
            <a:ext cx="7387902" cy="615553"/>
          </a:xfrm>
          <a:prstGeom prst="rect">
            <a:avLst/>
          </a:prstGeom>
        </p:spPr>
        <p:txBody>
          <a:bodyPr wrap="square">
            <a:spAutoFit/>
          </a:bodyPr>
          <a:lstStyle/>
          <a:p>
            <a:r>
              <a:rPr lang="en-US" sz="3400" dirty="0">
                <a:solidFill>
                  <a:srgbClr val="FF0000"/>
                </a:solidFill>
              </a:rPr>
              <a:t>4.	</a:t>
            </a:r>
          </a:p>
        </p:txBody>
      </p:sp>
    </p:spTree>
    <p:extLst>
      <p:ext uri="{BB962C8B-B14F-4D97-AF65-F5344CB8AC3E}">
        <p14:creationId xmlns:p14="http://schemas.microsoft.com/office/powerpoint/2010/main" val="2270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200" dirty="0">
                <a:solidFill>
                  <a:srgbClr val="0373AD"/>
                </a:solidFill>
              </a:rPr>
              <a:t>Recommendations</a:t>
            </a:r>
          </a:p>
        </p:txBody>
      </p:sp>
      <p:sp>
        <p:nvSpPr>
          <p:cNvPr id="4" name="Rectangle 3"/>
          <p:cNvSpPr/>
          <p:nvPr/>
        </p:nvSpPr>
        <p:spPr>
          <a:xfrm>
            <a:off x="1298899" y="1433539"/>
            <a:ext cx="7387902" cy="615553"/>
          </a:xfrm>
          <a:prstGeom prst="rect">
            <a:avLst/>
          </a:prstGeom>
        </p:spPr>
        <p:txBody>
          <a:bodyPr wrap="square">
            <a:spAutoFit/>
          </a:bodyPr>
          <a:lstStyle/>
          <a:p>
            <a:r>
              <a:rPr lang="en-US" sz="3400" dirty="0">
                <a:solidFill>
                  <a:srgbClr val="FF0000"/>
                </a:solidFill>
              </a:rPr>
              <a:t>5.	</a:t>
            </a:r>
          </a:p>
        </p:txBody>
      </p:sp>
    </p:spTree>
    <p:extLst>
      <p:ext uri="{BB962C8B-B14F-4D97-AF65-F5344CB8AC3E}">
        <p14:creationId xmlns:p14="http://schemas.microsoft.com/office/powerpoint/2010/main" val="7076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98899" y="1322614"/>
            <a:ext cx="7387902" cy="5018209"/>
          </a:xfrm>
        </p:spPr>
        <p:txBody>
          <a:bodyPr/>
          <a:lstStyle/>
          <a:p>
            <a:pPr marL="0" indent="0" algn="ctr">
              <a:buNone/>
            </a:pPr>
            <a:r>
              <a:rPr lang="en-US" sz="2600" b="1" dirty="0"/>
              <a:t>Based on our findings from the review of evidence, this Visiting Team recommends that the</a:t>
            </a:r>
          </a:p>
          <a:p>
            <a:pPr marL="0" indent="0" algn="ctr">
              <a:buNone/>
            </a:pPr>
            <a:r>
              <a:rPr lang="en-US" b="1" dirty="0"/>
              <a:t> </a:t>
            </a:r>
            <a:r>
              <a:rPr lang="en-US" sz="2900" b="1" dirty="0">
                <a:solidFill>
                  <a:srgbClr val="FF0000"/>
                </a:solidFill>
              </a:rPr>
              <a:t>ABC School</a:t>
            </a:r>
          </a:p>
          <a:p>
            <a:pPr marL="0" indent="0" algn="ctr">
              <a:buNone/>
            </a:pPr>
            <a:r>
              <a:rPr lang="en-US" sz="3200" b="1" dirty="0"/>
              <a:t>be REACCREDITED</a:t>
            </a:r>
          </a:p>
          <a:p>
            <a:pPr marL="0" indent="0" algn="ctr">
              <a:buNone/>
            </a:pPr>
            <a:r>
              <a:rPr lang="en-US" sz="2600" b="1" dirty="0"/>
              <a:t> pending further review and final action by the ACSI Commission on Accreditation. </a:t>
            </a:r>
          </a:p>
        </p:txBody>
      </p:sp>
      <p:sp>
        <p:nvSpPr>
          <p:cNvPr id="3" name="Title 2"/>
          <p:cNvSpPr>
            <a:spLocks noGrp="1"/>
          </p:cNvSpPr>
          <p:nvPr>
            <p:ph type="title"/>
          </p:nvPr>
        </p:nvSpPr>
        <p:spPr>
          <a:xfrm>
            <a:off x="1298899" y="537603"/>
            <a:ext cx="7387902" cy="620197"/>
          </a:xfrm>
        </p:spPr>
        <p:txBody>
          <a:bodyPr/>
          <a:lstStyle/>
          <a:p>
            <a:pPr algn="ctr"/>
            <a:r>
              <a:rPr lang="en-US" sz="3200" dirty="0">
                <a:solidFill>
                  <a:srgbClr val="0373AD"/>
                </a:solidFill>
              </a:rPr>
              <a:t>Accreditation Recommendation</a:t>
            </a:r>
          </a:p>
        </p:txBody>
      </p:sp>
      <p:pic>
        <p:nvPicPr>
          <p:cNvPr id="5" name="Picture 4"/>
          <p:cNvPicPr>
            <a:picLocks noChangeAspect="1"/>
          </p:cNvPicPr>
          <p:nvPr/>
        </p:nvPicPr>
        <p:blipFill>
          <a:blip r:embed="rId3"/>
          <a:srcRect/>
          <a:stretch/>
        </p:blipFill>
        <p:spPr>
          <a:xfrm>
            <a:off x="2582185" y="4934347"/>
            <a:ext cx="4826159" cy="1202077"/>
          </a:xfrm>
          <a:prstGeom prst="rect">
            <a:avLst/>
          </a:prstGeom>
        </p:spPr>
      </p:pic>
    </p:spTree>
    <p:extLst>
      <p:ext uri="{BB962C8B-B14F-4D97-AF65-F5344CB8AC3E}">
        <p14:creationId xmlns:p14="http://schemas.microsoft.com/office/powerpoint/2010/main" val="58378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37939" y="1282036"/>
            <a:ext cx="7509821" cy="5102435"/>
          </a:xfrm>
        </p:spPr>
        <p:txBody>
          <a:bodyPr/>
          <a:lstStyle/>
          <a:p>
            <a:pPr marL="365760" indent="-365760">
              <a:spcBef>
                <a:spcPts val="0"/>
              </a:spcBef>
              <a:spcAft>
                <a:spcPts val="600"/>
              </a:spcAft>
              <a:buSzPct val="68000"/>
              <a:buFont typeface="Wingdings 2" pitchFamily="18" charset="2"/>
              <a:buChar char=""/>
              <a:defRPr/>
            </a:pPr>
            <a:r>
              <a:rPr lang="en-US" sz="2200" dirty="0"/>
              <a:t>School receives visiting team report within 30 days</a:t>
            </a:r>
          </a:p>
          <a:p>
            <a:pPr marL="365760" indent="-365760">
              <a:spcBef>
                <a:spcPts val="0"/>
              </a:spcBef>
              <a:spcAft>
                <a:spcPts val="600"/>
              </a:spcAft>
              <a:buSzPct val="68000"/>
              <a:buFont typeface="Wingdings 2" pitchFamily="18" charset="2"/>
              <a:buChar char=""/>
              <a:defRPr/>
            </a:pPr>
            <a:r>
              <a:rPr lang="en-US" sz="2200" dirty="0"/>
              <a:t>ACSI Commission on Accreditation</a:t>
            </a:r>
          </a:p>
          <a:p>
            <a:pPr marL="765810" lvl="1" indent="-365760">
              <a:spcBef>
                <a:spcPts val="0"/>
              </a:spcBef>
              <a:spcAft>
                <a:spcPts val="600"/>
              </a:spcAft>
              <a:buSzPct val="68000"/>
              <a:buFont typeface="Wingdings" panose="05000000000000000000" pitchFamily="2" charset="2"/>
              <a:buChar char="ü"/>
              <a:defRPr/>
            </a:pPr>
            <a:r>
              <a:rPr lang="en-US" sz="2000" dirty="0"/>
              <a:t>reviews the visiting team report</a:t>
            </a:r>
          </a:p>
          <a:p>
            <a:pPr marL="765810" lvl="1" indent="-365760">
              <a:spcBef>
                <a:spcPts val="0"/>
              </a:spcBef>
              <a:spcAft>
                <a:spcPts val="600"/>
              </a:spcAft>
              <a:buSzPct val="68000"/>
              <a:buFont typeface="Wingdings" panose="05000000000000000000" pitchFamily="2" charset="2"/>
              <a:buChar char="ü"/>
              <a:defRPr/>
            </a:pPr>
            <a:r>
              <a:rPr lang="en-US" sz="2000" dirty="0"/>
              <a:t>determines accreditation status</a:t>
            </a:r>
          </a:p>
          <a:p>
            <a:pPr marL="765810" lvl="1" indent="-365760">
              <a:spcBef>
                <a:spcPts val="0"/>
              </a:spcBef>
              <a:spcAft>
                <a:spcPts val="600"/>
              </a:spcAft>
              <a:buSzPct val="68000"/>
              <a:buFont typeface="Wingdings" panose="05000000000000000000" pitchFamily="2" charset="2"/>
              <a:buChar char="ü"/>
              <a:defRPr/>
            </a:pPr>
            <a:r>
              <a:rPr lang="en-US" sz="2000" dirty="0"/>
              <a:t>determines any changes in the report </a:t>
            </a:r>
          </a:p>
          <a:p>
            <a:pPr marL="365760" indent="-365760">
              <a:spcBef>
                <a:spcPts val="0"/>
              </a:spcBef>
              <a:spcAft>
                <a:spcPts val="600"/>
              </a:spcAft>
              <a:buSzPct val="68000"/>
              <a:buFont typeface="Wingdings 2" pitchFamily="18" charset="2"/>
              <a:buChar char=""/>
              <a:defRPr/>
            </a:pPr>
            <a:r>
              <a:rPr lang="en-US" sz="2100" dirty="0"/>
              <a:t>ACSI forwards report to partner accreditation association</a:t>
            </a:r>
          </a:p>
          <a:p>
            <a:pPr marL="365760" indent="-365760">
              <a:spcBef>
                <a:spcPts val="0"/>
              </a:spcBef>
              <a:spcAft>
                <a:spcPts val="600"/>
              </a:spcAft>
              <a:buSzPct val="68000"/>
              <a:buFont typeface="Wingdings 2" pitchFamily="18" charset="2"/>
              <a:buChar char=""/>
              <a:defRPr/>
            </a:pPr>
            <a:r>
              <a:rPr lang="en-US" sz="2200" dirty="0"/>
              <a:t>After receipt of final report, the school is expected to: </a:t>
            </a:r>
          </a:p>
          <a:p>
            <a:pPr marL="822960" lvl="2" indent="-365760">
              <a:spcBef>
                <a:spcPts val="0"/>
              </a:spcBef>
              <a:spcAft>
                <a:spcPts val="600"/>
              </a:spcAft>
              <a:buFont typeface="Wingdings" panose="05000000000000000000" pitchFamily="2" charset="2"/>
              <a:buChar char=""/>
              <a:defRPr/>
            </a:pPr>
            <a:r>
              <a:rPr lang="en-US" sz="2000" dirty="0"/>
              <a:t>Review and communicate the findings</a:t>
            </a:r>
          </a:p>
          <a:p>
            <a:pPr marL="822960" lvl="2" indent="-365760">
              <a:spcBef>
                <a:spcPts val="0"/>
              </a:spcBef>
              <a:spcAft>
                <a:spcPts val="600"/>
              </a:spcAft>
              <a:buFont typeface="Wingdings" panose="05000000000000000000" pitchFamily="2" charset="2"/>
              <a:buChar char=""/>
              <a:defRPr/>
            </a:pPr>
            <a:r>
              <a:rPr lang="en-US" sz="2000" dirty="0"/>
              <a:t>Maintain accreditation standards</a:t>
            </a:r>
          </a:p>
          <a:p>
            <a:pPr marL="822960" lvl="2" indent="-365760">
              <a:spcBef>
                <a:spcPts val="0"/>
              </a:spcBef>
              <a:spcAft>
                <a:spcPts val="600"/>
              </a:spcAft>
              <a:buFont typeface="Wingdings" panose="05000000000000000000" pitchFamily="2" charset="2"/>
              <a:buChar char=""/>
              <a:defRPr/>
            </a:pPr>
            <a:r>
              <a:rPr lang="en-US" sz="2000" dirty="0"/>
              <a:t>Update the CSIP to include major recommendations in the school improvement process</a:t>
            </a:r>
          </a:p>
          <a:p>
            <a:pPr marL="822960" lvl="2" indent="-365760">
              <a:spcBef>
                <a:spcPts val="0"/>
              </a:spcBef>
              <a:spcAft>
                <a:spcPts val="600"/>
              </a:spcAft>
              <a:buFont typeface="Wingdings" panose="05000000000000000000" pitchFamily="2" charset="2"/>
              <a:buChar char=""/>
              <a:defRPr/>
            </a:pPr>
            <a:r>
              <a:rPr lang="en-US" sz="2000" dirty="0"/>
              <a:t>Implement strategies for improvement through the CSIP &amp; report annually to ACSI on major recommendations</a:t>
            </a:r>
          </a:p>
        </p:txBody>
      </p:sp>
      <p:sp>
        <p:nvSpPr>
          <p:cNvPr id="3" name="Title 2"/>
          <p:cNvSpPr>
            <a:spLocks noGrp="1"/>
          </p:cNvSpPr>
          <p:nvPr>
            <p:ph type="title"/>
          </p:nvPr>
        </p:nvSpPr>
        <p:spPr/>
        <p:txBody>
          <a:bodyPr/>
          <a:lstStyle/>
          <a:p>
            <a:r>
              <a:rPr lang="en-US" sz="3200" dirty="0">
                <a:solidFill>
                  <a:srgbClr val="0373AD"/>
                </a:solidFill>
              </a:rPr>
              <a:t>What happens next?</a:t>
            </a:r>
          </a:p>
        </p:txBody>
      </p:sp>
    </p:spTree>
    <p:extLst>
      <p:ext uri="{BB962C8B-B14F-4D97-AF65-F5344CB8AC3E}">
        <p14:creationId xmlns:p14="http://schemas.microsoft.com/office/powerpoint/2010/main" val="252235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additive="base">
                                        <p:cTn id="4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 calcmode="lin" valueType="num">
                                      <p:cBhvr additive="base">
                                        <p:cTn id="4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additive="base">
                                        <p:cTn id="4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anim calcmode="lin" valueType="num">
                                      <p:cBhvr additive="base">
                                        <p:cTn id="5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11400" y="1249378"/>
            <a:ext cx="7675401" cy="5037122"/>
          </a:xfrm>
        </p:spPr>
        <p:txBody>
          <a:bodyPr/>
          <a:lstStyle/>
          <a:p>
            <a:r>
              <a:rPr lang="en-US" sz="2300" b="1" i="1" dirty="0"/>
              <a:t>Congratulations</a:t>
            </a:r>
            <a:r>
              <a:rPr lang="en-US" sz="2300" dirty="0"/>
              <a:t> </a:t>
            </a:r>
          </a:p>
          <a:p>
            <a:pPr lvl="1"/>
            <a:r>
              <a:rPr lang="en-US" sz="2300" dirty="0"/>
              <a:t>on completion of this stage of the process</a:t>
            </a:r>
          </a:p>
          <a:p>
            <a:pPr lvl="1"/>
            <a:r>
              <a:rPr lang="en-US" sz="2300" dirty="0"/>
              <a:t>on hosting a very successful visit  </a:t>
            </a:r>
          </a:p>
          <a:p>
            <a:r>
              <a:rPr lang="en-US" sz="2300" b="1" i="1" dirty="0"/>
              <a:t>Admiration</a:t>
            </a:r>
            <a:endParaRPr lang="en-US" sz="2300" dirty="0"/>
          </a:p>
          <a:p>
            <a:pPr lvl="1"/>
            <a:r>
              <a:rPr lang="en-US" sz="2300" dirty="0"/>
              <a:t>for examining yourselves with integrity and preparing well for the visiting team</a:t>
            </a:r>
          </a:p>
          <a:p>
            <a:r>
              <a:rPr lang="en-US" sz="2300" b="1" i="1" dirty="0"/>
              <a:t>Heartfelt appreciation</a:t>
            </a:r>
            <a:r>
              <a:rPr lang="en-US" sz="2300" dirty="0"/>
              <a:t> </a:t>
            </a:r>
          </a:p>
          <a:p>
            <a:pPr lvl="1"/>
            <a:r>
              <a:rPr lang="en-US" sz="2300" dirty="0"/>
              <a:t>for the warm welcome, genuine hospitality, and eager cooperation!  </a:t>
            </a:r>
          </a:p>
          <a:p>
            <a:pPr marL="0" indent="0">
              <a:buNone/>
            </a:pPr>
            <a:r>
              <a:rPr lang="en-US" sz="1000" dirty="0"/>
              <a:t> </a:t>
            </a:r>
          </a:p>
          <a:p>
            <a:pPr marL="0" indent="0">
              <a:buNone/>
            </a:pPr>
            <a:r>
              <a:rPr lang="en-US" sz="2300" b="1" dirty="0"/>
              <a:t>It has been a personal pleasure and a professional honor to serve </a:t>
            </a:r>
            <a:r>
              <a:rPr lang="en-US" sz="2300" b="1" dirty="0">
                <a:solidFill>
                  <a:srgbClr val="FF0000"/>
                </a:solidFill>
              </a:rPr>
              <a:t>ABC School </a:t>
            </a:r>
            <a:r>
              <a:rPr lang="en-US" sz="2300" b="1" dirty="0"/>
              <a:t>as you seek to provide your students with an excellent Christ-centered education</a:t>
            </a:r>
            <a:r>
              <a:rPr lang="en-US" sz="2300" b="1" i="1" dirty="0"/>
              <a:t>.</a:t>
            </a:r>
          </a:p>
        </p:txBody>
      </p:sp>
      <p:sp>
        <p:nvSpPr>
          <p:cNvPr id="3" name="Title 2"/>
          <p:cNvSpPr>
            <a:spLocks noGrp="1"/>
          </p:cNvSpPr>
          <p:nvPr>
            <p:ph type="title"/>
          </p:nvPr>
        </p:nvSpPr>
        <p:spPr/>
        <p:txBody>
          <a:bodyPr/>
          <a:lstStyle/>
          <a:p>
            <a:r>
              <a:rPr lang="en-US" sz="3200" dirty="0">
                <a:solidFill>
                  <a:srgbClr val="0373AD"/>
                </a:solidFill>
              </a:rPr>
              <a:t>Final Thoughts</a:t>
            </a:r>
          </a:p>
        </p:txBody>
      </p:sp>
    </p:spTree>
    <p:extLst>
      <p:ext uri="{BB962C8B-B14F-4D97-AF65-F5344CB8AC3E}">
        <p14:creationId xmlns:p14="http://schemas.microsoft.com/office/powerpoint/2010/main" val="59831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calcmode="lin" valueType="num">
                                      <p:cBhvr additive="base">
                                        <p:cTn id="3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 calcmode="lin" valueType="num">
                                      <p:cBhvr additive="base">
                                        <p:cTn id="4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23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27760" y="2011680"/>
            <a:ext cx="7741919" cy="4329143"/>
          </a:xfrm>
        </p:spPr>
        <p:txBody>
          <a:bodyPr/>
          <a:lstStyle/>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5,000+ member Christian schools worldwide (2,000 in the US)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1.3 million students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900 accredited schools (US and International)</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USA and 100+ countries</a:t>
            </a:r>
          </a:p>
          <a:p>
            <a:pPr marL="0" indent="0">
              <a:buNone/>
            </a:pPr>
            <a:endParaRPr lang="en-US" dirty="0"/>
          </a:p>
        </p:txBody>
      </p:sp>
      <p:sp>
        <p:nvSpPr>
          <p:cNvPr id="3" name="Title 2"/>
          <p:cNvSpPr>
            <a:spLocks noGrp="1"/>
          </p:cNvSpPr>
          <p:nvPr>
            <p:ph type="title"/>
          </p:nvPr>
        </p:nvSpPr>
        <p:spPr>
          <a:xfrm>
            <a:off x="1341259" y="1202948"/>
            <a:ext cx="6957061" cy="294307"/>
          </a:xfrm>
        </p:spPr>
        <p:txBody>
          <a:bodyPr/>
          <a:lstStyle/>
          <a:p>
            <a:pPr algn="ctr"/>
            <a:r>
              <a:rPr lang="en-US" sz="2000" dirty="0"/>
              <a:t>Association of Christian Schools International</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1420" y="81916"/>
            <a:ext cx="2156740" cy="9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411" y="3890141"/>
            <a:ext cx="3575268" cy="2681451"/>
          </a:xfrm>
          <a:prstGeom prst="rect">
            <a:avLst/>
          </a:prstGeom>
        </p:spPr>
      </p:pic>
      <p:sp>
        <p:nvSpPr>
          <p:cNvPr id="6" name="TextBox 5"/>
          <p:cNvSpPr txBox="1"/>
          <p:nvPr/>
        </p:nvSpPr>
        <p:spPr>
          <a:xfrm>
            <a:off x="3282696" y="5829413"/>
            <a:ext cx="2130552" cy="338554"/>
          </a:xfrm>
          <a:prstGeom prst="rect">
            <a:avLst/>
          </a:prstGeom>
          <a:noFill/>
        </p:spPr>
        <p:txBody>
          <a:bodyPr wrap="square" rtlCol="0">
            <a:spAutoFit/>
          </a:bodyPr>
          <a:lstStyle/>
          <a:p>
            <a:r>
              <a:rPr lang="en-US" sz="800" dirty="0"/>
              <a:t>Replace all pictures with pictures from the school</a:t>
            </a:r>
          </a:p>
        </p:txBody>
      </p:sp>
    </p:spTree>
    <p:extLst>
      <p:ext uri="{BB962C8B-B14F-4D97-AF65-F5344CB8AC3E}">
        <p14:creationId xmlns:p14="http://schemas.microsoft.com/office/powerpoint/2010/main" val="265574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98898" y="1854272"/>
            <a:ext cx="7387902" cy="3956852"/>
          </a:xfrm>
        </p:spPr>
        <p:txBody>
          <a:bodyPr/>
          <a:lstStyle/>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34000 accredited schools worldwide</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Over 4 million educators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Over 20 million students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USA and 70+ countries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Offices in the US and other countries</a:t>
            </a:r>
          </a:p>
        </p:txBody>
      </p:sp>
      <p:pic>
        <p:nvPicPr>
          <p:cNvPr id="5" name="Picture 4"/>
          <p:cNvPicPr>
            <a:picLocks noChangeAspect="1"/>
          </p:cNvPicPr>
          <p:nvPr/>
        </p:nvPicPr>
        <p:blipFill>
          <a:blip r:embed="rId3"/>
          <a:srcRect/>
          <a:stretch/>
        </p:blipFill>
        <p:spPr>
          <a:xfrm>
            <a:off x="4508461" y="366246"/>
            <a:ext cx="968778" cy="968778"/>
          </a:xfrm>
          <a:prstGeom prst="rect">
            <a:avLst/>
          </a:prstGeom>
        </p:spPr>
      </p:pic>
      <p:pic>
        <p:nvPicPr>
          <p:cNvPr id="4" name="Picture 3"/>
          <p:cNvPicPr>
            <a:picLocks noChangeAspect="1"/>
          </p:cNvPicPr>
          <p:nvPr/>
        </p:nvPicPr>
        <p:blipFill>
          <a:blip r:embed="rId4"/>
          <a:stretch>
            <a:fillRect/>
          </a:stretch>
        </p:blipFill>
        <p:spPr>
          <a:xfrm>
            <a:off x="4798544" y="4249437"/>
            <a:ext cx="3458488" cy="2300195"/>
          </a:xfrm>
          <a:prstGeom prst="rect">
            <a:avLst/>
          </a:prstGeom>
        </p:spPr>
      </p:pic>
      <p:sp>
        <p:nvSpPr>
          <p:cNvPr id="6" name="Title 2">
            <a:extLst>
              <a:ext uri="{FF2B5EF4-FFF2-40B4-BE49-F238E27FC236}">
                <a16:creationId xmlns:a16="http://schemas.microsoft.com/office/drawing/2014/main" id="{F8F58D5B-547D-4F2F-B525-240494221D1B}"/>
              </a:ext>
            </a:extLst>
          </p:cNvPr>
          <p:cNvSpPr>
            <a:spLocks noGrp="1"/>
          </p:cNvSpPr>
          <p:nvPr>
            <p:ph type="title"/>
          </p:nvPr>
        </p:nvSpPr>
        <p:spPr>
          <a:xfrm>
            <a:off x="1514319" y="1455814"/>
            <a:ext cx="6957061" cy="581991"/>
          </a:xfrm>
        </p:spPr>
        <p:txBody>
          <a:bodyPr/>
          <a:lstStyle/>
          <a:p>
            <a:pPr algn="ctr"/>
            <a:r>
              <a:rPr lang="en-US" sz="2000" dirty="0">
                <a:solidFill>
                  <a:srgbClr val="C00000"/>
                </a:solidFill>
              </a:rPr>
              <a:t>Cognia</a:t>
            </a:r>
          </a:p>
        </p:txBody>
      </p:sp>
    </p:spTree>
    <p:extLst>
      <p:ext uri="{BB962C8B-B14F-4D97-AF65-F5344CB8AC3E}">
        <p14:creationId xmlns:p14="http://schemas.microsoft.com/office/powerpoint/2010/main" val="412876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98898" y="2039205"/>
            <a:ext cx="7387902" cy="3956852"/>
          </a:xfrm>
        </p:spPr>
        <p:txBody>
          <a:bodyPr/>
          <a:lstStyle/>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2800 schools worldwide</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Over 2 million students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2500 accredited schools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300 international schools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USA and 95+ countries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1 office in the US</a:t>
            </a:r>
          </a:p>
        </p:txBody>
      </p:sp>
      <p:sp>
        <p:nvSpPr>
          <p:cNvPr id="3" name="Title 2"/>
          <p:cNvSpPr>
            <a:spLocks noGrp="1"/>
          </p:cNvSpPr>
          <p:nvPr>
            <p:ph type="title"/>
          </p:nvPr>
        </p:nvSpPr>
        <p:spPr>
          <a:xfrm>
            <a:off x="1514319" y="1455814"/>
            <a:ext cx="6957061" cy="581991"/>
          </a:xfrm>
        </p:spPr>
        <p:txBody>
          <a:bodyPr/>
          <a:lstStyle/>
          <a:p>
            <a:pPr algn="ctr"/>
            <a:r>
              <a:rPr lang="en-US" sz="2000" dirty="0">
                <a:solidFill>
                  <a:srgbClr val="C00000"/>
                </a:solidFill>
              </a:rPr>
              <a:t>Middle States Association of Colleges and Schools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466" y="398769"/>
            <a:ext cx="1572768" cy="903732"/>
          </a:xfrm>
          <a:prstGeom prst="rect">
            <a:avLst/>
          </a:prstGeom>
        </p:spPr>
      </p:pic>
      <p:pic>
        <p:nvPicPr>
          <p:cNvPr id="4" name="Picture 3"/>
          <p:cNvPicPr>
            <a:picLocks noChangeAspect="1"/>
          </p:cNvPicPr>
          <p:nvPr/>
        </p:nvPicPr>
        <p:blipFill>
          <a:blip r:embed="rId4"/>
          <a:stretch>
            <a:fillRect/>
          </a:stretch>
        </p:blipFill>
        <p:spPr>
          <a:xfrm>
            <a:off x="5228312" y="4130565"/>
            <a:ext cx="3458488" cy="2300195"/>
          </a:xfrm>
          <a:prstGeom prst="rect">
            <a:avLst/>
          </a:prstGeom>
        </p:spPr>
      </p:pic>
    </p:spTree>
    <p:extLst>
      <p:ext uri="{BB962C8B-B14F-4D97-AF65-F5344CB8AC3E}">
        <p14:creationId xmlns:p14="http://schemas.microsoft.com/office/powerpoint/2010/main" val="109053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98898" y="2395727"/>
            <a:ext cx="7387902" cy="3600329"/>
          </a:xfrm>
        </p:spPr>
        <p:txBody>
          <a:bodyPr/>
          <a:lstStyle/>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4600 schools worldwide</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Over 4 million students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32 Partner Organizations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USA and many other countries</a:t>
            </a:r>
          </a:p>
          <a:p>
            <a:pPr>
              <a:spcBef>
                <a:spcPts val="60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1 office in the US</a:t>
            </a:r>
          </a:p>
        </p:txBody>
      </p:sp>
      <p:sp>
        <p:nvSpPr>
          <p:cNvPr id="3" name="Title 2"/>
          <p:cNvSpPr>
            <a:spLocks noGrp="1"/>
          </p:cNvSpPr>
          <p:nvPr>
            <p:ph type="title"/>
          </p:nvPr>
        </p:nvSpPr>
        <p:spPr>
          <a:xfrm>
            <a:off x="1514319" y="1813737"/>
            <a:ext cx="6957061" cy="508840"/>
          </a:xfrm>
        </p:spPr>
        <p:txBody>
          <a:bodyPr/>
          <a:lstStyle/>
          <a:p>
            <a:pPr algn="ctr"/>
            <a:r>
              <a:rPr lang="en-US" sz="2000" dirty="0">
                <a:solidFill>
                  <a:srgbClr val="C00000"/>
                </a:solidFill>
              </a:rPr>
              <a:t>Western Association of Schools and Colleges</a:t>
            </a:r>
          </a:p>
        </p:txBody>
      </p:sp>
      <p:pic>
        <p:nvPicPr>
          <p:cNvPr id="4" name="Picture 3"/>
          <p:cNvPicPr>
            <a:picLocks noChangeAspect="1"/>
          </p:cNvPicPr>
          <p:nvPr/>
        </p:nvPicPr>
        <p:blipFill>
          <a:blip r:embed="rId3"/>
          <a:stretch>
            <a:fillRect/>
          </a:stretch>
        </p:blipFill>
        <p:spPr>
          <a:xfrm>
            <a:off x="5012892" y="4195891"/>
            <a:ext cx="3458488" cy="2300195"/>
          </a:xfrm>
          <a:prstGeom prst="rect">
            <a:avLst/>
          </a:prstGeom>
        </p:spPr>
      </p:pic>
      <p:pic>
        <p:nvPicPr>
          <p:cNvPr id="1026" name="Picture 2" descr="ACS WASC New Logo 2">
            <a:extLst>
              <a:ext uri="{FF2B5EF4-FFF2-40B4-BE49-F238E27FC236}">
                <a16:creationId xmlns:a16="http://schemas.microsoft.com/office/drawing/2014/main" id="{42F1A2FE-F1D8-4B5F-9AC1-AF847C99B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487" y="734228"/>
            <a:ext cx="21050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55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98899" y="1461370"/>
            <a:ext cx="7387902" cy="4879454"/>
          </a:xfrm>
        </p:spPr>
        <p:txBody>
          <a:bodyPr/>
          <a:lstStyle/>
          <a:p>
            <a:pPr marL="0" indent="0">
              <a:buNone/>
            </a:pPr>
            <a:r>
              <a:rPr lang="en-US" altLang="en-US" dirty="0">
                <a:latin typeface="Helvetica" panose="020B0604020202020204" pitchFamily="34" charset="0"/>
                <a:cs typeface="Helvetica" panose="020B0604020202020204" pitchFamily="34" charset="0"/>
              </a:rPr>
              <a:t>Accreditation status signifies that a school has met institutional standards of quality and has verified their commitment to strategic, continuous, and systematic school improvement.  This process encourages the school to:</a:t>
            </a:r>
          </a:p>
          <a:p>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760" y="169960"/>
            <a:ext cx="1473998" cy="64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pPr algn="ctr"/>
            <a:r>
              <a:rPr lang="en-US" sz="3200" dirty="0">
                <a:solidFill>
                  <a:srgbClr val="0071AC"/>
                </a:solidFill>
              </a:rPr>
              <a:t>Accreditation</a:t>
            </a:r>
          </a:p>
        </p:txBody>
      </p:sp>
      <p:sp>
        <p:nvSpPr>
          <p:cNvPr id="7" name="Content Placeholder 2"/>
          <p:cNvSpPr txBox="1">
            <a:spLocks/>
          </p:cNvSpPr>
          <p:nvPr/>
        </p:nvSpPr>
        <p:spPr>
          <a:xfrm>
            <a:off x="4822717" y="3401568"/>
            <a:ext cx="4237462" cy="3000216"/>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latin typeface="Helvetica" panose="020B0604020202020204" pitchFamily="34" charset="0"/>
                <a:cs typeface="Helvetica" panose="020B0604020202020204" pitchFamily="34" charset="0"/>
              </a:rPr>
              <a:t>Assess and improve student learning</a:t>
            </a:r>
          </a:p>
          <a:p>
            <a:pPr lvl="1"/>
            <a:r>
              <a:rPr lang="en-US" dirty="0">
                <a:latin typeface="Helvetica" panose="020B0604020202020204" pitchFamily="34" charset="0"/>
                <a:cs typeface="Helvetica" panose="020B0604020202020204" pitchFamily="34" charset="0"/>
              </a:rPr>
              <a:t>Focus on both instructional and programmatic effectiveness</a:t>
            </a:r>
          </a:p>
          <a:p>
            <a:pPr lvl="1"/>
            <a:r>
              <a:rPr lang="en-US" dirty="0">
                <a:latin typeface="Helvetica" panose="020B0604020202020204" pitchFamily="34" charset="0"/>
                <a:cs typeface="Helvetica" panose="020B0604020202020204" pitchFamily="34" charset="0"/>
              </a:rPr>
              <a:t>Evaluate and stay true to its mission</a:t>
            </a:r>
          </a:p>
        </p:txBody>
      </p:sp>
      <p:pic>
        <p:nvPicPr>
          <p:cNvPr id="3" name="Picture 2"/>
          <p:cNvPicPr>
            <a:picLocks noChangeAspect="1"/>
          </p:cNvPicPr>
          <p:nvPr/>
        </p:nvPicPr>
        <p:blipFill>
          <a:blip r:embed="rId4"/>
          <a:stretch>
            <a:fillRect/>
          </a:stretch>
        </p:blipFill>
        <p:spPr>
          <a:xfrm>
            <a:off x="1298899" y="3647103"/>
            <a:ext cx="3788842" cy="2131224"/>
          </a:xfrm>
          <a:prstGeom prst="rect">
            <a:avLst/>
          </a:prstGeom>
        </p:spPr>
      </p:pic>
    </p:spTree>
    <p:extLst>
      <p:ext uri="{BB962C8B-B14F-4D97-AF65-F5344CB8AC3E}">
        <p14:creationId xmlns:p14="http://schemas.microsoft.com/office/powerpoint/2010/main" val="318486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98899" y="1375954"/>
            <a:ext cx="7387902" cy="4801583"/>
          </a:xfrm>
        </p:spPr>
        <p:txBody>
          <a:bodyPr/>
          <a:lstStyle/>
          <a:p>
            <a:pPr>
              <a:spcBef>
                <a:spcPct val="0"/>
              </a:spcBef>
              <a:buFont typeface="Arial" panose="020B0604020202020204" pitchFamily="34" charset="0"/>
              <a:buChar char="•"/>
            </a:pPr>
            <a:r>
              <a:rPr lang="en-US" altLang="en-US" b="1" i="1" dirty="0">
                <a:latin typeface="Helvetica" panose="020B0604020202020204" pitchFamily="34" charset="0"/>
                <a:cs typeface="Helvetica" panose="020B0604020202020204" pitchFamily="34" charset="0"/>
              </a:rPr>
              <a:t>Process</a:t>
            </a:r>
            <a:r>
              <a:rPr lang="en-US" altLang="en-US" dirty="0">
                <a:latin typeface="Helvetica" panose="020B0604020202020204" pitchFamily="34" charset="0"/>
                <a:cs typeface="Helvetica" panose="020B0604020202020204" pitchFamily="34" charset="0"/>
              </a:rPr>
              <a:t> of study and analysis to prepare a school for systematic improvement </a:t>
            </a:r>
          </a:p>
          <a:p>
            <a:pPr>
              <a:spcBef>
                <a:spcPct val="0"/>
              </a:spcBef>
              <a:buFont typeface="Arial" panose="020B0604020202020204" pitchFamily="34" charset="0"/>
              <a:buChar char="•"/>
            </a:pPr>
            <a:r>
              <a:rPr lang="en-US" altLang="en-US" b="1" i="1" dirty="0">
                <a:latin typeface="Helvetica" panose="020B0604020202020204" pitchFamily="34" charset="0"/>
                <a:cs typeface="Helvetica" panose="020B0604020202020204" pitchFamily="34" charset="0"/>
              </a:rPr>
              <a:t>Involvement</a:t>
            </a:r>
            <a:r>
              <a:rPr lang="en-US" altLang="en-US" i="1" dirty="0">
                <a:latin typeface="Helvetica" panose="020B0604020202020204" pitchFamily="34" charset="0"/>
                <a:cs typeface="Helvetica" panose="020B0604020202020204" pitchFamily="34" charset="0"/>
              </a:rPr>
              <a:t> </a:t>
            </a:r>
            <a:r>
              <a:rPr lang="en-US" altLang="en-US" dirty="0">
                <a:latin typeface="Helvetica" panose="020B0604020202020204" pitchFamily="34" charset="0"/>
                <a:cs typeface="Helvetica" panose="020B0604020202020204" pitchFamily="34" charset="0"/>
              </a:rPr>
              <a:t>of students, parents, teachers and the school community in a unified approach to advance the school</a:t>
            </a:r>
          </a:p>
          <a:p>
            <a:pPr>
              <a:spcBef>
                <a:spcPct val="0"/>
              </a:spcBef>
              <a:buFont typeface="Arial" panose="020B0604020202020204" pitchFamily="34" charset="0"/>
              <a:buChar char="•"/>
            </a:pPr>
            <a:r>
              <a:rPr lang="en-US" altLang="en-US" b="1" dirty="0">
                <a:latin typeface="Helvetica" panose="020B0604020202020204" pitchFamily="34" charset="0"/>
                <a:cs typeface="Helvetica" panose="020B0604020202020204" pitchFamily="34" charset="0"/>
              </a:rPr>
              <a:t>C</a:t>
            </a:r>
            <a:r>
              <a:rPr lang="en-US" altLang="en-US" b="1" i="1" dirty="0">
                <a:latin typeface="Helvetica" panose="020B0604020202020204" pitchFamily="34" charset="0"/>
                <a:cs typeface="Helvetica" panose="020B0604020202020204" pitchFamily="34" charset="0"/>
              </a:rPr>
              <a:t>omparison</a:t>
            </a:r>
            <a:r>
              <a:rPr lang="en-US" altLang="en-US" dirty="0">
                <a:latin typeface="Helvetica" panose="020B0604020202020204" pitchFamily="34" charset="0"/>
                <a:cs typeface="Helvetica" panose="020B0604020202020204" pitchFamily="34" charset="0"/>
              </a:rPr>
              <a:t> of schools with established accreditation standards of quality</a:t>
            </a:r>
          </a:p>
          <a:p>
            <a:pPr>
              <a:spcBef>
                <a:spcPct val="0"/>
              </a:spcBef>
              <a:buFont typeface="Arial" panose="020B0604020202020204" pitchFamily="34" charset="0"/>
              <a:buChar char="•"/>
            </a:pPr>
            <a:r>
              <a:rPr lang="en-US" altLang="en-US" b="1" dirty="0">
                <a:latin typeface="Helvetica" panose="020B0604020202020204" pitchFamily="34" charset="0"/>
                <a:cs typeface="Helvetica" panose="020B0604020202020204" pitchFamily="34" charset="0"/>
              </a:rPr>
              <a:t>A</a:t>
            </a:r>
            <a:r>
              <a:rPr lang="en-US" altLang="en-US" b="1" i="1" dirty="0">
                <a:latin typeface="Helvetica" panose="020B0604020202020204" pitchFamily="34" charset="0"/>
                <a:cs typeface="Helvetica" panose="020B0604020202020204" pitchFamily="34" charset="0"/>
              </a:rPr>
              <a:t>ssessment</a:t>
            </a:r>
            <a:r>
              <a:rPr lang="en-US" altLang="en-US" dirty="0">
                <a:latin typeface="Helvetica" panose="020B0604020202020204" pitchFamily="34" charset="0"/>
                <a:cs typeface="Helvetica" panose="020B0604020202020204" pitchFamily="34" charset="0"/>
              </a:rPr>
              <a:t> of a school’s operation in light of its stated mission and vision</a:t>
            </a:r>
          </a:p>
          <a:p>
            <a:pPr>
              <a:spcBef>
                <a:spcPct val="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Development of a </a:t>
            </a:r>
            <a:r>
              <a:rPr lang="en-US" altLang="en-US" b="1" i="1" dirty="0">
                <a:latin typeface="Helvetica" panose="020B0604020202020204" pitchFamily="34" charset="0"/>
                <a:cs typeface="Helvetica" panose="020B0604020202020204" pitchFamily="34" charset="0"/>
              </a:rPr>
              <a:t>Continuous School Improvement Plan</a:t>
            </a:r>
          </a:p>
          <a:p>
            <a:pPr>
              <a:spcBef>
                <a:spcPct val="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Summary of findings in a </a:t>
            </a:r>
            <a:r>
              <a:rPr lang="en-US" altLang="en-US" b="1" i="1" dirty="0">
                <a:latin typeface="Helvetica" panose="020B0604020202020204" pitchFamily="34" charset="0"/>
                <a:cs typeface="Helvetica" panose="020B0604020202020204" pitchFamily="34" charset="0"/>
              </a:rPr>
              <a:t>Self-Study</a:t>
            </a:r>
            <a:r>
              <a:rPr lang="en-US" altLang="en-US" dirty="0">
                <a:latin typeface="Helvetica" panose="020B0604020202020204" pitchFamily="34" charset="0"/>
                <a:cs typeface="Helvetica" panose="020B0604020202020204" pitchFamily="34" charset="0"/>
              </a:rPr>
              <a:t>, supported by evidence </a:t>
            </a:r>
          </a:p>
          <a:p>
            <a:pPr marL="0" indent="0">
              <a:buNone/>
            </a:pPr>
            <a:endParaRPr lang="en-US" dirty="0"/>
          </a:p>
        </p:txBody>
      </p:sp>
      <p:sp>
        <p:nvSpPr>
          <p:cNvPr id="5" name="Title 4"/>
          <p:cNvSpPr>
            <a:spLocks noGrp="1"/>
          </p:cNvSpPr>
          <p:nvPr>
            <p:ph type="title"/>
          </p:nvPr>
        </p:nvSpPr>
        <p:spPr>
          <a:xfrm>
            <a:off x="1298899" y="521275"/>
            <a:ext cx="7387902" cy="620197"/>
          </a:xfrm>
        </p:spPr>
        <p:txBody>
          <a:bodyPr/>
          <a:lstStyle/>
          <a:p>
            <a:pPr algn="ctr"/>
            <a:r>
              <a:rPr lang="en-US" sz="3200" dirty="0">
                <a:solidFill>
                  <a:srgbClr val="0071AC"/>
                </a:solidFill>
              </a:rPr>
              <a:t>Accreditation Process – School</a:t>
            </a:r>
          </a:p>
        </p:txBody>
      </p:sp>
    </p:spTree>
    <p:extLst>
      <p:ext uri="{BB962C8B-B14F-4D97-AF65-F5344CB8AC3E}">
        <p14:creationId xmlns:p14="http://schemas.microsoft.com/office/powerpoint/2010/main" val="181373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98899" y="2141220"/>
            <a:ext cx="7387902" cy="4801583"/>
          </a:xfrm>
        </p:spPr>
        <p:txBody>
          <a:bodyPr/>
          <a:lstStyle/>
          <a:p>
            <a:pPr>
              <a:spcBef>
                <a:spcPct val="0"/>
              </a:spcBef>
              <a:buFont typeface="Arial" panose="020B0604020202020204" pitchFamily="34" charset="0"/>
              <a:buChar char="•"/>
            </a:pPr>
            <a:r>
              <a:rPr lang="en-US" altLang="en-US" b="1" i="1" dirty="0">
                <a:latin typeface="Helvetica" panose="020B0604020202020204" pitchFamily="34" charset="0"/>
                <a:cs typeface="Helvetica" panose="020B0604020202020204" pitchFamily="34" charset="0"/>
              </a:rPr>
              <a:t>Validate</a:t>
            </a:r>
            <a:r>
              <a:rPr lang="en-US" altLang="en-US" dirty="0">
                <a:latin typeface="Helvetica" panose="020B0604020202020204" pitchFamily="34" charset="0"/>
                <a:cs typeface="Helvetica" panose="020B0604020202020204" pitchFamily="34" charset="0"/>
              </a:rPr>
              <a:t> the school’s self-study report</a:t>
            </a:r>
          </a:p>
          <a:p>
            <a:pPr>
              <a:spcBef>
                <a:spcPct val="0"/>
              </a:spcBef>
              <a:buFont typeface="Arial" panose="020B0604020202020204" pitchFamily="34" charset="0"/>
              <a:buChar char="•"/>
            </a:pPr>
            <a:r>
              <a:rPr lang="en-US" altLang="en-US" b="1" i="1" dirty="0">
                <a:latin typeface="Helvetica" panose="020B0604020202020204" pitchFamily="34" charset="0"/>
                <a:cs typeface="Helvetica" panose="020B0604020202020204" pitchFamily="34" charset="0"/>
              </a:rPr>
              <a:t>Confirm</a:t>
            </a:r>
            <a:r>
              <a:rPr lang="en-US" altLang="en-US" dirty="0">
                <a:latin typeface="Helvetica" panose="020B0604020202020204" pitchFamily="34" charset="0"/>
                <a:cs typeface="Helvetica" panose="020B0604020202020204" pitchFamily="34" charset="0"/>
              </a:rPr>
              <a:t> that the school is being true to its mission</a:t>
            </a:r>
          </a:p>
          <a:p>
            <a:pPr>
              <a:spcBef>
                <a:spcPct val="0"/>
              </a:spcBef>
              <a:buFont typeface="Arial" panose="020B0604020202020204" pitchFamily="34" charset="0"/>
              <a:buChar char="•"/>
            </a:pPr>
            <a:r>
              <a:rPr lang="en-US" altLang="en-US" b="1" i="1" dirty="0">
                <a:latin typeface="Helvetica" panose="020B0604020202020204" pitchFamily="34" charset="0"/>
                <a:cs typeface="Helvetica" panose="020B0604020202020204" pitchFamily="34" charset="0"/>
              </a:rPr>
              <a:t>Evaluate</a:t>
            </a:r>
            <a:r>
              <a:rPr lang="en-US" altLang="en-US" dirty="0">
                <a:latin typeface="Helvetica" panose="020B0604020202020204" pitchFamily="34" charset="0"/>
                <a:cs typeface="Helvetica" panose="020B0604020202020204" pitchFamily="34" charset="0"/>
              </a:rPr>
              <a:t> the school’s level of compliance with quality accreditation standards</a:t>
            </a:r>
          </a:p>
          <a:p>
            <a:pPr>
              <a:spcBef>
                <a:spcPct val="0"/>
              </a:spcBef>
              <a:buFont typeface="Arial" panose="020B0604020202020204" pitchFamily="34" charset="0"/>
              <a:buChar char="•"/>
            </a:pPr>
            <a:r>
              <a:rPr lang="en-US" altLang="en-US" b="1" i="1" dirty="0">
                <a:latin typeface="Helvetica" panose="020B0604020202020204" pitchFamily="34" charset="0"/>
                <a:cs typeface="Helvetica" panose="020B0604020202020204" pitchFamily="34" charset="0"/>
              </a:rPr>
              <a:t>Assess</a:t>
            </a:r>
            <a:r>
              <a:rPr lang="en-US" altLang="en-US" dirty="0">
                <a:latin typeface="Helvetica" panose="020B0604020202020204" pitchFamily="34" charset="0"/>
                <a:cs typeface="Helvetica" panose="020B0604020202020204" pitchFamily="34" charset="0"/>
              </a:rPr>
              <a:t> the school’s continuous improvement process</a:t>
            </a:r>
          </a:p>
          <a:p>
            <a:pPr>
              <a:spcBef>
                <a:spcPct val="0"/>
              </a:spcBef>
              <a:buFont typeface="Arial" panose="020B0604020202020204" pitchFamily="34" charset="0"/>
              <a:buChar char="•"/>
            </a:pPr>
            <a:r>
              <a:rPr lang="en-US" altLang="en-US" b="1" i="1" dirty="0">
                <a:latin typeface="Helvetica" panose="020B0604020202020204" pitchFamily="34" charset="0"/>
                <a:cs typeface="Helvetica" panose="020B0604020202020204" pitchFamily="34" charset="0"/>
              </a:rPr>
              <a:t>Commend</a:t>
            </a:r>
            <a:r>
              <a:rPr lang="en-US" altLang="en-US" dirty="0">
                <a:latin typeface="Helvetica" panose="020B0604020202020204" pitchFamily="34" charset="0"/>
                <a:cs typeface="Helvetica" panose="020B0604020202020204" pitchFamily="34" charset="0"/>
              </a:rPr>
              <a:t> the strengths of the school</a:t>
            </a:r>
          </a:p>
          <a:p>
            <a:pPr>
              <a:spcBef>
                <a:spcPct val="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Provide valuable feedback through clear </a:t>
            </a:r>
            <a:r>
              <a:rPr lang="en-US" altLang="en-US" b="1" i="1" dirty="0">
                <a:latin typeface="Helvetica" panose="020B0604020202020204" pitchFamily="34" charset="0"/>
                <a:cs typeface="Helvetica" panose="020B0604020202020204" pitchFamily="34" charset="0"/>
              </a:rPr>
              <a:t>recommendations</a:t>
            </a:r>
            <a:r>
              <a:rPr lang="en-US" altLang="en-US" dirty="0">
                <a:latin typeface="Helvetica" panose="020B0604020202020204" pitchFamily="34" charset="0"/>
                <a:cs typeface="Helvetica" panose="020B0604020202020204" pitchFamily="34" charset="0"/>
              </a:rPr>
              <a:t> for improvement</a:t>
            </a:r>
          </a:p>
          <a:p>
            <a:pPr>
              <a:spcBef>
                <a:spcPct val="0"/>
              </a:spcBef>
              <a:buFont typeface="Arial" panose="020B0604020202020204" pitchFamily="34" charset="0"/>
              <a:buChar char="•"/>
            </a:pPr>
            <a:r>
              <a:rPr lang="en-US" altLang="en-US" dirty="0">
                <a:latin typeface="Helvetica" panose="020B0604020202020204" pitchFamily="34" charset="0"/>
                <a:cs typeface="Helvetica" panose="020B0604020202020204" pitchFamily="34" charset="0"/>
              </a:rPr>
              <a:t>Make a </a:t>
            </a:r>
            <a:r>
              <a:rPr lang="en-US" altLang="en-US" b="1" i="1" dirty="0">
                <a:latin typeface="Helvetica" panose="020B0604020202020204" pitchFamily="34" charset="0"/>
                <a:cs typeface="Helvetica" panose="020B0604020202020204" pitchFamily="34" charset="0"/>
              </a:rPr>
              <a:t>recommendation for accreditation </a:t>
            </a:r>
            <a:r>
              <a:rPr lang="en-US" altLang="en-US" dirty="0">
                <a:latin typeface="Helvetica" panose="020B0604020202020204" pitchFamily="34" charset="0"/>
                <a:cs typeface="Helvetica" panose="020B0604020202020204" pitchFamily="34" charset="0"/>
              </a:rPr>
              <a:t>to the Commission on Accreditation </a:t>
            </a:r>
          </a:p>
          <a:p>
            <a:pPr marL="0" indent="0">
              <a:buNone/>
            </a:pPr>
            <a:endParaRPr lang="en-US" dirty="0"/>
          </a:p>
        </p:txBody>
      </p:sp>
      <p:sp>
        <p:nvSpPr>
          <p:cNvPr id="5" name="Title 4"/>
          <p:cNvSpPr>
            <a:spLocks noGrp="1"/>
          </p:cNvSpPr>
          <p:nvPr>
            <p:ph type="title"/>
          </p:nvPr>
        </p:nvSpPr>
        <p:spPr/>
        <p:txBody>
          <a:bodyPr/>
          <a:lstStyle/>
          <a:p>
            <a:pPr algn="ctr"/>
            <a:r>
              <a:rPr lang="en-US" sz="3200" dirty="0">
                <a:solidFill>
                  <a:srgbClr val="0373AD"/>
                </a:solidFill>
              </a:rPr>
              <a:t>Accreditation Process – </a:t>
            </a:r>
            <a:r>
              <a:rPr lang="en-US" sz="2800" dirty="0">
                <a:solidFill>
                  <a:srgbClr val="0373AD"/>
                </a:solidFill>
              </a:rPr>
              <a:t>Visiting Team</a:t>
            </a:r>
          </a:p>
        </p:txBody>
      </p:sp>
      <p:sp>
        <p:nvSpPr>
          <p:cNvPr id="3" name="TextBox 2"/>
          <p:cNvSpPr txBox="1"/>
          <p:nvPr/>
        </p:nvSpPr>
        <p:spPr>
          <a:xfrm>
            <a:off x="1059180" y="1158419"/>
            <a:ext cx="7391400" cy="1107996"/>
          </a:xfrm>
          <a:prstGeom prst="rect">
            <a:avLst/>
          </a:prstGeom>
          <a:noFill/>
        </p:spPr>
        <p:txBody>
          <a:bodyPr wrap="square" rtlCol="0">
            <a:spAutoFit/>
          </a:bodyPr>
          <a:lstStyle/>
          <a:p>
            <a:r>
              <a:rPr lang="en-US" sz="2200" dirty="0">
                <a:latin typeface="Helvetica" panose="020B0604020202020204" pitchFamily="34" charset="0"/>
                <a:cs typeface="Helvetica" panose="020B0604020202020204" pitchFamily="34" charset="0"/>
              </a:rPr>
              <a:t>The visiting team consists of peers with a variety of expertise to provide valuable feedback.  Their purpose is to:</a:t>
            </a:r>
          </a:p>
        </p:txBody>
      </p:sp>
    </p:spTree>
    <p:extLst>
      <p:ext uri="{BB962C8B-B14F-4D97-AF65-F5344CB8AC3E}">
        <p14:creationId xmlns:p14="http://schemas.microsoft.com/office/powerpoint/2010/main" val="343915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1110</TotalTime>
  <Words>1856</Words>
  <Application>Microsoft Office PowerPoint</Application>
  <PresentationFormat>On-screen Show (4:3)</PresentationFormat>
  <Paragraphs>187</Paragraphs>
  <Slides>28</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Helvetica</vt:lpstr>
      <vt:lpstr>Helvetica Neue</vt:lpstr>
      <vt:lpstr>Wingdings</vt:lpstr>
      <vt:lpstr>Wingdings 2</vt:lpstr>
      <vt:lpstr>Office Theme</vt:lpstr>
      <vt:lpstr>PowerPoint Presentation</vt:lpstr>
      <vt:lpstr>Association of Christian Schools International</vt:lpstr>
      <vt:lpstr>Association of Christian Schools International</vt:lpstr>
      <vt:lpstr>Cognia</vt:lpstr>
      <vt:lpstr>Middle States Association of Colleges and Schools</vt:lpstr>
      <vt:lpstr>Western Association of Schools and Colleges</vt:lpstr>
      <vt:lpstr>Accreditation</vt:lpstr>
      <vt:lpstr>Accreditation Process – School</vt:lpstr>
      <vt:lpstr>Accreditation Process – Visiting Team</vt:lpstr>
      <vt:lpstr>Interviews &amp; Observations</vt:lpstr>
      <vt:lpstr>Parent Comments</vt:lpstr>
      <vt:lpstr>Student Comments</vt:lpstr>
      <vt:lpstr>Commendations</vt:lpstr>
      <vt:lpstr>Commendations</vt:lpstr>
      <vt:lpstr>Commendations</vt:lpstr>
      <vt:lpstr>Commendations</vt:lpstr>
      <vt:lpstr>Commendations</vt:lpstr>
      <vt:lpstr>Commendations</vt:lpstr>
      <vt:lpstr>PowerPoint Presentation</vt:lpstr>
      <vt:lpstr>Recommendations</vt:lpstr>
      <vt:lpstr>Recommendations</vt:lpstr>
      <vt:lpstr>Recommendations</vt:lpstr>
      <vt:lpstr>Recommendations</vt:lpstr>
      <vt:lpstr>Recommendations</vt:lpstr>
      <vt:lpstr>Accreditation Recommendation</vt:lpstr>
      <vt:lpstr>What happens next?</vt:lpstr>
      <vt:lpstr>Final Thoughts</vt:lpstr>
      <vt:lpstr>PowerPoint Presentation</vt:lpstr>
    </vt:vector>
  </TitlesOfParts>
  <Company>ACSI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Bethany Kerstetter</dc:creator>
  <cp:lastModifiedBy>Stephen Deck</cp:lastModifiedBy>
  <cp:revision>100</cp:revision>
  <cp:lastPrinted>2015-08-20T17:35:00Z</cp:lastPrinted>
  <dcterms:created xsi:type="dcterms:W3CDTF">2015-06-21T23:59:04Z</dcterms:created>
  <dcterms:modified xsi:type="dcterms:W3CDTF">2022-04-07T15:39:10Z</dcterms:modified>
</cp:coreProperties>
</file>