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10.xml" ContentType="application/vnd.openxmlformats-officedocument.theme+xml"/>
  <Override PartName="/ppt/theme/theme1.xml" ContentType="application/vnd.openxmlformats-officedocument.theme+xml"/>
  <Override PartName="/ppt/theme/theme13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11.xml" ContentType="application/vnd.openxmlformats-officedocument.theme+xml"/>
  <Override PartName="/ppt/theme/theme6.xml" ContentType="application/vnd.openxmlformats-officedocument.theme+xml"/>
  <Override PartName="/ppt/theme/theme9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8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8" r:id="rId3"/>
    <p:sldMasterId id="2147483672" r:id="rId4"/>
    <p:sldMasterId id="2147483676" r:id="rId5"/>
    <p:sldMasterId id="2147483680" r:id="rId6"/>
    <p:sldMasterId id="2147483684" r:id="rId7"/>
    <p:sldMasterId id="2147483688" r:id="rId8"/>
    <p:sldMasterId id="2147483692" r:id="rId9"/>
    <p:sldMasterId id="2147483696" r:id="rId10"/>
    <p:sldMasterId id="2147483700" r:id="rId11"/>
    <p:sldMasterId id="2147483704" r:id="rId12"/>
    <p:sldMasterId id="2147483708" r:id="rId13"/>
  </p:sldMasterIdLst>
  <p:sldIdLst>
    <p:sldId id="257" r:id="rId14"/>
    <p:sldId id="259" r:id="rId15"/>
    <p:sldId id="260" r:id="rId16"/>
    <p:sldId id="261" r:id="rId17"/>
    <p:sldId id="265" r:id="rId18"/>
    <p:sldId id="262" r:id="rId19"/>
    <p:sldId id="270" r:id="rId20"/>
    <p:sldId id="263" r:id="rId21"/>
    <p:sldId id="264" r:id="rId22"/>
    <p:sldId id="266" r:id="rId23"/>
    <p:sldId id="267" r:id="rId24"/>
    <p:sldId id="271" r:id="rId25"/>
    <p:sldId id="268" r:id="rId26"/>
    <p:sldId id="269" r:id="rId2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93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customXml" Target="../customXml/item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customXml" Target="../customXml/item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9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43329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263173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844683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319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1516064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767754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905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3908584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1976215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961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2082254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9821808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5950282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421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1881781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1430937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4303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5504022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5670488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1954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1010994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55599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403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0636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2740535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207849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5817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693107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3697742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8695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38086686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5247724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88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281732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41335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102785" y="2414790"/>
            <a:ext cx="10071100" cy="89514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102785" y="3309931"/>
            <a:ext cx="10071100" cy="63504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1" i="0" baseline="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People / Event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02785" y="3954598"/>
            <a:ext cx="10071100" cy="4907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E78336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Date | Location</a:t>
            </a:r>
          </a:p>
        </p:txBody>
      </p:sp>
    </p:spTree>
    <p:extLst>
      <p:ext uri="{BB962C8B-B14F-4D97-AF65-F5344CB8AC3E}">
        <p14:creationId xmlns:p14="http://schemas.microsoft.com/office/powerpoint/2010/main" val="389536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31865" y="1510637"/>
            <a:ext cx="9850536" cy="4830187"/>
          </a:xfrm>
          <a:prstGeom prst="rect">
            <a:avLst/>
          </a:prstGeom>
        </p:spPr>
        <p:txBody>
          <a:bodyPr vert="horz"/>
          <a:lstStyle>
            <a:lvl1pPr>
              <a:defRPr b="0" i="0">
                <a:latin typeface="Helvetica"/>
                <a:cs typeface="Helvetica"/>
              </a:defRPr>
            </a:lvl1pPr>
            <a:lvl2pPr>
              <a:defRPr b="0" i="0">
                <a:latin typeface="Helvetica"/>
                <a:cs typeface="Helvetica"/>
              </a:defRPr>
            </a:lvl2pPr>
            <a:lvl3pPr>
              <a:defRPr b="0" i="0">
                <a:latin typeface="Helvetica"/>
                <a:cs typeface="Helvetica"/>
              </a:defRPr>
            </a:lvl3pPr>
            <a:lvl4pPr>
              <a:defRPr b="0" i="0">
                <a:latin typeface="Helvetica"/>
                <a:cs typeface="Helvetica"/>
              </a:defRPr>
            </a:lvl4pPr>
            <a:lvl5pPr>
              <a:defRPr b="0" i="0">
                <a:latin typeface="Helvetica"/>
                <a:cs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731865" y="505567"/>
            <a:ext cx="9850536" cy="620197"/>
          </a:xfrm>
          <a:prstGeom prst="rect">
            <a:avLst/>
          </a:prstGeom>
        </p:spPr>
        <p:txBody>
          <a:bodyPr vert="horz"/>
          <a:lstStyle>
            <a:lvl1pPr>
              <a:defRPr sz="3600" b="1">
                <a:solidFill>
                  <a:srgbClr val="005C9C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22130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SCI Basic Keynote Template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35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4" Type="http://schemas.openxmlformats.org/officeDocument/2006/relationships/theme" Target="../theme/theme1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236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724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299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386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94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11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684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52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84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82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265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79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525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si.org/professional-development/certification/application-fees" TargetMode="External"/><Relationship Id="rId7" Type="http://schemas.openxmlformats.org/officeDocument/2006/relationships/hyperlink" Target="https://www.acsi.org/certificationquestions" TargetMode="External"/><Relationship Id="rId2" Type="http://schemas.openxmlformats.org/officeDocument/2006/relationships/hyperlink" Target="https://www.acsi.org/professional-development/certification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s://www.acsi.org/professional-development/certification/continuing-education-units" TargetMode="External"/><Relationship Id="rId5" Type="http://schemas.openxmlformats.org/officeDocument/2006/relationships/hyperlink" Target="https://www.acsi.org/professional-development/certification/certification-faqs" TargetMode="External"/><Relationship Id="rId4" Type="http://schemas.openxmlformats.org/officeDocument/2006/relationships/hyperlink" Target="https://www.acsi.org/certificationdocument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si.org/certificationdocuments" TargetMode="External"/><Relationship Id="rId2" Type="http://schemas.openxmlformats.org/officeDocument/2006/relationships/hyperlink" Target="http://www.chea.org/" TargetMode="Externa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si.org/certificationdocuments" TargetMode="Externa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dp.acsi.org/pdp/ProductInfo/6646.aspx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00200" y="1927166"/>
            <a:ext cx="8984674" cy="2949634"/>
          </a:xfrm>
        </p:spPr>
        <p:txBody>
          <a:bodyPr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ACSI Certification Process 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Education Birth – PreK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012421" y="5680364"/>
            <a:ext cx="3572453" cy="97905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Association of Christian Schools International</a:t>
            </a:r>
          </a:p>
          <a:p>
            <a:pPr>
              <a:spcBef>
                <a:spcPts val="0"/>
              </a:spcBef>
              <a:defRPr/>
            </a:pPr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Certification Department</a:t>
            </a:r>
          </a:p>
          <a:p>
            <a:pPr>
              <a:spcBef>
                <a:spcPts val="0"/>
              </a:spcBef>
              <a:defRPr/>
            </a:pPr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certification@acsi.org</a:t>
            </a:r>
          </a:p>
          <a:p>
            <a:pPr>
              <a:spcBef>
                <a:spcPts val="0"/>
              </a:spcBef>
              <a:defRPr/>
            </a:pPr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888-839-8101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0765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22899" y="2074719"/>
            <a:ext cx="8013701" cy="4465781"/>
          </a:xfrm>
        </p:spPr>
        <p:txBody>
          <a:bodyPr/>
          <a:lstStyle/>
          <a:p>
            <a:pPr marL="0" indent="0">
              <a:buClr>
                <a:schemeClr val="tx2"/>
              </a:buClr>
              <a:buNone/>
            </a:pP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</a:rPr>
              <a:t>Attached to the bottom half of your certificate you will find your renewal and upgrade requirements listed. </a:t>
            </a:r>
            <a:br>
              <a:rPr lang="en-US" i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</a:rPr>
              <a:t>		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</a:rPr>
              <a:t>Renewal requirements are specific to each individual based on what they have already completed.  It is important to look at your certificate for you specific renewal requirements.</a:t>
            </a:r>
          </a:p>
          <a:p>
            <a:pPr>
              <a:buClr>
                <a:schemeClr val="tx2"/>
              </a:buClr>
            </a:pPr>
            <a:endParaRPr lang="en-US" i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indent="0">
              <a:buClr>
                <a:schemeClr val="tx2"/>
              </a:buClr>
              <a:buNone/>
            </a:pP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</a:rPr>
              <a:t>Applicants must meet the minimum requirements listed toward their specific deficiencies in order to renew their certification.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22899" y="505566"/>
            <a:ext cx="7387902" cy="1378652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will I know what requirements I need to complete to renew or upgrade my certificate?</a:t>
            </a:r>
            <a:b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700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80145" y="1200727"/>
            <a:ext cx="7370619" cy="5424008"/>
          </a:xfrm>
        </p:spPr>
        <p:txBody>
          <a:bodyPr/>
          <a:lstStyle/>
          <a:p>
            <a:pPr>
              <a:buNone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Submit the following: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 Fee - $75 US funds for each type of certification requested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Verification of renewal requirements as listed on the bottom half of your certificate</a:t>
            </a:r>
          </a:p>
          <a:p>
            <a:pPr marL="457200" lvl="1" indent="0">
              <a:buClr>
                <a:schemeClr val="tx2"/>
              </a:buClr>
              <a:buNone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are paying by </a:t>
            </a:r>
            <a:r>
              <a:rPr lang="en-US" sz="1600" b="1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credit card </a:t>
            </a: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must complete the </a:t>
            </a:r>
            <a:r>
              <a:rPr lang="en-US" sz="1600" b="1" i="1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Online Certification Application</a:t>
            </a: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en-US" sz="1600" dirty="0">
              <a:solidFill>
                <a:srgbClr val="4F81BD">
                  <a:lumMod val="50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are paying by </a:t>
            </a:r>
            <a:r>
              <a:rPr lang="en-US" sz="1600" b="1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check or money order </a:t>
            </a: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download the and complete the </a:t>
            </a:r>
            <a:r>
              <a:rPr lang="en-US" sz="1600" b="1" i="1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Printable Certification Application.</a:t>
            </a: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Mail your completed application along with payment and documents to: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ACSI </a:t>
            </a:r>
            <a:b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Attn: Certification Department</a:t>
            </a:r>
            <a:b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731 Chapel Hills Drive</a:t>
            </a:r>
            <a:b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Colorado Springs, CO 80920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93819" y="505567"/>
            <a:ext cx="7989455" cy="695161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To Apply for Renewal of a Certification</a:t>
            </a:r>
            <a:b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65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80145" y="1431638"/>
            <a:ext cx="7370619" cy="4146203"/>
          </a:xfrm>
        </p:spPr>
        <p:txBody>
          <a:bodyPr/>
          <a:lstStyle/>
          <a:p>
            <a:pPr marL="0" indent="0">
              <a:lnSpc>
                <a:spcPct val="90000"/>
              </a:lnSpc>
              <a:buClr>
                <a:schemeClr val="tx2"/>
              </a:buClr>
              <a:buNone/>
            </a:pPr>
            <a:r>
              <a:rPr lang="en-US" sz="1900" b="1" dirty="0">
                <a:solidFill>
                  <a:schemeClr val="tx2"/>
                </a:solidFill>
                <a:latin typeface="Calibri" panose="020F0502020204030204" pitchFamily="34" charset="0"/>
              </a:rPr>
              <a:t>$10 reprocessing fee</a:t>
            </a:r>
            <a:r>
              <a:rPr lang="en-US" sz="1900" dirty="0">
                <a:solidFill>
                  <a:schemeClr val="tx2"/>
                </a:solidFill>
                <a:latin typeface="Calibri" panose="020F0502020204030204" pitchFamily="34" charset="0"/>
              </a:rPr>
              <a:t>: required for materials which are submitted and returned due to insufficient documentation.</a:t>
            </a:r>
          </a:p>
          <a:p>
            <a:pPr marL="0" indent="0">
              <a:lnSpc>
                <a:spcPct val="90000"/>
              </a:lnSpc>
              <a:buClr>
                <a:schemeClr val="tx2"/>
              </a:buClr>
              <a:buNone/>
            </a:pPr>
            <a:endParaRPr lang="en-US" sz="19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Clr>
                <a:schemeClr val="tx2"/>
              </a:buClr>
              <a:buNone/>
            </a:pPr>
            <a:r>
              <a:rPr lang="en-US" sz="1900" b="1" dirty="0">
                <a:solidFill>
                  <a:schemeClr val="tx2"/>
                </a:solidFill>
                <a:latin typeface="Calibri" panose="020F0502020204030204" pitchFamily="34" charset="0"/>
              </a:rPr>
              <a:t>$10 re-evaluation fee</a:t>
            </a:r>
            <a:r>
              <a:rPr lang="en-US" sz="1900" dirty="0">
                <a:solidFill>
                  <a:schemeClr val="tx2"/>
                </a:solidFill>
                <a:latin typeface="Calibri" panose="020F0502020204030204" pitchFamily="34" charset="0"/>
              </a:rPr>
              <a:t>: for upgrading a Temporary or Standard certificate within 6 months of the issue date on the certificate.</a:t>
            </a:r>
          </a:p>
          <a:p>
            <a:pPr marL="0" indent="0">
              <a:lnSpc>
                <a:spcPct val="90000"/>
              </a:lnSpc>
              <a:buClr>
                <a:schemeClr val="tx2"/>
              </a:buClr>
              <a:buNone/>
            </a:pPr>
            <a:endParaRPr lang="en-US" sz="19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Clr>
                <a:schemeClr val="tx2"/>
              </a:buClr>
              <a:buNone/>
            </a:pPr>
            <a:r>
              <a:rPr lang="en-US" sz="1900" b="1" dirty="0">
                <a:solidFill>
                  <a:schemeClr val="tx2"/>
                </a:solidFill>
                <a:latin typeface="Calibri" panose="020F0502020204030204" pitchFamily="34" charset="0"/>
              </a:rPr>
              <a:t>$25 Expiration Fee</a:t>
            </a:r>
            <a:r>
              <a:rPr lang="en-US" sz="1900" dirty="0">
                <a:solidFill>
                  <a:schemeClr val="tx2"/>
                </a:solidFill>
                <a:latin typeface="Calibri" panose="020F0502020204030204" pitchFamily="34" charset="0"/>
              </a:rPr>
              <a:t>: If your file has been expired for more than 3 years you may continue to renew by including this fee along with an application and verification of all your renewal requirements.</a:t>
            </a:r>
          </a:p>
          <a:p>
            <a:pPr marL="0" indent="0">
              <a:lnSpc>
                <a:spcPct val="90000"/>
              </a:lnSpc>
              <a:buClr>
                <a:schemeClr val="tx2"/>
              </a:buClr>
              <a:buNone/>
            </a:pPr>
            <a:endParaRPr lang="en-US" sz="19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Clr>
                <a:schemeClr val="tx2"/>
              </a:buClr>
              <a:buNone/>
            </a:pPr>
            <a:r>
              <a:rPr lang="en-US" sz="1900" b="1" dirty="0">
                <a:solidFill>
                  <a:schemeClr val="tx2"/>
                </a:solidFill>
                <a:latin typeface="Calibri" panose="020F0502020204030204" pitchFamily="34" charset="0"/>
              </a:rPr>
              <a:t>$25 Rush Fee</a:t>
            </a:r>
            <a:r>
              <a:rPr lang="en-US" sz="1900" dirty="0">
                <a:solidFill>
                  <a:schemeClr val="tx2"/>
                </a:solidFill>
                <a:latin typeface="Calibri" panose="020F0502020204030204" pitchFamily="34" charset="0"/>
              </a:rPr>
              <a:t>: If you need to have your certification expedited you can pay this fee and your materials will be evaluated within 10 business days of arrival in the ACSI certification department.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93819" y="505567"/>
            <a:ext cx="7989455" cy="695161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Additional Fees</a:t>
            </a: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856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780145" y="1468583"/>
            <a:ext cx="7370619" cy="5033817"/>
          </a:xfrm>
        </p:spPr>
        <p:txBody>
          <a:bodyPr/>
          <a:lstStyle/>
          <a:p>
            <a:pPr marL="0" indent="0">
              <a:lnSpc>
                <a:spcPct val="90000"/>
              </a:lnSpc>
              <a:buClr>
                <a:schemeClr val="tx2"/>
              </a:buClr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Many of your questions can be answered within the Certification pages on the ACSI website:</a:t>
            </a:r>
          </a:p>
          <a:p>
            <a:pPr marL="0" indent="0">
              <a:lnSpc>
                <a:spcPct val="90000"/>
              </a:lnSpc>
              <a:buClr>
                <a:schemeClr val="tx2"/>
              </a:buClr>
              <a:buNone/>
            </a:pPr>
            <a:endParaRPr lang="en-US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2"/>
              </a:rPr>
              <a:t>Certification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3"/>
              </a:rPr>
              <a:t>Certification Fees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4"/>
              </a:rPr>
              <a:t>Certification Documents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5"/>
              </a:rPr>
              <a:t>Certification, Application, and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5"/>
              </a:rPr>
              <a:t>CPoE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5"/>
              </a:rPr>
              <a:t> FAQs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6"/>
              </a:rPr>
              <a:t>Continuing Education Units</a:t>
            </a:r>
            <a:endParaRPr lang="en-US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Clr>
                <a:schemeClr val="tx2"/>
              </a:buClr>
              <a:buNone/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If you still have questions please contact the Certification Department at 888-839-8101 or send your question through the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7"/>
              </a:rPr>
              <a:t>Certification Questions Form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buClr>
                <a:schemeClr val="tx2"/>
              </a:buClr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1383" y="505567"/>
            <a:ext cx="8201891" cy="695161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Questions?</a:t>
            </a: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38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517" y="1768749"/>
            <a:ext cx="7260965" cy="245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6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2289887" y="1433285"/>
            <a:ext cx="802432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purpose of ACSI Certification is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strengthen Christian schools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credentialing educators who meet established educational and biblical requirements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which promotes continued professional learning and increased effectiveness.</a:t>
            </a:r>
          </a:p>
        </p:txBody>
      </p:sp>
    </p:spTree>
    <p:extLst>
      <p:ext uri="{BB962C8B-B14F-4D97-AF65-F5344CB8AC3E}">
        <p14:creationId xmlns:p14="http://schemas.microsoft.com/office/powerpoint/2010/main" val="175748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31866" y="1207653"/>
            <a:ext cx="9757616" cy="1600200"/>
          </a:xfrm>
        </p:spPr>
        <p:txBody>
          <a:bodyPr/>
          <a:lstStyle/>
          <a:p>
            <a:pPr marL="0" indent="0">
              <a:buClr>
                <a:schemeClr val="tx2"/>
              </a:buClr>
              <a:buNone/>
            </a:pPr>
            <a:r>
              <a:rPr lang="en-US" sz="1800" b="1" i="1" u="sng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Education Teacher </a:t>
            </a:r>
            <a:r>
              <a:rPr lang="en-US" sz="18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the minimum requirement for certification is an associate degree from a regionally accredited college/university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en-US" sz="1800" b="1" i="1" u="sng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Early Education Director </a:t>
            </a:r>
            <a:r>
              <a:rPr lang="en-US" sz="18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the minimum requirement for certification is a bachelor’s degree from a regionally accredited college/university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Types of Certification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31865" y="3528340"/>
            <a:ext cx="1016803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ct val="20000"/>
              </a:spcBef>
              <a:buClr>
                <a:srgbClr val="1F497D"/>
              </a:buClr>
            </a:pPr>
            <a:r>
              <a:rPr lang="en-US" b="1" i="1" u="sng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Provisional</a:t>
            </a:r>
            <a:r>
              <a:rPr lang="en-US" b="1" i="1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three-year certificate for individuals who have not meet the educational studies, biblical studies, and/or Principles and Practices of Christian Early Education required for an ACSI Standard certificate.</a:t>
            </a:r>
            <a:br>
              <a:rPr lang="en-US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i="1" u="sng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</a:t>
            </a:r>
            <a:r>
              <a:rPr lang="en-US" b="1" i="1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five-year certificate for those who have completed the educational studies, biblical studies, and Principles and Practices of Christian Early Education requirement. </a:t>
            </a:r>
            <a:br>
              <a:rPr lang="en-US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i="1" u="sng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Professional</a:t>
            </a:r>
            <a:r>
              <a:rPr lang="en-US" b="1" i="1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five-year certificate for those who have a graduate degree from a regionally accredited college/university and have completed the necessary educational studies, biblical studies, and Principles and Practices of Christian Early Education requirement. </a:t>
            </a:r>
            <a:br>
              <a:rPr lang="en-US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b="1" i="1" u="sng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Lifetime</a:t>
            </a:r>
            <a:r>
              <a:rPr lang="en-US" b="1" i="1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dirty="0">
                <a:solidFill>
                  <a:srgbClr val="1F497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Lifetime certificate will be issued after 10 years at the Professional level; submission of renewal requirements; and verification of 10 years working in a Christian school setting. </a:t>
            </a:r>
            <a:endParaRPr lang="en-US" u="sng" dirty="0">
              <a:solidFill>
                <a:srgbClr val="1F497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44829" y="2889742"/>
            <a:ext cx="41152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Levels of Certification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385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Submit the following:</a:t>
            </a:r>
          </a:p>
          <a:p>
            <a:pPr lvl="1">
              <a:buClr>
                <a:schemeClr val="tx2"/>
              </a:buClr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</a:t>
            </a:r>
          </a:p>
          <a:p>
            <a:pPr lvl="1">
              <a:buClr>
                <a:schemeClr val="tx2"/>
              </a:buClr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 Fee  - $75 US funds</a:t>
            </a:r>
          </a:p>
          <a:p>
            <a:pPr lvl="1">
              <a:buClr>
                <a:schemeClr val="tx2"/>
              </a:buClr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Copy of current First Aid/CPR card</a:t>
            </a:r>
          </a:p>
          <a:p>
            <a:pPr lvl="1">
              <a:buClr>
                <a:schemeClr val="tx2"/>
              </a:buClr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Transcripts verifying at least an associate degree (Teacher) bachelor’s degree (Director) from a regionally accredited college/university</a:t>
            </a:r>
          </a:p>
          <a:p>
            <a:pPr lvl="2">
              <a:buClr>
                <a:schemeClr val="tx2"/>
              </a:buClr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Degrees earned outside the US require an equivalency report verifying the degree earned is equivalent to at least a bachelor’s degree in the states.  A list of organizations that provide this service can be found on the ACSI website or can be obtained by contacting the Certification Department.</a:t>
            </a:r>
            <a:b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15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are paying by </a:t>
            </a:r>
            <a:r>
              <a:rPr lang="en-US" sz="15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credit card 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must complete the </a:t>
            </a:r>
            <a:r>
              <a:rPr lang="en-US" sz="1500" b="1" i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Online Certification Application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en-US" sz="15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you are paying by </a:t>
            </a:r>
            <a:r>
              <a:rPr lang="en-US" sz="15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check or money order 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download the and complete the </a:t>
            </a:r>
            <a:r>
              <a:rPr lang="en-US" sz="1500" b="1" i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Printable Certification Application.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Mail your completed application along with payment and documents to:</a:t>
            </a:r>
          </a:p>
          <a:p>
            <a:pPr marL="0" indent="0">
              <a:buNone/>
            </a:pP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ACSI </a:t>
            </a:r>
            <a:b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Attn: Certification Department</a:t>
            </a:r>
            <a:b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731 Chapel Hills Drive</a:t>
            </a:r>
            <a:b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Colorado Springs, CO 80920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22899" y="505566"/>
            <a:ext cx="7387902" cy="713634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Apply for an Initial EE Certification </a:t>
            </a:r>
            <a:br>
              <a:rPr lang="en-US" sz="28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(You have not been certified by  ACSI before)</a:t>
            </a:r>
          </a:p>
        </p:txBody>
      </p:sp>
    </p:spTree>
    <p:extLst>
      <p:ext uri="{BB962C8B-B14F-4D97-AF65-F5344CB8AC3E}">
        <p14:creationId xmlns:p14="http://schemas.microsoft.com/office/powerpoint/2010/main" val="1088658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88214" y="3909527"/>
            <a:ext cx="7567127" cy="1194319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Clr>
                <a:schemeClr val="tx2"/>
              </a:buClr>
              <a:buNone/>
            </a:pPr>
            <a:r>
              <a:rPr lang="en-US" sz="2800" b="1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do I know if my college is </a:t>
            </a:r>
          </a:p>
          <a:p>
            <a:pPr marL="0" indent="0" algn="ctr">
              <a:lnSpc>
                <a:spcPct val="90000"/>
              </a:lnSpc>
              <a:buClr>
                <a:schemeClr val="tx2"/>
              </a:buClr>
              <a:buNone/>
            </a:pPr>
            <a:r>
              <a:rPr lang="en-US" sz="2800" b="1" dirty="0">
                <a:solidFill>
                  <a:srgbClr val="4F81B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regionally accredited?</a:t>
            </a:r>
            <a:endParaRPr lang="en-US" sz="18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lnSpc>
                <a:spcPct val="90000"/>
              </a:lnSpc>
              <a:buClr>
                <a:schemeClr val="tx2"/>
              </a:buClr>
              <a:buNone/>
            </a:pPr>
            <a:r>
              <a:rPr lang="en-US" sz="18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a list of accredited colleges/universities visit </a:t>
            </a:r>
            <a:r>
              <a:rPr lang="en-US" sz="18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www.chea.org</a:t>
            </a:r>
            <a:endParaRPr lang="en-US" sz="18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buClr>
                <a:schemeClr val="tx2"/>
              </a:buClr>
              <a:buNone/>
            </a:pPr>
            <a:endParaRPr lang="en-US" sz="1952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77825" y="1554403"/>
            <a:ext cx="7387902" cy="1313903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Requirements for each type of certification can be found at:</a:t>
            </a:r>
            <a:br>
              <a:rPr lang="en-US" sz="280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400" b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https://www.acsi.org/certificationdocuments</a:t>
            </a:r>
            <a:br>
              <a:rPr lang="en-US" sz="1400" b="0" dirty="0">
                <a:solidFill>
                  <a:schemeClr val="accent1">
                    <a:lumMod val="50000"/>
                  </a:schemeClr>
                </a:solidFill>
              </a:rPr>
            </a:br>
            <a:endParaRPr lang="en-US" sz="1400" b="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210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3710" y="931718"/>
            <a:ext cx="48906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Renewal Requirements for Biblical Studies </a:t>
            </a:r>
            <a:b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2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defTabSz="457200"/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</a:t>
            </a:r>
            <a:b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Principles and Practices of Christian Early Education</a:t>
            </a:r>
            <a:endParaRPr lang="en-US" sz="3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502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68320" y="1773383"/>
            <a:ext cx="6807200" cy="3860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Times New Roman" pitchFamily="18" charset="0"/>
              </a:rPr>
              <a:t>The purpose of renewal requirements is to assure that educators 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Times New Roman" pitchFamily="18" charset="0"/>
              </a:rPr>
              <a:t>continue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Times New Roman" pitchFamily="18" charset="0"/>
              </a:rPr>
              <a:t> to complete educational and spiritual growth activities. 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  <a:defRPr/>
            </a:pP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Times New Roman" pitchFamily="18" charset="0"/>
              </a:rPr>
              <a:t>Our desire is to create </a:t>
            </a:r>
            <a:r>
              <a:rPr lang="en-US" b="1" i="1" dirty="0">
                <a:solidFill>
                  <a:schemeClr val="tx2"/>
                </a:solidFill>
                <a:latin typeface="Calibri" panose="020F0502020204030204" pitchFamily="34" charset="0"/>
                <a:cs typeface="Times New Roman" pitchFamily="18" charset="0"/>
              </a:rPr>
              <a:t>life-long learners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0" indent="0" algn="r">
              <a:buNone/>
              <a:defRPr/>
            </a:pP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Times New Roman" pitchFamily="18" charset="0"/>
              </a:rPr>
              <a:t>Luke 6:40 – “The student is not above the teacher,</a:t>
            </a:r>
          </a:p>
          <a:p>
            <a:pPr marL="0" indent="0" algn="r">
              <a:buNone/>
              <a:defRPr/>
            </a:pP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Times New Roman" pitchFamily="18" charset="0"/>
              </a:rPr>
              <a:t>but everyone who is fully trained will be</a:t>
            </a:r>
          </a:p>
          <a:p>
            <a:pPr marL="0" indent="0" algn="r">
              <a:buNone/>
              <a:defRPr/>
            </a:pPr>
            <a:r>
              <a:rPr lang="en-US" b="1" i="1" dirty="0">
                <a:solidFill>
                  <a:schemeClr val="tx2"/>
                </a:solidFill>
                <a:latin typeface="Calibri" panose="020F0502020204030204" pitchFamily="34" charset="0"/>
                <a:cs typeface="Times New Roman" pitchFamily="18" charset="0"/>
              </a:rPr>
              <a:t>like their teacher</a:t>
            </a:r>
            <a:r>
              <a:rPr lang="en-US" i="1" dirty="0">
                <a:solidFill>
                  <a:schemeClr val="tx2"/>
                </a:solidFill>
                <a:latin typeface="Calibri" panose="020F0502020204030204" pitchFamily="34" charset="0"/>
                <a:cs typeface="Times New Roman" pitchFamily="18" charset="0"/>
              </a:rPr>
              <a:t>.”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22899" y="505567"/>
            <a:ext cx="7387902" cy="695161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Purpose of Renewal Requirements</a:t>
            </a:r>
            <a:b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514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ACSI emphasizes the necessity for Christian school teachers and administrators to have a solid grasp on God’s Word in order that they may be equipped to integrate it into their lives and teaching. 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ACSI early education certification requires various numbers of biblical studies clock hours for each level of certification and renewal. To meet the requirements for biblical studies, a course must be clearly focused on the content of the Scriptures.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biblical studies guidelines and verification form can be found on the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hlinkClick r:id="rId2"/>
              </a:rPr>
              <a:t>Certification Documents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page of the ACSI website.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22899" y="505566"/>
            <a:ext cx="7387902" cy="713634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Biblical Studies</a:t>
            </a:r>
            <a:b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005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newly updated Principles and Practices of Christian Early Education 2.0 is now available through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Purposeful Design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a school's one time purchase allowing for individual or group viewing.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also available to individual members on the Early Education Channel in ConNEXUS Premium. 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Examine the essential foundations of a biblical philosophy for Christian early educators in this eight part series presented by Dr. Kristi Martin and Mrs. Althea Penn. The completion of this course is a requirement for early educators for accreditation with REACH 2.1.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22898" y="505565"/>
            <a:ext cx="7705401" cy="1005071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Principles and Practices of </a:t>
            </a:r>
            <a:br>
              <a:rPr lang="en-US" sz="28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Christian Early Education</a:t>
            </a:r>
            <a:b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3987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566FAE18BA24C89ABEF420DC014BB" ma:contentTypeVersion="8" ma:contentTypeDescription="Create a new document." ma:contentTypeScope="" ma:versionID="c004b09f9a4d174db8d726b91345b7d7">
  <xsd:schema xmlns:xsd="http://www.w3.org/2001/XMLSchema" xmlns:xs="http://www.w3.org/2001/XMLSchema" xmlns:p="http://schemas.microsoft.com/office/2006/metadata/properties" xmlns:ns2="a900b09b-6b2f-45af-ae25-bf6c0dee8789" targetNamespace="http://schemas.microsoft.com/office/2006/metadata/properties" ma:root="true" ma:fieldsID="1aa5690822da3236d0e68d100196978d" ns2:_="">
    <xsd:import namespace="a900b09b-6b2f-45af-ae25-bf6c0dee87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0b09b-6b2f-45af-ae25-bf6c0dee87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03C7D2-506B-4E1C-93D6-95BE35DA16FF}"/>
</file>

<file path=customXml/itemProps2.xml><?xml version="1.0" encoding="utf-8"?>
<ds:datastoreItem xmlns:ds="http://schemas.openxmlformats.org/officeDocument/2006/customXml" ds:itemID="{7EE1BD21-53F6-4F71-BAA5-4B116FBE4FD2}"/>
</file>

<file path=customXml/itemProps3.xml><?xml version="1.0" encoding="utf-8"?>
<ds:datastoreItem xmlns:ds="http://schemas.openxmlformats.org/officeDocument/2006/customXml" ds:itemID="{625A1FB3-9BE4-4CB3-9C3B-4D2428A0BAFC}"/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811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14</vt:i4>
      </vt:variant>
    </vt:vector>
  </HeadingPairs>
  <TitlesOfParts>
    <vt:vector size="33" baseType="lpstr">
      <vt:lpstr>Arial</vt:lpstr>
      <vt:lpstr>Calibri</vt:lpstr>
      <vt:lpstr>Helvetica</vt:lpstr>
      <vt:lpstr>Helvetica Neue</vt:lpstr>
      <vt:lpstr>Tahoma</vt:lpstr>
      <vt:lpstr>Times New Roman</vt:lpstr>
      <vt:lpstr>1_Office Theme</vt:lpstr>
      <vt:lpstr>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PowerPoint Presentation</vt:lpstr>
      <vt:lpstr>PowerPoint Presentation</vt:lpstr>
      <vt:lpstr>Types of Certification</vt:lpstr>
      <vt:lpstr>To Apply for an Initial EE Certification  (You have not been certified by  ACSI before)</vt:lpstr>
      <vt:lpstr>Requirements for each type of certification can be found at: https://www.acsi.org/certificationdocuments </vt:lpstr>
      <vt:lpstr>PowerPoint Presentation</vt:lpstr>
      <vt:lpstr>Purpose of Renewal Requirements </vt:lpstr>
      <vt:lpstr>Biblical Studies </vt:lpstr>
      <vt:lpstr>Principles and Practices of  Christian Early Education </vt:lpstr>
      <vt:lpstr>How will I know what requirements I need to complete to renew or upgrade my certificate? </vt:lpstr>
      <vt:lpstr>To Apply for Renewal of a Certification </vt:lpstr>
      <vt:lpstr>Additional Fees</vt:lpstr>
      <vt:lpstr>Questions?</vt:lpstr>
      <vt:lpstr>PowerPoint Presentation</vt:lpstr>
    </vt:vector>
  </TitlesOfParts>
  <Company>ACSI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Education Certification.pptx</dc:title>
  <dc:creator>Harding, Tonia</dc:creator>
  <cp:lastModifiedBy>Harding, Tonia</cp:lastModifiedBy>
  <cp:revision>15</cp:revision>
  <cp:lastPrinted>2016-08-22T20:43:25Z</cp:lastPrinted>
  <dcterms:created xsi:type="dcterms:W3CDTF">2016-08-17T16:27:31Z</dcterms:created>
  <dcterms:modified xsi:type="dcterms:W3CDTF">2018-04-20T18:24:14Z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UID">
    <vt:lpwstr>1a3bd24d-f8a6-4a87-95c7-bb57fe09fb16</vt:lpwstr>
  </property>
  <property fmtid="{D5CDD505-2E9C-101B-9397-08002B2CF9AE}" pid="3" name="ContentTypeId">
    <vt:lpwstr>0x010100064566FAE18BA24C89ABEF420DC014BB</vt:lpwstr>
  </property>
</Properties>
</file>